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81" r:id="rId5"/>
    <p:sldId id="272" r:id="rId6"/>
    <p:sldId id="280" r:id="rId7"/>
    <p:sldId id="279" r:id="rId8"/>
    <p:sldId id="278" r:id="rId9"/>
    <p:sldId id="277" r:id="rId10"/>
    <p:sldId id="271" r:id="rId11"/>
    <p:sldId id="276" r:id="rId12"/>
    <p:sldId id="27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min Kim" initials="JK" lastIdx="1" clrIdx="0">
    <p:extLst>
      <p:ext uri="{19B8F6BF-5375-455C-9EA6-DF929625EA0E}">
        <p15:presenceInfo xmlns:p15="http://schemas.microsoft.com/office/powerpoint/2012/main" userId="aa5d57b34ad519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8EC7-0EDD-44C0-ACC1-EFAEF26AC6E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BB7B7-408E-4D58-B113-3C66C6B7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7B3B-EB6B-49F0-955C-6CDF63D9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D34C4-DED0-48AB-B9EA-3BC4C2EE6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AD7B-F1C3-4DF0-BC8A-6A686426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428E-464F-49A5-9ED4-950BE75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CDFF-7654-4353-9042-91A9DEE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CC3F-5612-4A8E-99E1-A9A6A59D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98B6F-CCAD-422A-97DF-1CD1771E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9DC2-32B2-42DA-8AB5-23C4B2E4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3387-9417-48A0-A6FF-B15C2870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BE3E-570C-4EC2-8FE6-729E82A5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C4804-BBD9-4172-816E-D45999FE6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6F13B-E826-4460-8B8B-9E365677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5D23-3DE9-44DB-B9D3-AF7557C8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F29C-57D1-4616-95F0-12203242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AF8F-2F29-4D95-8817-5684C83A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032D-55E9-4D35-B95D-8899AC4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023B-F941-4EE6-8974-CD2D5FB6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E4B5-0755-40D6-B885-26B5BDCA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8F8E-9850-4EA5-AF8B-A998425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2F8E-4FCD-422E-BB51-F853F2B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45F4-8C71-4710-8903-C1F3C241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4BFF-68C6-48E9-87FE-156DFD15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C156-8CF1-47EA-AAEA-FD1CF8D6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8327-3C7F-4338-8C35-E046A3B0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874E-7CDD-48EB-A9F0-2E8971E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AE20-3484-4EE8-90C7-44589E8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E387-1A65-4D12-B683-78BD5548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3EBD1-62A7-4811-BD0D-05D85141E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CE66-3D4A-4581-BBCC-75169B63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59C3-1A00-4BB7-8D92-E9E2E430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DC6F-6312-47C4-A730-B12C81E2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F0C-DA54-4660-AE16-0C767C7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1716-7C60-49A5-91B8-EA717508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06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35B3F-5CA1-44C9-951F-ECCBB3D8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4573"/>
            <a:ext cx="5157787" cy="4215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2D57C-9340-4B8B-BEC7-CF60D583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06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000DB-2203-438A-B66C-B99F6CAC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4573"/>
            <a:ext cx="5183188" cy="4215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B96E1-9C55-4BA5-A73C-FEAF09DF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BD5C0-F433-44DE-9633-97049154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0C274-3EE2-47C4-A3D8-20E6E347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06D8-2BFF-4818-8673-163C5762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E4B36-28BE-4234-8A12-8FCC56D8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D0CB-B46A-40A8-BB01-0F014468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F7D94-7A3C-4496-83B8-E07FBF84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D1C81-E517-4B8F-AA52-674246A7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5CC9C-8C95-4EF6-AF80-30BD0930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6718-2E46-48C2-881B-8E07F72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117-C81E-45F4-A37D-68A95CD2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5AD4-AEA9-4E40-B22E-75F6D835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9CDA-8780-4AA7-B36A-68A6CF41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06208-F470-4C08-AB6C-7E1B276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D253-FD91-4888-B028-9DC9521D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D971-A7BD-4FC1-AC12-B050A5C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A231-C1AF-4614-8E20-BAF08561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65EDD-1BC0-449A-B683-B1CD571A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E83ED-13B8-42D6-9B41-4124AC1C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A216-33C1-4799-8341-AC61BB9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4A7A-1FDC-4DB5-8DB1-E4D2086C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FFC0-B10B-45D8-93F9-ABCC7BF9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235DD-B545-4EC8-9377-BF35F936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D649-9186-48FE-8772-DF8D7C2A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503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EA6-4165-45E5-BE41-FCCBFF181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48A1-23F2-44F3-A9FE-C1B9A16A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548D-53FF-48B9-BD4E-B43BEB9F9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A539-F5F6-435C-93B4-E66BB067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Merging Dataset: </a:t>
            </a:r>
            <a:r>
              <a:rPr lang="en-US" altLang="ko-KR" sz="4400" b="1" dirty="0"/>
              <a:t>KNHANES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66A88-F00B-4002-8CEE-F1AB4E588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Jongmin Kim &lt;jmkim@pukyong.ac.kr&gt;</a:t>
            </a:r>
          </a:p>
          <a:p>
            <a:r>
              <a:rPr lang="en-US" dirty="0"/>
              <a:t>1/29/2020</a:t>
            </a:r>
          </a:p>
        </p:txBody>
      </p:sp>
    </p:spTree>
    <p:extLst>
      <p:ext uri="{BB962C8B-B14F-4D97-AF65-F5344CB8AC3E}">
        <p14:creationId xmlns:p14="http://schemas.microsoft.com/office/powerpoint/2010/main" val="161320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AD930606-87D9-4EF4-B9B3-F2340DC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DB merging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5EDB8-18E9-488E-BAF0-CAF9326B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849EE-D406-4997-BF41-D83302A9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F3CC-F393-40CB-ABC3-F08DC19A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10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8294E4-9159-435B-8A60-E0AF30A26CF4}"/>
              </a:ext>
            </a:extLst>
          </p:cNvPr>
          <p:cNvGrpSpPr/>
          <p:nvPr/>
        </p:nvGrpSpPr>
        <p:grpSpPr>
          <a:xfrm>
            <a:off x="1793356" y="306866"/>
            <a:ext cx="8605287" cy="5740361"/>
            <a:chOff x="1793356" y="-299190"/>
            <a:chExt cx="8605287" cy="5740361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434F4640-E5C4-448F-A003-CAF3810AC8F0}"/>
                </a:ext>
              </a:extLst>
            </p:cNvPr>
            <p:cNvSpPr/>
            <p:nvPr/>
          </p:nvSpPr>
          <p:spPr>
            <a:xfrm>
              <a:off x="5865406" y="4538142"/>
              <a:ext cx="529852" cy="46460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99DB4E2-5024-4505-820E-50F7EA006CCB}"/>
                </a:ext>
              </a:extLst>
            </p:cNvPr>
            <p:cNvSpPr/>
            <p:nvPr/>
          </p:nvSpPr>
          <p:spPr>
            <a:xfrm rot="17942734">
              <a:off x="3875393" y="2602000"/>
              <a:ext cx="270997" cy="1922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FEE3754C-19E0-42FF-B53C-770B34A063FD}"/>
                </a:ext>
              </a:extLst>
            </p:cNvPr>
            <p:cNvSpPr/>
            <p:nvPr/>
          </p:nvSpPr>
          <p:spPr>
            <a:xfrm rot="3714384">
              <a:off x="7985354" y="2716908"/>
              <a:ext cx="270997" cy="179953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74DD387E-1E0E-4CFF-9865-4FDEC3654064}"/>
                </a:ext>
              </a:extLst>
            </p:cNvPr>
            <p:cNvSpPr/>
            <p:nvPr/>
          </p:nvSpPr>
          <p:spPr>
            <a:xfrm>
              <a:off x="5976118" y="3031067"/>
              <a:ext cx="270997" cy="90900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0305841-7DE9-402A-94AF-27E069D03443}"/>
                </a:ext>
              </a:extLst>
            </p:cNvPr>
            <p:cNvSpPr/>
            <p:nvPr/>
          </p:nvSpPr>
          <p:spPr>
            <a:xfrm>
              <a:off x="2053411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CED30DA7-BFA8-4918-8D4C-75EC11E722B2}"/>
                </a:ext>
              </a:extLst>
            </p:cNvPr>
            <p:cNvSpPr/>
            <p:nvPr/>
          </p:nvSpPr>
          <p:spPr>
            <a:xfrm>
              <a:off x="2779085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DDFECD88-18F5-4B8A-9AB2-8DAF0DD33BAA}"/>
                </a:ext>
              </a:extLst>
            </p:cNvPr>
            <p:cNvSpPr/>
            <p:nvPr/>
          </p:nvSpPr>
          <p:spPr>
            <a:xfrm>
              <a:off x="3671776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372B5E83-4749-4743-8AF8-E3C649C7309C}"/>
                </a:ext>
              </a:extLst>
            </p:cNvPr>
            <p:cNvSpPr/>
            <p:nvPr/>
          </p:nvSpPr>
          <p:spPr>
            <a:xfrm>
              <a:off x="5120019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DDE45E07-AAE3-4926-8F40-77444C9EF8B7}"/>
                </a:ext>
              </a:extLst>
            </p:cNvPr>
            <p:cNvSpPr/>
            <p:nvPr/>
          </p:nvSpPr>
          <p:spPr>
            <a:xfrm>
              <a:off x="5845693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556DEE0D-3991-4E98-BB9A-0C35A50508F9}"/>
                </a:ext>
              </a:extLst>
            </p:cNvPr>
            <p:cNvSpPr/>
            <p:nvPr/>
          </p:nvSpPr>
          <p:spPr>
            <a:xfrm>
              <a:off x="6738384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98C35F04-599D-4D04-ADA3-5590C2D2AB22}"/>
                </a:ext>
              </a:extLst>
            </p:cNvPr>
            <p:cNvSpPr/>
            <p:nvPr/>
          </p:nvSpPr>
          <p:spPr>
            <a:xfrm>
              <a:off x="8206561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56C6122-310C-477C-89CD-A6CF21A535EA}"/>
                </a:ext>
              </a:extLst>
            </p:cNvPr>
            <p:cNvSpPr/>
            <p:nvPr/>
          </p:nvSpPr>
          <p:spPr>
            <a:xfrm>
              <a:off x="8932235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BD477C6-2BEA-42C9-B2A2-FB11C8F20AB3}"/>
                </a:ext>
              </a:extLst>
            </p:cNvPr>
            <p:cNvSpPr/>
            <p:nvPr/>
          </p:nvSpPr>
          <p:spPr>
            <a:xfrm>
              <a:off x="9824926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3634DDFF-CFC2-41ED-8AD7-C3D64E26D6F4}"/>
                </a:ext>
              </a:extLst>
            </p:cNvPr>
            <p:cNvSpPr/>
            <p:nvPr/>
          </p:nvSpPr>
          <p:spPr>
            <a:xfrm>
              <a:off x="2761807" y="2595143"/>
              <a:ext cx="529852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F59EA29B-2F46-45B3-9793-EA056E8C8920}"/>
                </a:ext>
              </a:extLst>
            </p:cNvPr>
            <p:cNvSpPr/>
            <p:nvPr/>
          </p:nvSpPr>
          <p:spPr>
            <a:xfrm>
              <a:off x="5821769" y="2595143"/>
              <a:ext cx="529852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DC02CC9C-B23F-45FA-AA3A-97C2D11A7CAF}"/>
                </a:ext>
              </a:extLst>
            </p:cNvPr>
            <p:cNvSpPr/>
            <p:nvPr/>
          </p:nvSpPr>
          <p:spPr>
            <a:xfrm>
              <a:off x="8910084" y="2595143"/>
              <a:ext cx="529852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7B862C-7377-48A6-A1FF-2E79F3D22D38}"/>
                </a:ext>
              </a:extLst>
            </p:cNvPr>
            <p:cNvSpPr/>
            <p:nvPr/>
          </p:nvSpPr>
          <p:spPr>
            <a:xfrm>
              <a:off x="1793356" y="1996654"/>
              <a:ext cx="2466754" cy="5984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merging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94E34-3BA9-482B-AA92-6A6600AAD6F5}"/>
                </a:ext>
              </a:extLst>
            </p:cNvPr>
            <p:cNvSpPr/>
            <p:nvPr/>
          </p:nvSpPr>
          <p:spPr>
            <a:xfrm>
              <a:off x="4853761" y="2015437"/>
              <a:ext cx="2466754" cy="5984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merging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40ECEA-F346-4EB9-B5A2-F8F86FC40FE9}"/>
                </a:ext>
              </a:extLst>
            </p:cNvPr>
            <p:cNvSpPr/>
            <p:nvPr/>
          </p:nvSpPr>
          <p:spPr>
            <a:xfrm>
              <a:off x="4853761" y="3951932"/>
              <a:ext cx="2466754" cy="5984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Case merging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897205-24B9-4117-9270-C08E5C9A1CAA}"/>
                </a:ext>
              </a:extLst>
            </p:cNvPr>
            <p:cNvSpPr/>
            <p:nvPr/>
          </p:nvSpPr>
          <p:spPr>
            <a:xfrm>
              <a:off x="1793356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E2B247-14A6-405E-A12A-8B6801852DC1}"/>
                </a:ext>
              </a:extLst>
            </p:cNvPr>
            <p:cNvSpPr/>
            <p:nvPr/>
          </p:nvSpPr>
          <p:spPr>
            <a:xfrm>
              <a:off x="2548269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IJMT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2CE624-A8F8-4673-8E8C-FC168A5C1D17}"/>
                </a:ext>
              </a:extLst>
            </p:cNvPr>
            <p:cNvSpPr/>
            <p:nvPr/>
          </p:nvSpPr>
          <p:spPr>
            <a:xfrm>
              <a:off x="3303182" y="1416828"/>
              <a:ext cx="939205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DSRAW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A3497-E49C-4420-A07F-25CE33F2EB91}"/>
                </a:ext>
              </a:extLst>
            </p:cNvPr>
            <p:cNvSpPr/>
            <p:nvPr/>
          </p:nvSpPr>
          <p:spPr>
            <a:xfrm>
              <a:off x="2531877" y="2838114"/>
              <a:ext cx="951615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1998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B79DA5-41E0-40B1-BADD-DD3CD7761527}"/>
                </a:ext>
              </a:extLst>
            </p:cNvPr>
            <p:cNvSpPr/>
            <p:nvPr/>
          </p:nvSpPr>
          <p:spPr>
            <a:xfrm>
              <a:off x="4853761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6BBF06-1A59-4FA7-A4E8-BEFEFFF47600}"/>
                </a:ext>
              </a:extLst>
            </p:cNvPr>
            <p:cNvSpPr/>
            <p:nvPr/>
          </p:nvSpPr>
          <p:spPr>
            <a:xfrm>
              <a:off x="5608674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IJMT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ADBB84-2DA8-4C5B-905C-106CEA00960E}"/>
                </a:ext>
              </a:extLst>
            </p:cNvPr>
            <p:cNvSpPr/>
            <p:nvPr/>
          </p:nvSpPr>
          <p:spPr>
            <a:xfrm>
              <a:off x="6363587" y="1416828"/>
              <a:ext cx="939205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DSRAW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F85400-8C8E-4526-85CE-86F2A756E282}"/>
                </a:ext>
              </a:extLst>
            </p:cNvPr>
            <p:cNvSpPr/>
            <p:nvPr/>
          </p:nvSpPr>
          <p:spPr>
            <a:xfrm>
              <a:off x="5635810" y="2838114"/>
              <a:ext cx="951615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BDD691-CBFF-42AF-B5F0-C6C29E73A426}"/>
                </a:ext>
              </a:extLst>
            </p:cNvPr>
            <p:cNvSpPr/>
            <p:nvPr/>
          </p:nvSpPr>
          <p:spPr>
            <a:xfrm>
              <a:off x="7931889" y="2015437"/>
              <a:ext cx="2466754" cy="5984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merging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8270C3-5DD8-47EA-9A6E-9ECBAFAF71D9}"/>
                </a:ext>
              </a:extLst>
            </p:cNvPr>
            <p:cNvSpPr/>
            <p:nvPr/>
          </p:nvSpPr>
          <p:spPr>
            <a:xfrm>
              <a:off x="7931889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D5F23E-88AB-4116-A961-3188300B8E72}"/>
                </a:ext>
              </a:extLst>
            </p:cNvPr>
            <p:cNvSpPr/>
            <p:nvPr/>
          </p:nvSpPr>
          <p:spPr>
            <a:xfrm>
              <a:off x="8686802" y="1416828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IJMT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57C52C-44B7-47FA-97A6-A32FDE35C7D3}"/>
                </a:ext>
              </a:extLst>
            </p:cNvPr>
            <p:cNvSpPr/>
            <p:nvPr/>
          </p:nvSpPr>
          <p:spPr>
            <a:xfrm>
              <a:off x="9441715" y="1416828"/>
              <a:ext cx="939205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DSRAW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B50C7D-9ACA-4FD7-8DEA-42559EDBE219}"/>
                </a:ext>
              </a:extLst>
            </p:cNvPr>
            <p:cNvSpPr/>
            <p:nvPr/>
          </p:nvSpPr>
          <p:spPr>
            <a:xfrm>
              <a:off x="8739744" y="2838114"/>
              <a:ext cx="951615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2B7D0-F7C7-4088-A03F-7350683E2ACB}"/>
                </a:ext>
              </a:extLst>
            </p:cNvPr>
            <p:cNvSpPr/>
            <p:nvPr/>
          </p:nvSpPr>
          <p:spPr>
            <a:xfrm>
              <a:off x="4853761" y="4995035"/>
              <a:ext cx="2466754" cy="446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1998 + 2001 + 2009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C2A1F5-7BD0-42A7-A1FA-EA6EFDA03894}"/>
                </a:ext>
              </a:extLst>
            </p:cNvPr>
            <p:cNvSpPr/>
            <p:nvPr/>
          </p:nvSpPr>
          <p:spPr>
            <a:xfrm>
              <a:off x="7931889" y="1016499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DXA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38C929-800C-41F9-BFBC-36A40882533D}"/>
                </a:ext>
              </a:extLst>
            </p:cNvPr>
            <p:cNvSpPr/>
            <p:nvPr/>
          </p:nvSpPr>
          <p:spPr>
            <a:xfrm>
              <a:off x="8686802" y="1016499"/>
              <a:ext cx="691117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26E152-6B9A-44DD-9596-C5F26330FDC9}"/>
                </a:ext>
              </a:extLst>
            </p:cNvPr>
            <p:cNvSpPr/>
            <p:nvPr/>
          </p:nvSpPr>
          <p:spPr>
            <a:xfrm>
              <a:off x="9441715" y="1016499"/>
              <a:ext cx="939205" cy="336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EYE</a:t>
              </a:r>
            </a:p>
          </p:txBody>
        </p:sp>
        <p:pic>
          <p:nvPicPr>
            <p:cNvPr id="49" name="Picture 4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7EDA7E-D965-44CC-9912-5CF705635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27931" r="80608" b="56981"/>
            <a:stretch/>
          </p:blipFill>
          <p:spPr>
            <a:xfrm>
              <a:off x="2345697" y="627993"/>
              <a:ext cx="1095375" cy="638175"/>
            </a:xfrm>
            <a:prstGeom prst="rect">
              <a:avLst/>
            </a:prstGeom>
          </p:spPr>
        </p:pic>
        <p:pic>
          <p:nvPicPr>
            <p:cNvPr id="50" name="Picture 4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B12102D-647E-4DD6-8587-E6B17B595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33336" r="79384" b="51576"/>
            <a:stretch/>
          </p:blipFill>
          <p:spPr>
            <a:xfrm>
              <a:off x="5524543" y="638239"/>
              <a:ext cx="1171575" cy="638174"/>
            </a:xfrm>
            <a:prstGeom prst="rect">
              <a:avLst/>
            </a:prstGeom>
          </p:spPr>
        </p:pic>
        <p:pic>
          <p:nvPicPr>
            <p:cNvPr id="51" name="Picture 5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8990E2-4C70-40BA-89E6-5EF62FBC6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37915" r="78024" b="33336"/>
            <a:stretch/>
          </p:blipFill>
          <p:spPr>
            <a:xfrm>
              <a:off x="8686802" y="-299190"/>
              <a:ext cx="1257300" cy="1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01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508DC2E0-5142-45DC-A212-4C24F0C5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24RC merging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5EDB8-18E9-488E-BAF0-CAF9326B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849EE-D406-4997-BF41-D83302A9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F3CC-F393-40CB-ABC3-F08DC19A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E9DC2C-E5E6-4BE3-A13C-5344C07BD8EA}"/>
              </a:ext>
            </a:extLst>
          </p:cNvPr>
          <p:cNvGrpSpPr/>
          <p:nvPr/>
        </p:nvGrpSpPr>
        <p:grpSpPr>
          <a:xfrm>
            <a:off x="2228646" y="776677"/>
            <a:ext cx="8707420" cy="4664494"/>
            <a:chOff x="2228646" y="776677"/>
            <a:chExt cx="8707420" cy="4664494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434F4640-E5C4-448F-A003-CAF3810AC8F0}"/>
                </a:ext>
              </a:extLst>
            </p:cNvPr>
            <p:cNvSpPr/>
            <p:nvPr/>
          </p:nvSpPr>
          <p:spPr>
            <a:xfrm>
              <a:off x="5865406" y="4538142"/>
              <a:ext cx="529852" cy="46460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99DB4E2-5024-4505-820E-50F7EA006CCB}"/>
                </a:ext>
              </a:extLst>
            </p:cNvPr>
            <p:cNvSpPr/>
            <p:nvPr/>
          </p:nvSpPr>
          <p:spPr>
            <a:xfrm rot="17942734">
              <a:off x="3875393" y="2602000"/>
              <a:ext cx="270997" cy="1922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FEE3754C-19E0-42FF-B53C-770B34A063FD}"/>
                </a:ext>
              </a:extLst>
            </p:cNvPr>
            <p:cNvSpPr/>
            <p:nvPr/>
          </p:nvSpPr>
          <p:spPr>
            <a:xfrm rot="3714384">
              <a:off x="7985354" y="2716908"/>
              <a:ext cx="270997" cy="179953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74DD387E-1E0E-4CFF-9865-4FDEC3654064}"/>
                </a:ext>
              </a:extLst>
            </p:cNvPr>
            <p:cNvSpPr/>
            <p:nvPr/>
          </p:nvSpPr>
          <p:spPr>
            <a:xfrm>
              <a:off x="5976118" y="3031067"/>
              <a:ext cx="270997" cy="90900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56C6122-310C-477C-89CD-A6CF21A535EA}"/>
                </a:ext>
              </a:extLst>
            </p:cNvPr>
            <p:cNvSpPr/>
            <p:nvPr/>
          </p:nvSpPr>
          <p:spPr>
            <a:xfrm>
              <a:off x="8273409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BD477C6-2BEA-42C9-B2A2-FB11C8F20AB3}"/>
                </a:ext>
              </a:extLst>
            </p:cNvPr>
            <p:cNvSpPr/>
            <p:nvPr/>
          </p:nvSpPr>
          <p:spPr>
            <a:xfrm>
              <a:off x="9765991" y="1753683"/>
              <a:ext cx="228600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DC02CC9C-B23F-45FA-AA3A-97C2D11A7CAF}"/>
                </a:ext>
              </a:extLst>
            </p:cNvPr>
            <p:cNvSpPr/>
            <p:nvPr/>
          </p:nvSpPr>
          <p:spPr>
            <a:xfrm>
              <a:off x="8910084" y="2595143"/>
              <a:ext cx="529852" cy="24297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40ECEA-F346-4EB9-B5A2-F8F86FC40FE9}"/>
                </a:ext>
              </a:extLst>
            </p:cNvPr>
            <p:cNvSpPr/>
            <p:nvPr/>
          </p:nvSpPr>
          <p:spPr>
            <a:xfrm>
              <a:off x="4853761" y="3951932"/>
              <a:ext cx="2466754" cy="5984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Case merging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A3497-E49C-4420-A07F-25CE33F2EB91}"/>
                </a:ext>
              </a:extLst>
            </p:cNvPr>
            <p:cNvSpPr/>
            <p:nvPr/>
          </p:nvSpPr>
          <p:spPr>
            <a:xfrm>
              <a:off x="2228646" y="2838114"/>
              <a:ext cx="1558078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HN98_24RC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F85400-8C8E-4526-85CE-86F2A756E282}"/>
                </a:ext>
              </a:extLst>
            </p:cNvPr>
            <p:cNvSpPr/>
            <p:nvPr/>
          </p:nvSpPr>
          <p:spPr>
            <a:xfrm>
              <a:off x="5332579" y="2838114"/>
              <a:ext cx="1558078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HN01_24RC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BDD691-CBFF-42AF-B5F0-C6C29E73A426}"/>
                </a:ext>
              </a:extLst>
            </p:cNvPr>
            <p:cNvSpPr/>
            <p:nvPr/>
          </p:nvSpPr>
          <p:spPr>
            <a:xfrm>
              <a:off x="7931889" y="2015437"/>
              <a:ext cx="2466754" cy="5984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Case merging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B50C7D-9ACA-4FD7-8DEA-42559EDBE219}"/>
                </a:ext>
              </a:extLst>
            </p:cNvPr>
            <p:cNvSpPr/>
            <p:nvPr/>
          </p:nvSpPr>
          <p:spPr>
            <a:xfrm>
              <a:off x="8436513" y="2838114"/>
              <a:ext cx="1558078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HN09_24RC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2B7D0-F7C7-4088-A03F-7350683E2ACB}"/>
                </a:ext>
              </a:extLst>
            </p:cNvPr>
            <p:cNvSpPr/>
            <p:nvPr/>
          </p:nvSpPr>
          <p:spPr>
            <a:xfrm>
              <a:off x="4660824" y="4995035"/>
              <a:ext cx="2939015" cy="446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24RC(1998 + 2001 + 2009)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0F1332-DA62-41A0-A753-B48B3B03ABE9}"/>
                </a:ext>
              </a:extLst>
            </p:cNvPr>
            <p:cNvSpPr/>
            <p:nvPr/>
          </p:nvSpPr>
          <p:spPr>
            <a:xfrm>
              <a:off x="9053116" y="1325545"/>
              <a:ext cx="1882950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HN09_24RC_2day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FF6E90-5DD6-49B9-8E8B-30D21194E257}"/>
                </a:ext>
              </a:extLst>
            </p:cNvPr>
            <p:cNvSpPr/>
            <p:nvPr/>
          </p:nvSpPr>
          <p:spPr>
            <a:xfrm>
              <a:off x="7356059" y="1325545"/>
              <a:ext cx="1558078" cy="44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HN09_24RC</a:t>
              </a:r>
            </a:p>
          </p:txBody>
        </p:sp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B00649A-D049-441D-BA20-854C7610D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6" t="22860" r="77479" b="69492"/>
            <a:stretch/>
          </p:blipFill>
          <p:spPr>
            <a:xfrm>
              <a:off x="8525692" y="776677"/>
              <a:ext cx="1285876" cy="403645"/>
            </a:xfrm>
            <a:prstGeom prst="rect">
              <a:avLst/>
            </a:prstGeom>
          </p:spPr>
        </p:pic>
      </p:grpSp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73537-FEFD-4B1E-B369-33800892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22383" r="80608" b="71918"/>
          <a:stretch/>
        </p:blipFill>
        <p:spPr>
          <a:xfrm>
            <a:off x="2400143" y="2490126"/>
            <a:ext cx="1216552" cy="267745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501AF-7C51-49F7-9DBC-F0820CEE1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28573" r="79384" b="66321"/>
          <a:stretch/>
        </p:blipFill>
        <p:spPr>
          <a:xfrm>
            <a:off x="5445409" y="2510298"/>
            <a:ext cx="1301181" cy="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829285-B18D-4253-8A8E-5F5B5C13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overall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DA2A5-0FED-4D42-961F-B8B4499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46775-D6D0-46FC-866F-54A82382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5176-335C-44CA-9401-573987AD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20C11F-0DBA-410C-B045-560C64F6F50E}"/>
              </a:ext>
            </a:extLst>
          </p:cNvPr>
          <p:cNvGrpSpPr/>
          <p:nvPr/>
        </p:nvGrpSpPr>
        <p:grpSpPr>
          <a:xfrm>
            <a:off x="111118" y="1579686"/>
            <a:ext cx="11932912" cy="1009959"/>
            <a:chOff x="44970" y="338837"/>
            <a:chExt cx="15031111" cy="1272179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402A097-B6BA-4978-A3F0-93EE0A0B1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27931" r="80608" b="56981"/>
            <a:stretch/>
          </p:blipFill>
          <p:spPr>
            <a:xfrm>
              <a:off x="44970" y="669629"/>
              <a:ext cx="1095375" cy="638175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CCF51F9-CDF5-47E7-9654-E70F2ECE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33336" r="79384" b="51576"/>
            <a:stretch/>
          </p:blipFill>
          <p:spPr>
            <a:xfrm>
              <a:off x="1085247" y="684212"/>
              <a:ext cx="1171575" cy="638174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8E19E5F-9D35-4B6C-9ED3-22D753E29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9" t="33562" r="81016" b="56080"/>
            <a:stretch/>
          </p:blipFill>
          <p:spPr>
            <a:xfrm>
              <a:off x="2139232" y="784225"/>
              <a:ext cx="1095375" cy="438147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A4394DD-24A3-41E7-B80E-1EF09E55C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33185" r="81152" b="52252"/>
            <a:stretch/>
          </p:blipFill>
          <p:spPr>
            <a:xfrm>
              <a:off x="3132004" y="669629"/>
              <a:ext cx="1057274" cy="615950"/>
            </a:xfrm>
            <a:prstGeom prst="rect">
              <a:avLst/>
            </a:prstGeom>
          </p:spPr>
        </p:pic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7D9936B-16AA-4DAC-88F7-6B2DD104B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" t="32886" r="81425" b="37164"/>
            <a:stretch/>
          </p:blipFill>
          <p:spPr>
            <a:xfrm>
              <a:off x="4110678" y="344192"/>
              <a:ext cx="1028701" cy="1266824"/>
            </a:xfrm>
            <a:prstGeom prst="rect">
              <a:avLst/>
            </a:prstGeom>
          </p:spPr>
        </p:pic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48FAD94-1096-4CC0-9D76-1ADFD3AF3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37915" r="78024" b="33336"/>
            <a:stretch/>
          </p:blipFill>
          <p:spPr>
            <a:xfrm>
              <a:off x="5093106" y="344192"/>
              <a:ext cx="1257299" cy="1216023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424A68-FDCC-47EF-BF3C-C6A06E058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" t="33261" r="81288" b="37464"/>
            <a:stretch/>
          </p:blipFill>
          <p:spPr>
            <a:xfrm>
              <a:off x="6091644" y="338931"/>
              <a:ext cx="1057276" cy="123825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1A1595-77EC-490C-B2DF-7F7A3D6FD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33073" r="80880" b="37464"/>
            <a:stretch/>
          </p:blipFill>
          <p:spPr>
            <a:xfrm>
              <a:off x="7129353" y="338838"/>
              <a:ext cx="1057276" cy="1246187"/>
            </a:xfrm>
            <a:prstGeom prst="rect">
              <a:avLst/>
            </a:prstGeom>
          </p:spPr>
        </p:pic>
        <p:pic>
          <p:nvPicPr>
            <p:cNvPr id="26" name="Picture 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017BE93-1718-4413-99E1-72C1175CD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33111" r="80880" b="37464"/>
            <a:stretch/>
          </p:blipFill>
          <p:spPr>
            <a:xfrm>
              <a:off x="8146546" y="338837"/>
              <a:ext cx="1057276" cy="1244594"/>
            </a:xfrm>
            <a:prstGeom prst="rect">
              <a:avLst/>
            </a:prstGeom>
          </p:spPr>
        </p:pic>
        <p:pic>
          <p:nvPicPr>
            <p:cNvPr id="28" name="Picture 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3EF6034-9289-424A-A883-E0E703392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32885" r="80880" b="47298"/>
            <a:stretch/>
          </p:blipFill>
          <p:spPr>
            <a:xfrm>
              <a:off x="9111418" y="493518"/>
              <a:ext cx="1057276" cy="838201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D5450F3-03F9-4248-BC1B-A006BEE0C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33110" r="81833" b="47523"/>
            <a:stretch/>
          </p:blipFill>
          <p:spPr>
            <a:xfrm>
              <a:off x="10117239" y="493518"/>
              <a:ext cx="990599" cy="819150"/>
            </a:xfrm>
            <a:prstGeom prst="rect">
              <a:avLst/>
            </a:prstGeom>
          </p:spPr>
        </p:pic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3DDD562-BCBA-488B-B433-B917B48C9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32885" r="81289" b="47298"/>
            <a:stretch/>
          </p:blipFill>
          <p:spPr>
            <a:xfrm>
              <a:off x="11098218" y="486568"/>
              <a:ext cx="1028701" cy="838202"/>
            </a:xfrm>
            <a:prstGeom prst="rect">
              <a:avLst/>
            </a:prstGeom>
          </p:spPr>
        </p:pic>
        <p:pic>
          <p:nvPicPr>
            <p:cNvPr id="34" name="Picture 3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8F28928-ADF3-4965-A6C4-F2016E81F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33336" r="82241" b="56980"/>
            <a:stretch/>
          </p:blipFill>
          <p:spPr>
            <a:xfrm>
              <a:off x="12037362" y="684212"/>
              <a:ext cx="962025" cy="409575"/>
            </a:xfrm>
            <a:prstGeom prst="rect">
              <a:avLst/>
            </a:prstGeom>
          </p:spPr>
        </p:pic>
        <p:pic>
          <p:nvPicPr>
            <p:cNvPr id="36" name="Picture 3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FBE8C1D-EB11-40C8-ADB8-1772446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33110" r="83465" b="61485"/>
            <a:stretch/>
          </p:blipFill>
          <p:spPr>
            <a:xfrm>
              <a:off x="13196399" y="765670"/>
              <a:ext cx="885826" cy="228600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3979C83-FA28-4921-A292-3CF0A3578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33110" r="83329" b="61973"/>
            <a:stretch/>
          </p:blipFill>
          <p:spPr>
            <a:xfrm>
              <a:off x="14180730" y="762706"/>
              <a:ext cx="895351" cy="207968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5093A6-6A11-4850-A700-8F0FF36F47A9}"/>
              </a:ext>
            </a:extLst>
          </p:cNvPr>
          <p:cNvGrpSpPr/>
          <p:nvPr/>
        </p:nvGrpSpPr>
        <p:grpSpPr>
          <a:xfrm>
            <a:off x="198181" y="4288084"/>
            <a:ext cx="11672479" cy="750387"/>
            <a:chOff x="113121" y="2427029"/>
            <a:chExt cx="12195406" cy="784004"/>
          </a:xfrm>
        </p:grpSpPr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49EBF43-C261-4C4B-948F-C3C193D76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22383" r="80608" b="71918"/>
            <a:stretch/>
          </p:blipFill>
          <p:spPr>
            <a:xfrm>
              <a:off x="113121" y="3019648"/>
              <a:ext cx="869597" cy="191385"/>
            </a:xfrm>
            <a:prstGeom prst="rect">
              <a:avLst/>
            </a:prstGeom>
          </p:spPr>
        </p:pic>
        <p:pic>
          <p:nvPicPr>
            <p:cNvPr id="43" name="Picture 4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BE028EC-DC1D-471B-B399-2E6956359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28573" r="79384" b="66321"/>
            <a:stretch/>
          </p:blipFill>
          <p:spPr>
            <a:xfrm>
              <a:off x="972999" y="3017684"/>
              <a:ext cx="930091" cy="171450"/>
            </a:xfrm>
            <a:prstGeom prst="rect">
              <a:avLst/>
            </a:prstGeom>
          </p:spPr>
        </p:pic>
        <p:pic>
          <p:nvPicPr>
            <p:cNvPr id="44" name="Picture 4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E5E00D5-7116-4C94-88F1-B9C30241B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7" t="28895" r="81016" b="66438"/>
            <a:stretch/>
          </p:blipFill>
          <p:spPr>
            <a:xfrm>
              <a:off x="1768968" y="3026080"/>
              <a:ext cx="827431" cy="156705"/>
            </a:xfrm>
            <a:prstGeom prst="rect">
              <a:avLst/>
            </a:prstGeom>
          </p:spPr>
        </p:pic>
        <p:pic>
          <p:nvPicPr>
            <p:cNvPr id="45" name="Picture 4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E57707A-16CE-40DB-8C9B-3E84818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28200" r="81152" b="66425"/>
            <a:stretch/>
          </p:blipFill>
          <p:spPr>
            <a:xfrm>
              <a:off x="2572584" y="3010617"/>
              <a:ext cx="799078" cy="180481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8B3D4B2-B006-45DD-A14C-EF7AB4AA6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" t="28219" r="81425" b="67114"/>
            <a:stretch/>
          </p:blipFill>
          <p:spPr>
            <a:xfrm>
              <a:off x="3349766" y="3006807"/>
              <a:ext cx="816666" cy="156704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FA45D95-FC32-4D8C-8E35-2EA1CEEAA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28143" r="78024" b="62085"/>
            <a:stretch/>
          </p:blipFill>
          <p:spPr>
            <a:xfrm>
              <a:off x="4114844" y="2427029"/>
              <a:ext cx="998145" cy="328154"/>
            </a:xfrm>
            <a:prstGeom prst="rect">
              <a:avLst/>
            </a:prstGeom>
          </p:spPr>
        </p:pic>
        <p:pic>
          <p:nvPicPr>
            <p:cNvPr id="48" name="Picture 4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4C02020-8D0A-4EA5-BA13-B05053D84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" t="27868" r="81288" b="66739"/>
            <a:stretch/>
          </p:blipFill>
          <p:spPr>
            <a:xfrm>
              <a:off x="5077085" y="2983806"/>
              <a:ext cx="839351" cy="181103"/>
            </a:xfrm>
            <a:prstGeom prst="rect">
              <a:avLst/>
            </a:prstGeom>
          </p:spPr>
        </p:pic>
        <p:pic>
          <p:nvPicPr>
            <p:cNvPr id="49" name="Picture 4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796890-3FB3-4B98-9E2D-86D2EE92F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28829" r="80880" b="66927"/>
            <a:stretch/>
          </p:blipFill>
          <p:spPr>
            <a:xfrm>
              <a:off x="5904265" y="3022396"/>
              <a:ext cx="839351" cy="142513"/>
            </a:xfrm>
            <a:prstGeom prst="rect">
              <a:avLst/>
            </a:prstGeom>
          </p:spPr>
        </p:pic>
        <p:pic>
          <p:nvPicPr>
            <p:cNvPr id="50" name="Picture 4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01F2CB2-9307-47CD-84B8-30F7095FF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28300" r="80880" b="66889"/>
            <a:stretch/>
          </p:blipFill>
          <p:spPr>
            <a:xfrm>
              <a:off x="6723534" y="3003346"/>
              <a:ext cx="839351" cy="161563"/>
            </a:xfrm>
            <a:prstGeom prst="rect">
              <a:avLst/>
            </a:prstGeom>
          </p:spPr>
        </p:pic>
        <p:pic>
          <p:nvPicPr>
            <p:cNvPr id="51" name="Picture 5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3F7334D-1980-4B37-A29E-A155D4E20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27808" r="80880" b="67115"/>
            <a:stretch/>
          </p:blipFill>
          <p:spPr>
            <a:xfrm>
              <a:off x="7546695" y="2986315"/>
              <a:ext cx="839351" cy="170476"/>
            </a:xfrm>
            <a:prstGeom prst="rect">
              <a:avLst/>
            </a:prstGeom>
          </p:spPr>
        </p:pic>
        <p:pic>
          <p:nvPicPr>
            <p:cNvPr id="52" name="Picture 5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FC8F51-45F5-4F5F-8108-9820606DA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28600" r="81833" b="66890"/>
            <a:stretch/>
          </p:blipFill>
          <p:spPr>
            <a:xfrm>
              <a:off x="8340067" y="3005365"/>
              <a:ext cx="786418" cy="151426"/>
            </a:xfrm>
            <a:prstGeom prst="rect">
              <a:avLst/>
            </a:prstGeom>
          </p:spPr>
        </p:pic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3D0E47-A02C-45B2-B53F-5A9874FB4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28540" r="81289" b="67115"/>
            <a:stretch/>
          </p:blipFill>
          <p:spPr>
            <a:xfrm>
              <a:off x="9125708" y="3010882"/>
              <a:ext cx="816666" cy="14590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BE0FFE-AE26-44A7-A60B-9B4CEE886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" t="28005" r="81426" b="67009"/>
            <a:stretch/>
          </p:blipFill>
          <p:spPr>
            <a:xfrm>
              <a:off x="9912735" y="2989378"/>
              <a:ext cx="809048" cy="167413"/>
            </a:xfrm>
            <a:prstGeom prst="rect">
              <a:avLst/>
            </a:prstGeom>
          </p:spPr>
        </p:pic>
        <p:pic>
          <p:nvPicPr>
            <p:cNvPr id="55" name="Picture 5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BC4910F-02C9-454B-A40D-2E50B6CF9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28123" r="81562" b="66299"/>
            <a:stretch/>
          </p:blipFill>
          <p:spPr>
            <a:xfrm>
              <a:off x="10706107" y="2994118"/>
              <a:ext cx="809048" cy="187324"/>
            </a:xfrm>
            <a:prstGeom prst="rect">
              <a:avLst/>
            </a:prstGeom>
          </p:spPr>
        </p:pic>
        <p:pic>
          <p:nvPicPr>
            <p:cNvPr id="56" name="Picture 5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646169-BC88-47C8-9AD7-997BB095E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4" t="28476" r="81799" b="66820"/>
            <a:stretch/>
          </p:blipFill>
          <p:spPr>
            <a:xfrm>
              <a:off x="11512665" y="3017684"/>
              <a:ext cx="795862" cy="157934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C7C869B-88C5-4221-BC54-6478A19BFC50}"/>
              </a:ext>
            </a:extLst>
          </p:cNvPr>
          <p:cNvSpPr/>
          <p:nvPr/>
        </p:nvSpPr>
        <p:spPr>
          <a:xfrm>
            <a:off x="209650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09E90A-40AB-498D-B74B-CAF4CCA24DC1}"/>
              </a:ext>
            </a:extLst>
          </p:cNvPr>
          <p:cNvSpPr/>
          <p:nvPr/>
        </p:nvSpPr>
        <p:spPr>
          <a:xfrm>
            <a:off x="1016746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415B39-D9B7-4F4E-8940-DE07BA2793D5}"/>
              </a:ext>
            </a:extLst>
          </p:cNvPr>
          <p:cNvSpPr/>
          <p:nvPr/>
        </p:nvSpPr>
        <p:spPr>
          <a:xfrm>
            <a:off x="1820520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E2019A-D276-484D-9F14-D8C233F08110}"/>
              </a:ext>
            </a:extLst>
          </p:cNvPr>
          <p:cNvSpPr/>
          <p:nvPr/>
        </p:nvSpPr>
        <p:spPr>
          <a:xfrm>
            <a:off x="2627615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2974B-95C6-474A-A886-6E6980BFC2EC}"/>
              </a:ext>
            </a:extLst>
          </p:cNvPr>
          <p:cNvSpPr/>
          <p:nvPr/>
        </p:nvSpPr>
        <p:spPr>
          <a:xfrm>
            <a:off x="3405159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92BF08-9471-496B-ADD7-EC35916B1643}"/>
              </a:ext>
            </a:extLst>
          </p:cNvPr>
          <p:cNvSpPr/>
          <p:nvPr/>
        </p:nvSpPr>
        <p:spPr>
          <a:xfrm>
            <a:off x="4212254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F07F0E-AF17-4211-B527-D4AE56E7AD17}"/>
              </a:ext>
            </a:extLst>
          </p:cNvPr>
          <p:cNvSpPr/>
          <p:nvPr/>
        </p:nvSpPr>
        <p:spPr>
          <a:xfrm>
            <a:off x="5016028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EFD581-E145-4ADA-9D9B-E8B29BB8FDBF}"/>
              </a:ext>
            </a:extLst>
          </p:cNvPr>
          <p:cNvSpPr/>
          <p:nvPr/>
        </p:nvSpPr>
        <p:spPr>
          <a:xfrm>
            <a:off x="5823124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328779-D42E-44EC-BF58-EA9C3E947444}"/>
              </a:ext>
            </a:extLst>
          </p:cNvPr>
          <p:cNvSpPr/>
          <p:nvPr/>
        </p:nvSpPr>
        <p:spPr>
          <a:xfrm>
            <a:off x="6574625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260D0F0-04D1-4E75-B68C-CC49A6E0D37F}"/>
              </a:ext>
            </a:extLst>
          </p:cNvPr>
          <p:cNvSpPr/>
          <p:nvPr/>
        </p:nvSpPr>
        <p:spPr>
          <a:xfrm>
            <a:off x="7381721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565157-C8D5-4B8F-83C7-93A351A7D21B}"/>
              </a:ext>
            </a:extLst>
          </p:cNvPr>
          <p:cNvSpPr/>
          <p:nvPr/>
        </p:nvSpPr>
        <p:spPr>
          <a:xfrm>
            <a:off x="8185495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F3696E-4626-4EC3-A47E-37703A355FAF}"/>
              </a:ext>
            </a:extLst>
          </p:cNvPr>
          <p:cNvSpPr/>
          <p:nvPr/>
        </p:nvSpPr>
        <p:spPr>
          <a:xfrm>
            <a:off x="8992591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06D88F-2877-4074-BA8D-702FA1195935}"/>
              </a:ext>
            </a:extLst>
          </p:cNvPr>
          <p:cNvSpPr/>
          <p:nvPr/>
        </p:nvSpPr>
        <p:spPr>
          <a:xfrm>
            <a:off x="9796365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20D12C-2310-4651-AD4F-07716F8986E5}"/>
              </a:ext>
            </a:extLst>
          </p:cNvPr>
          <p:cNvSpPr/>
          <p:nvPr/>
        </p:nvSpPr>
        <p:spPr>
          <a:xfrm>
            <a:off x="10603460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FFABB5-BA29-4B84-A1C8-109A3D15689D}"/>
              </a:ext>
            </a:extLst>
          </p:cNvPr>
          <p:cNvSpPr/>
          <p:nvPr/>
        </p:nvSpPr>
        <p:spPr>
          <a:xfrm>
            <a:off x="11407235" y="2589645"/>
            <a:ext cx="652442" cy="4153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Variable merging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32DE97-6D00-4B95-9EED-A178DAF1824B}"/>
              </a:ext>
            </a:extLst>
          </p:cNvPr>
          <p:cNvSpPr/>
          <p:nvPr/>
        </p:nvSpPr>
        <p:spPr>
          <a:xfrm>
            <a:off x="209650" y="3083727"/>
            <a:ext cx="11834380" cy="4153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Case merging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A0892C-A54E-460B-84AF-2958168F412E}"/>
              </a:ext>
            </a:extLst>
          </p:cNvPr>
          <p:cNvSpPr/>
          <p:nvPr/>
        </p:nvSpPr>
        <p:spPr>
          <a:xfrm>
            <a:off x="209650" y="5173541"/>
            <a:ext cx="11834380" cy="4153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Case merging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43FF65-BE80-45CC-8915-FA3E98FC8D65}"/>
              </a:ext>
            </a:extLst>
          </p:cNvPr>
          <p:cNvSpPr/>
          <p:nvPr/>
        </p:nvSpPr>
        <p:spPr>
          <a:xfrm>
            <a:off x="4147938" y="4680182"/>
            <a:ext cx="652442" cy="4153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Case merging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FF104-631B-431D-8FAC-B021154CF023}"/>
              </a:ext>
            </a:extLst>
          </p:cNvPr>
          <p:cNvSpPr txBox="1"/>
          <p:nvPr/>
        </p:nvSpPr>
        <p:spPr>
          <a:xfrm>
            <a:off x="4896969" y="959490"/>
            <a:ext cx="23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B9AE6-59F3-4FBD-B52C-989E686EDFCC}"/>
              </a:ext>
            </a:extLst>
          </p:cNvPr>
          <p:cNvSpPr txBox="1"/>
          <p:nvPr/>
        </p:nvSpPr>
        <p:spPr>
          <a:xfrm>
            <a:off x="4896969" y="4168587"/>
            <a:ext cx="23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24RC</a:t>
            </a:r>
          </a:p>
        </p:txBody>
      </p:sp>
    </p:spTree>
    <p:extLst>
      <p:ext uri="{BB962C8B-B14F-4D97-AF65-F5344CB8AC3E}">
        <p14:creationId xmlns:p14="http://schemas.microsoft.com/office/powerpoint/2010/main" val="3199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19D-7340-479D-BC60-18325D20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F079-4F16-4FE7-AAE0-00F042A3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질병관리본부</a:t>
            </a:r>
            <a:r>
              <a:rPr lang="en-US" altLang="ko-KR" dirty="0"/>
              <a:t>, “</a:t>
            </a:r>
            <a:r>
              <a:rPr lang="ko-KR" altLang="en-US" dirty="0"/>
              <a:t>국민건강영양조사 원시자료 이용지침서 제</a:t>
            </a:r>
            <a:r>
              <a:rPr lang="en-US" altLang="ko-KR" dirty="0"/>
              <a:t>7</a:t>
            </a:r>
            <a:r>
              <a:rPr lang="ko-KR" altLang="en-US" dirty="0"/>
              <a:t>기 </a:t>
            </a:r>
            <a:r>
              <a:rPr lang="en-US" altLang="ko-KR" dirty="0"/>
              <a:t>1,2</a:t>
            </a:r>
            <a:r>
              <a:rPr lang="ko-KR" altLang="en-US" dirty="0"/>
              <a:t>차년도</a:t>
            </a:r>
            <a:r>
              <a:rPr lang="en-US" altLang="ko-KR" dirty="0"/>
              <a:t>(2016-2017)”, 2019. 01.</a:t>
            </a:r>
          </a:p>
          <a:p>
            <a:pPr lvl="1"/>
            <a:r>
              <a:rPr lang="ko-KR" altLang="en-US" dirty="0"/>
              <a:t>연도별 데이터 종류 </a:t>
            </a:r>
            <a:r>
              <a:rPr lang="en-US" dirty="0"/>
              <a:t>Types of data by year</a:t>
            </a:r>
            <a:r>
              <a:rPr lang="en-US" altLang="ko-KR" dirty="0"/>
              <a:t>: </a:t>
            </a:r>
            <a:r>
              <a:rPr lang="en-US" dirty="0"/>
              <a:t>pp. 43-76</a:t>
            </a:r>
          </a:p>
          <a:p>
            <a:pPr lvl="1"/>
            <a:r>
              <a:rPr lang="ko-KR" altLang="en-US" dirty="0"/>
              <a:t>데이터 의미 해석 </a:t>
            </a:r>
            <a:r>
              <a:rPr lang="en-US" altLang="ko-KR" dirty="0"/>
              <a:t>I</a:t>
            </a:r>
            <a:r>
              <a:rPr lang="en-US" dirty="0"/>
              <a:t>nterpret the data: pp. 79-292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/>
              <a:t>질병관리본부</a:t>
            </a:r>
            <a:r>
              <a:rPr lang="en-US" altLang="ko-KR" dirty="0"/>
              <a:t>, “</a:t>
            </a:r>
            <a:r>
              <a:rPr lang="ko-KR" altLang="en-US" dirty="0"/>
              <a:t>국민건강영양조사 원시자료 분석 지침서</a:t>
            </a:r>
            <a:r>
              <a:rPr lang="en-US" altLang="ko-KR" dirty="0"/>
              <a:t>(SPSS)”, 2013. 05.</a:t>
            </a:r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통계청</a:t>
            </a:r>
            <a:r>
              <a:rPr lang="en-US" altLang="ko-KR" dirty="0"/>
              <a:t>, “『</a:t>
            </a:r>
            <a:r>
              <a:rPr lang="ko-KR" altLang="en-US" dirty="0"/>
              <a:t>국민건강영양조사</a:t>
            </a:r>
            <a:r>
              <a:rPr lang="en-US" altLang="ko-KR" dirty="0"/>
              <a:t>』 </a:t>
            </a:r>
            <a:r>
              <a:rPr lang="ko-KR" altLang="en-US" dirty="0"/>
              <a:t>통계정보 보고서</a:t>
            </a:r>
            <a:r>
              <a:rPr lang="en-US" altLang="ko-KR" dirty="0"/>
              <a:t>”, 2015. 12.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1A5B-FFDB-4AC4-8DD3-B160DF06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0C9C-3859-4E9B-A7B0-B3897163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AAEB-8E9D-4ED2-92AD-D2A4A24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ECE6-6C1C-4D49-A4DF-8519061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KNHANES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EC3-6D4B-49D3-BB1F-9E44FE770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2~9</a:t>
            </a:r>
            <a:r>
              <a:rPr lang="ko-KR" altLang="en-US" dirty="0"/>
              <a:t>개 파일로 분할 배포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DB (HNYY_ALL)</a:t>
            </a:r>
          </a:p>
          <a:p>
            <a:pPr lvl="1"/>
            <a:r>
              <a:rPr lang="en-US" dirty="0"/>
              <a:t>HNYY_DSRAW: </a:t>
            </a:r>
            <a:r>
              <a:rPr lang="ko-KR" altLang="en-US" dirty="0"/>
              <a:t>건강 설문</a:t>
            </a:r>
            <a:endParaRPr lang="en-US" altLang="ko-KR" dirty="0"/>
          </a:p>
          <a:p>
            <a:pPr lvl="1"/>
            <a:r>
              <a:rPr lang="en-US" dirty="0"/>
              <a:t>HNYY_IJMT: </a:t>
            </a:r>
            <a:r>
              <a:rPr lang="ko-KR" altLang="en-US" dirty="0"/>
              <a:t>손상 및 의료 이용</a:t>
            </a:r>
            <a:endParaRPr lang="en-US" altLang="ko-KR" dirty="0"/>
          </a:p>
          <a:p>
            <a:pPr lvl="1"/>
            <a:r>
              <a:rPr lang="en-US" altLang="ko-KR" dirty="0"/>
              <a:t>HNYY_PAM:</a:t>
            </a:r>
            <a:r>
              <a:rPr lang="ko-KR" altLang="en-US" dirty="0"/>
              <a:t> 가속도계 조사</a:t>
            </a:r>
            <a:endParaRPr lang="en-US" altLang="ko-KR" dirty="0"/>
          </a:p>
          <a:p>
            <a:pPr lvl="1"/>
            <a:r>
              <a:rPr lang="en-US" altLang="ko-KR" dirty="0"/>
              <a:t>HNYY_OE: </a:t>
            </a:r>
            <a:r>
              <a:rPr lang="ko-KR" altLang="en-US" dirty="0"/>
              <a:t>구강 검사</a:t>
            </a:r>
            <a:endParaRPr lang="en-US" altLang="ko-KR" dirty="0"/>
          </a:p>
          <a:p>
            <a:pPr lvl="1"/>
            <a:r>
              <a:rPr lang="en-US" altLang="ko-KR" dirty="0"/>
              <a:t>HNYY_DXA: </a:t>
            </a:r>
            <a:r>
              <a:rPr lang="ko-KR" altLang="en-US" dirty="0" err="1"/>
              <a:t>골밀도</a:t>
            </a:r>
            <a:r>
              <a:rPr lang="ko-KR" altLang="en-US" dirty="0"/>
              <a:t> 및 체지방 검사</a:t>
            </a:r>
            <a:endParaRPr lang="en-US" altLang="ko-KR" dirty="0"/>
          </a:p>
          <a:p>
            <a:pPr lvl="1"/>
            <a:r>
              <a:rPr lang="en-US" altLang="ko-KR" dirty="0"/>
              <a:t>HNYY_EYE: </a:t>
            </a:r>
            <a:r>
              <a:rPr lang="ko-KR" altLang="en-US" dirty="0" err="1"/>
              <a:t>안검사</a:t>
            </a:r>
            <a:endParaRPr lang="en-US" altLang="ko-KR" dirty="0"/>
          </a:p>
          <a:p>
            <a:pPr lvl="1"/>
            <a:r>
              <a:rPr lang="en-US" altLang="ko-KR" dirty="0"/>
              <a:t>HNYY_ENT: </a:t>
            </a:r>
            <a:r>
              <a:rPr lang="ko-KR" altLang="en-US" dirty="0" err="1"/>
              <a:t>이비인후검사</a:t>
            </a:r>
            <a:endParaRPr lang="en-US" altLang="ko-KR" dirty="0"/>
          </a:p>
          <a:p>
            <a:pPr lvl="1"/>
            <a:r>
              <a:rPr lang="en-US" altLang="ko-KR" dirty="0"/>
              <a:t>HNYY_FFQ: </a:t>
            </a:r>
            <a:r>
              <a:rPr lang="ko-KR" altLang="en-US" dirty="0" err="1"/>
              <a:t>식품섭취빈도조사</a:t>
            </a:r>
            <a:endParaRPr lang="en-US" altLang="ko-KR" dirty="0"/>
          </a:p>
          <a:p>
            <a:pPr lvl="1"/>
            <a:r>
              <a:rPr lang="en-US" dirty="0"/>
              <a:t>HNYY_24RC: </a:t>
            </a:r>
            <a:r>
              <a:rPr lang="ko-KR" altLang="en-US" dirty="0"/>
              <a:t>식품섭취조사</a:t>
            </a:r>
            <a:r>
              <a:rPr lang="en-US" altLang="ko-KR" dirty="0"/>
              <a:t>(24</a:t>
            </a:r>
            <a:r>
              <a:rPr lang="ko-KR" altLang="en-US" dirty="0"/>
              <a:t>시 회상 조사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41D78-F2BC-43DD-9636-12E6B683B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Divided into 2~9 files (different every year; YY: year)</a:t>
            </a:r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DB (HNYY_ALL): Base database</a:t>
            </a:r>
          </a:p>
          <a:p>
            <a:pPr lvl="1"/>
            <a:r>
              <a:rPr lang="en-US" dirty="0"/>
              <a:t>HNYY_DSRAW: Health survey</a:t>
            </a:r>
          </a:p>
          <a:p>
            <a:pPr lvl="1"/>
            <a:r>
              <a:rPr lang="en-US" dirty="0"/>
              <a:t>HNYY_IJMT: Body injury and Medical center use</a:t>
            </a:r>
          </a:p>
          <a:p>
            <a:pPr lvl="1"/>
            <a:r>
              <a:rPr lang="en-US" dirty="0"/>
              <a:t>HNYY_PAM: </a:t>
            </a:r>
            <a:r>
              <a:rPr lang="en-US" dirty="0" err="1"/>
              <a:t>Actigraph</a:t>
            </a:r>
            <a:r>
              <a:rPr lang="en-US" dirty="0"/>
              <a:t> survey</a:t>
            </a:r>
          </a:p>
          <a:p>
            <a:pPr lvl="1"/>
            <a:r>
              <a:rPr lang="en-US" dirty="0"/>
              <a:t>HNYY_OE:</a:t>
            </a:r>
            <a:r>
              <a:rPr lang="ko-KR" altLang="en-US" dirty="0"/>
              <a:t> </a:t>
            </a:r>
            <a:r>
              <a:rPr lang="en-US" altLang="ko-KR" dirty="0"/>
              <a:t>Oral</a:t>
            </a:r>
            <a:r>
              <a:rPr lang="ko-KR" altLang="en-US" dirty="0"/>
              <a:t> </a:t>
            </a:r>
            <a:r>
              <a:rPr lang="en-US" altLang="ko-KR" dirty="0"/>
              <a:t>Examination</a:t>
            </a:r>
          </a:p>
          <a:p>
            <a:pPr lvl="1"/>
            <a:r>
              <a:rPr lang="en-US" dirty="0"/>
              <a:t>HNYY_DXA: Bone density and Body fat examination</a:t>
            </a:r>
          </a:p>
          <a:p>
            <a:pPr lvl="1"/>
            <a:r>
              <a:rPr lang="en-US" dirty="0"/>
              <a:t>HNYY_EYE: Eye examination</a:t>
            </a:r>
          </a:p>
          <a:p>
            <a:pPr lvl="1"/>
            <a:r>
              <a:rPr lang="en-US" dirty="0"/>
              <a:t>HNYY_ENT: ENT examination</a:t>
            </a:r>
          </a:p>
          <a:p>
            <a:pPr lvl="1"/>
            <a:r>
              <a:rPr lang="en-US" dirty="0"/>
              <a:t>HNYY_FFQ: Food intake frequency survey</a:t>
            </a:r>
          </a:p>
          <a:p>
            <a:pPr lvl="1"/>
            <a:r>
              <a:rPr lang="en-US" dirty="0"/>
              <a:t>HNYY_24RC: Food intake survey (24 hours recollection)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A5111-EADB-406E-A922-81DB99E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099A34-9949-483A-B1E8-9557B1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6B39D-3BA0-4B6B-A0D7-4A07FE9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39695231"/>
              </p:ext>
            </p:extLst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7C59F85-CFE6-4FA3-BBCF-49E937AEC2E6}"/>
              </a:ext>
            </a:extLst>
          </p:cNvPr>
          <p:cNvSpPr/>
          <p:nvPr/>
        </p:nvSpPr>
        <p:spPr>
          <a:xfrm>
            <a:off x="1952625" y="744280"/>
            <a:ext cx="10145343" cy="4507782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397B3-AC54-4B9C-A673-B802D1AEEEF6}"/>
              </a:ext>
            </a:extLst>
          </p:cNvPr>
          <p:cNvSpPr txBox="1"/>
          <p:nvPr/>
        </p:nvSpPr>
        <p:spPr>
          <a:xfrm>
            <a:off x="3592381" y="2609771"/>
            <a:ext cx="7138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All DB</a:t>
            </a:r>
          </a:p>
          <a:p>
            <a:pPr algn="ctr"/>
            <a:r>
              <a:rPr lang="en-US" sz="3200" dirty="0"/>
              <a:t>Number of IDs == Number of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33F8-446D-4AC8-BB2E-FA43B9F6642B}"/>
              </a:ext>
            </a:extLst>
          </p:cNvPr>
          <p:cNvSpPr/>
          <p:nvPr/>
        </p:nvSpPr>
        <p:spPr>
          <a:xfrm>
            <a:off x="1952625" y="5252062"/>
            <a:ext cx="10145343" cy="413882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FFA9B-95A1-4797-BA8E-F266ADFB0982}"/>
              </a:ext>
            </a:extLst>
          </p:cNvPr>
          <p:cNvSpPr txBox="1"/>
          <p:nvPr/>
        </p:nvSpPr>
        <p:spPr>
          <a:xfrm>
            <a:off x="3392523" y="5170468"/>
            <a:ext cx="7537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24RC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33C3B-63DB-40DF-B563-8AB79AFC7C4F}"/>
              </a:ext>
            </a:extLst>
          </p:cNvPr>
          <p:cNvSpPr/>
          <p:nvPr/>
        </p:nvSpPr>
        <p:spPr>
          <a:xfrm>
            <a:off x="5709684" y="4097367"/>
            <a:ext cx="1105786" cy="761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23E90-0E85-4A80-A78C-6A876C64A39A}"/>
              </a:ext>
            </a:extLst>
          </p:cNvPr>
          <p:cNvSpPr/>
          <p:nvPr/>
        </p:nvSpPr>
        <p:spPr>
          <a:xfrm>
            <a:off x="8153400" y="4108556"/>
            <a:ext cx="1105786" cy="761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24RC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5386E0-A550-415B-92B5-502B1BCC96C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815470" y="4478223"/>
            <a:ext cx="1337930" cy="11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B0F1B-8B94-4BD1-80FB-B3BA0FCD2F8D}"/>
              </a:ext>
            </a:extLst>
          </p:cNvPr>
          <p:cNvCxnSpPr>
            <a:cxnSpLocks/>
          </p:cNvCxnSpPr>
          <p:nvPr/>
        </p:nvCxnSpPr>
        <p:spPr>
          <a:xfrm flipV="1">
            <a:off x="7815263" y="4276877"/>
            <a:ext cx="338137" cy="2013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86F9B2-6AD1-4798-A64F-E9CED7D0FA35}"/>
              </a:ext>
            </a:extLst>
          </p:cNvPr>
          <p:cNvCxnSpPr>
            <a:cxnSpLocks/>
          </p:cNvCxnSpPr>
          <p:nvPr/>
        </p:nvCxnSpPr>
        <p:spPr>
          <a:xfrm>
            <a:off x="7824788" y="4489412"/>
            <a:ext cx="328612" cy="1901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7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ECE6-6C1C-4D49-A4DF-8519061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EC3-6D4B-49D3-BB1F-9E44FE77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merging</a:t>
            </a:r>
          </a:p>
          <a:p>
            <a:pPr lvl="1"/>
            <a:r>
              <a:rPr lang="en-US" dirty="0"/>
              <a:t>Merge the divided same year data</a:t>
            </a:r>
          </a:p>
          <a:p>
            <a:pPr lvl="1"/>
            <a:r>
              <a:rPr lang="en-US" dirty="0"/>
              <a:t>ALL + IJMT + DSRAW + OE</a:t>
            </a:r>
          </a:p>
          <a:p>
            <a:pPr lvl="1"/>
            <a:r>
              <a:rPr lang="en-US" dirty="0"/>
              <a:t>Column = Variable</a:t>
            </a:r>
          </a:p>
          <a:p>
            <a:r>
              <a:rPr lang="en-US" dirty="0"/>
              <a:t>Case merging</a:t>
            </a:r>
          </a:p>
          <a:p>
            <a:pPr lvl="1"/>
            <a:r>
              <a:rPr lang="en-US" dirty="0"/>
              <a:t>Merge the different year data</a:t>
            </a:r>
          </a:p>
          <a:p>
            <a:pPr lvl="1"/>
            <a:r>
              <a:rPr lang="en-US" dirty="0"/>
              <a:t>1998 + 2001 + 2005</a:t>
            </a:r>
          </a:p>
          <a:p>
            <a:pPr lvl="1"/>
            <a:r>
              <a:rPr lang="en-US" dirty="0"/>
              <a:t>Row = Case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A5111-EADB-406E-A922-81DB99E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099A34-9949-483A-B1E8-9557B1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Merging Dataset: KNHANES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6B39D-3BA0-4B6B-A0D7-4A07FE9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5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AC075-0D18-447B-AD21-77D205D3F423}"/>
              </a:ext>
            </a:extLst>
          </p:cNvPr>
          <p:cNvSpPr/>
          <p:nvPr/>
        </p:nvSpPr>
        <p:spPr>
          <a:xfrm>
            <a:off x="10243608" y="1143000"/>
            <a:ext cx="1760319" cy="1567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  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ACEA82-1825-459E-9006-7CE263B88FB4}"/>
              </a:ext>
            </a:extLst>
          </p:cNvPr>
          <p:cNvSpPr/>
          <p:nvPr/>
        </p:nvSpPr>
        <p:spPr>
          <a:xfrm>
            <a:off x="7998492" y="1143000"/>
            <a:ext cx="2612572" cy="1567543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merging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824C3-28FA-4E4D-8C08-A76C0E37B0BC}"/>
              </a:ext>
            </a:extLst>
          </p:cNvPr>
          <p:cNvSpPr/>
          <p:nvPr/>
        </p:nvSpPr>
        <p:spPr>
          <a:xfrm>
            <a:off x="7998492" y="4343400"/>
            <a:ext cx="2612572" cy="1088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 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E8E70A-7B66-4821-A4B2-8606F6EA4555}"/>
              </a:ext>
            </a:extLst>
          </p:cNvPr>
          <p:cNvSpPr/>
          <p:nvPr/>
        </p:nvSpPr>
        <p:spPr>
          <a:xfrm>
            <a:off x="7998492" y="2944712"/>
            <a:ext cx="2612572" cy="1567543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merging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8E1611-1AF6-492A-B6D9-79213EBFB0E5}"/>
              </a:ext>
            </a:extLst>
          </p:cNvPr>
          <p:cNvGrpSpPr/>
          <p:nvPr/>
        </p:nvGrpSpPr>
        <p:grpSpPr>
          <a:xfrm>
            <a:off x="4907687" y="2644599"/>
            <a:ext cx="2791492" cy="1498749"/>
            <a:chOff x="4352475" y="2293929"/>
            <a:chExt cx="3417844" cy="1835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9BF25C-B0B0-4976-BA24-01F6B04A6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8" t="10689" r="81719" b="74074"/>
            <a:stretch/>
          </p:blipFill>
          <p:spPr>
            <a:xfrm>
              <a:off x="4726481" y="2624667"/>
              <a:ext cx="3043838" cy="1473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88395B-94D7-4BE9-AA26-BC62E2410C0E}"/>
                </a:ext>
              </a:extLst>
            </p:cNvPr>
            <p:cNvSpPr txBox="1"/>
            <p:nvPr/>
          </p:nvSpPr>
          <p:spPr>
            <a:xfrm>
              <a:off x="5624635" y="2293929"/>
              <a:ext cx="2006600" cy="37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Column = Variable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8A385-466D-478D-9F6C-614C4677C1C5}"/>
                </a:ext>
              </a:extLst>
            </p:cNvPr>
            <p:cNvSpPr txBox="1"/>
            <p:nvPr/>
          </p:nvSpPr>
          <p:spPr>
            <a:xfrm>
              <a:off x="4352475" y="2787250"/>
              <a:ext cx="489886" cy="13417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dirty="0"/>
                <a:t>Row =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86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1C39716-1CAA-48AE-9975-6A9584AA0084}"/>
              </a:ext>
            </a:extLst>
          </p:cNvPr>
          <p:cNvSpPr/>
          <p:nvPr/>
        </p:nvSpPr>
        <p:spPr>
          <a:xfrm>
            <a:off x="1952626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44D374D-84DD-40CE-ABA3-836DD0E894D4}"/>
              </a:ext>
            </a:extLst>
          </p:cNvPr>
          <p:cNvSpPr/>
          <p:nvPr/>
        </p:nvSpPr>
        <p:spPr>
          <a:xfrm>
            <a:off x="1952626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049098-6524-4E48-A17D-F5C215CC0396}"/>
              </a:ext>
            </a:extLst>
          </p:cNvPr>
          <p:cNvSpPr/>
          <p:nvPr/>
        </p:nvSpPr>
        <p:spPr>
          <a:xfrm>
            <a:off x="1952626" y="227647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3810A91-DFD7-46BB-97E6-AEED64BE9B69}"/>
              </a:ext>
            </a:extLst>
          </p:cNvPr>
          <p:cNvSpPr/>
          <p:nvPr/>
        </p:nvSpPr>
        <p:spPr>
          <a:xfrm>
            <a:off x="1952626" y="280985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68F58CA-48F5-4398-B5A6-B43A90AFF385}"/>
              </a:ext>
            </a:extLst>
          </p:cNvPr>
          <p:cNvSpPr/>
          <p:nvPr/>
        </p:nvSpPr>
        <p:spPr>
          <a:xfrm>
            <a:off x="1952626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E32B9B6-4779-4C20-9D9B-D9EA1E5E3D5F}"/>
              </a:ext>
            </a:extLst>
          </p:cNvPr>
          <p:cNvSpPr/>
          <p:nvPr/>
        </p:nvSpPr>
        <p:spPr>
          <a:xfrm>
            <a:off x="1952626" y="5276806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958F2A-21AF-4951-8FF0-18C99497178F}"/>
              </a:ext>
            </a:extLst>
          </p:cNvPr>
          <p:cNvSpPr/>
          <p:nvPr/>
        </p:nvSpPr>
        <p:spPr>
          <a:xfrm>
            <a:off x="2707538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C33297A-26B6-4C27-BB14-B407844B81AD}"/>
              </a:ext>
            </a:extLst>
          </p:cNvPr>
          <p:cNvSpPr/>
          <p:nvPr/>
        </p:nvSpPr>
        <p:spPr>
          <a:xfrm>
            <a:off x="2707538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163AB6-DDB3-434E-81F5-5B30358F2FEA}"/>
              </a:ext>
            </a:extLst>
          </p:cNvPr>
          <p:cNvSpPr/>
          <p:nvPr/>
        </p:nvSpPr>
        <p:spPr>
          <a:xfrm>
            <a:off x="2707538" y="227647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9C09B15-FFEC-40D8-A45E-F38108FA6442}"/>
              </a:ext>
            </a:extLst>
          </p:cNvPr>
          <p:cNvSpPr/>
          <p:nvPr/>
        </p:nvSpPr>
        <p:spPr>
          <a:xfrm>
            <a:off x="2707538" y="280985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C04848-E694-42D8-81A3-6D4366B0E0B8}"/>
              </a:ext>
            </a:extLst>
          </p:cNvPr>
          <p:cNvSpPr/>
          <p:nvPr/>
        </p:nvSpPr>
        <p:spPr>
          <a:xfrm>
            <a:off x="2707538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692477-07D5-4E23-AAEA-9688F3552F97}"/>
              </a:ext>
            </a:extLst>
          </p:cNvPr>
          <p:cNvSpPr/>
          <p:nvPr/>
        </p:nvSpPr>
        <p:spPr>
          <a:xfrm>
            <a:off x="2707538" y="5276806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52A19B3-F691-41A7-A32C-9122ABC83B79}"/>
              </a:ext>
            </a:extLst>
          </p:cNvPr>
          <p:cNvSpPr/>
          <p:nvPr/>
        </p:nvSpPr>
        <p:spPr>
          <a:xfrm>
            <a:off x="11424353" y="742950"/>
            <a:ext cx="673616" cy="246695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069F8AB-57BA-4D92-8FB6-BD3518FEE57D}"/>
              </a:ext>
            </a:extLst>
          </p:cNvPr>
          <p:cNvSpPr/>
          <p:nvPr/>
        </p:nvSpPr>
        <p:spPr>
          <a:xfrm>
            <a:off x="11424353" y="525206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008AA9D-D61D-49A0-89C7-B50276318AB0}"/>
              </a:ext>
            </a:extLst>
          </p:cNvPr>
          <p:cNvSpPr/>
          <p:nvPr/>
        </p:nvSpPr>
        <p:spPr>
          <a:xfrm>
            <a:off x="11404029" y="4876757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0C091B5-306B-4DDB-A693-46822484FDD1}"/>
              </a:ext>
            </a:extLst>
          </p:cNvPr>
          <p:cNvSpPr/>
          <p:nvPr/>
        </p:nvSpPr>
        <p:spPr>
          <a:xfrm>
            <a:off x="10730413" y="742950"/>
            <a:ext cx="673616" cy="246695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B976F15-9C73-40F0-B361-9E8BA387069E}"/>
              </a:ext>
            </a:extLst>
          </p:cNvPr>
          <p:cNvSpPr/>
          <p:nvPr/>
        </p:nvSpPr>
        <p:spPr>
          <a:xfrm>
            <a:off x="10730413" y="525206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D1B848F-6E17-4565-BD05-9682D046BA53}"/>
              </a:ext>
            </a:extLst>
          </p:cNvPr>
          <p:cNvSpPr/>
          <p:nvPr/>
        </p:nvSpPr>
        <p:spPr>
          <a:xfrm>
            <a:off x="10710089" y="4876757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5C8CE71-747D-44FC-8818-CE649D8CE1A6}"/>
              </a:ext>
            </a:extLst>
          </p:cNvPr>
          <p:cNvSpPr/>
          <p:nvPr/>
        </p:nvSpPr>
        <p:spPr>
          <a:xfrm>
            <a:off x="5422384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C9E3885-F67B-402C-8D21-92F8D1E0C273}"/>
              </a:ext>
            </a:extLst>
          </p:cNvPr>
          <p:cNvSpPr/>
          <p:nvPr/>
        </p:nvSpPr>
        <p:spPr>
          <a:xfrm>
            <a:off x="5422384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87F36D7-CFDC-4361-B35C-C4F640414520}"/>
              </a:ext>
            </a:extLst>
          </p:cNvPr>
          <p:cNvSpPr/>
          <p:nvPr/>
        </p:nvSpPr>
        <p:spPr>
          <a:xfrm>
            <a:off x="5422384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5941DE-7F8E-4BB3-A071-31288479E7A9}"/>
              </a:ext>
            </a:extLst>
          </p:cNvPr>
          <p:cNvSpPr/>
          <p:nvPr/>
        </p:nvSpPr>
        <p:spPr>
          <a:xfrm>
            <a:off x="5405616" y="5276806"/>
            <a:ext cx="35357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01#8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633440-9D19-4BC1-AF52-B27F9F0112B3}"/>
              </a:ext>
            </a:extLst>
          </p:cNvPr>
          <p:cNvSpPr/>
          <p:nvPr/>
        </p:nvSpPr>
        <p:spPr>
          <a:xfrm>
            <a:off x="5459598" y="280984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9FD0178-84A8-4A6E-BDC5-2E47C6830AF4}"/>
              </a:ext>
            </a:extLst>
          </p:cNvPr>
          <p:cNvSpPr/>
          <p:nvPr/>
        </p:nvSpPr>
        <p:spPr>
          <a:xfrm>
            <a:off x="5459598" y="3164188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ACF1774-7F00-495A-AC3D-82A568441A78}"/>
              </a:ext>
            </a:extLst>
          </p:cNvPr>
          <p:cNvSpPr/>
          <p:nvPr/>
        </p:nvSpPr>
        <p:spPr>
          <a:xfrm>
            <a:off x="5459598" y="3564238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E861FF9-5C4D-4E4D-8DFF-0D260151C6C2}"/>
              </a:ext>
            </a:extLst>
          </p:cNvPr>
          <p:cNvSpPr/>
          <p:nvPr/>
        </p:nvSpPr>
        <p:spPr>
          <a:xfrm>
            <a:off x="5459598" y="397250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7239002-8849-4C12-803D-5B94F646431E}"/>
              </a:ext>
            </a:extLst>
          </p:cNvPr>
          <p:cNvSpPr/>
          <p:nvPr/>
        </p:nvSpPr>
        <p:spPr>
          <a:xfrm>
            <a:off x="5459598" y="438077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09#6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805D60C-F8FC-4FB8-B503-FD4F9E5BA51C}"/>
              </a:ext>
            </a:extLst>
          </p:cNvPr>
          <p:cNvSpPr/>
          <p:nvPr/>
        </p:nvSpPr>
        <p:spPr>
          <a:xfrm>
            <a:off x="5740896" y="5276806"/>
            <a:ext cx="35357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01#9</a:t>
            </a:r>
          </a:p>
        </p:txBody>
      </p:sp>
    </p:spTree>
    <p:extLst>
      <p:ext uri="{BB962C8B-B14F-4D97-AF65-F5344CB8AC3E}">
        <p14:creationId xmlns:p14="http://schemas.microsoft.com/office/powerpoint/2010/main" val="39242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1C39716-1CAA-48AE-9975-6A9584AA0084}"/>
              </a:ext>
            </a:extLst>
          </p:cNvPr>
          <p:cNvSpPr/>
          <p:nvPr/>
        </p:nvSpPr>
        <p:spPr>
          <a:xfrm>
            <a:off x="1952626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44D374D-84DD-40CE-ABA3-836DD0E894D4}"/>
              </a:ext>
            </a:extLst>
          </p:cNvPr>
          <p:cNvSpPr/>
          <p:nvPr/>
        </p:nvSpPr>
        <p:spPr>
          <a:xfrm>
            <a:off x="1952626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049098-6524-4E48-A17D-F5C215CC0396}"/>
              </a:ext>
            </a:extLst>
          </p:cNvPr>
          <p:cNvSpPr/>
          <p:nvPr/>
        </p:nvSpPr>
        <p:spPr>
          <a:xfrm>
            <a:off x="1952626" y="227647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3810A91-DFD7-46BB-97E6-AEED64BE9B69}"/>
              </a:ext>
            </a:extLst>
          </p:cNvPr>
          <p:cNvSpPr/>
          <p:nvPr/>
        </p:nvSpPr>
        <p:spPr>
          <a:xfrm>
            <a:off x="1952626" y="280985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68F58CA-48F5-4398-B5A6-B43A90AFF385}"/>
              </a:ext>
            </a:extLst>
          </p:cNvPr>
          <p:cNvSpPr/>
          <p:nvPr/>
        </p:nvSpPr>
        <p:spPr>
          <a:xfrm>
            <a:off x="1952626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E32B9B6-4779-4C20-9D9B-D9EA1E5E3D5F}"/>
              </a:ext>
            </a:extLst>
          </p:cNvPr>
          <p:cNvSpPr/>
          <p:nvPr/>
        </p:nvSpPr>
        <p:spPr>
          <a:xfrm>
            <a:off x="1952626" y="5276806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98#4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958F2A-21AF-4951-8FF0-18C99497178F}"/>
              </a:ext>
            </a:extLst>
          </p:cNvPr>
          <p:cNvSpPr/>
          <p:nvPr/>
        </p:nvSpPr>
        <p:spPr>
          <a:xfrm>
            <a:off x="2707538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C33297A-26B6-4C27-BB14-B407844B81AD}"/>
              </a:ext>
            </a:extLst>
          </p:cNvPr>
          <p:cNvSpPr/>
          <p:nvPr/>
        </p:nvSpPr>
        <p:spPr>
          <a:xfrm>
            <a:off x="2707538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163AB6-DDB3-434E-81F5-5B30358F2FEA}"/>
              </a:ext>
            </a:extLst>
          </p:cNvPr>
          <p:cNvSpPr/>
          <p:nvPr/>
        </p:nvSpPr>
        <p:spPr>
          <a:xfrm>
            <a:off x="2707538" y="227647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9C09B15-FFEC-40D8-A45E-F38108FA6442}"/>
              </a:ext>
            </a:extLst>
          </p:cNvPr>
          <p:cNvSpPr/>
          <p:nvPr/>
        </p:nvSpPr>
        <p:spPr>
          <a:xfrm>
            <a:off x="2707538" y="280985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C04848-E694-42D8-81A3-6D4366B0E0B8}"/>
              </a:ext>
            </a:extLst>
          </p:cNvPr>
          <p:cNvSpPr/>
          <p:nvPr/>
        </p:nvSpPr>
        <p:spPr>
          <a:xfrm>
            <a:off x="2707538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692477-07D5-4E23-AAEA-9688F3552F97}"/>
              </a:ext>
            </a:extLst>
          </p:cNvPr>
          <p:cNvSpPr/>
          <p:nvPr/>
        </p:nvSpPr>
        <p:spPr>
          <a:xfrm>
            <a:off x="2707538" y="5276806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01#4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52A19B3-F691-41A7-A32C-9122ABC83B79}"/>
              </a:ext>
            </a:extLst>
          </p:cNvPr>
          <p:cNvSpPr/>
          <p:nvPr/>
        </p:nvSpPr>
        <p:spPr>
          <a:xfrm>
            <a:off x="11424353" y="742950"/>
            <a:ext cx="673616" cy="246695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069F8AB-57BA-4D92-8FB6-BD3518FEE57D}"/>
              </a:ext>
            </a:extLst>
          </p:cNvPr>
          <p:cNvSpPr/>
          <p:nvPr/>
        </p:nvSpPr>
        <p:spPr>
          <a:xfrm>
            <a:off x="11424353" y="525206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008AA9D-D61D-49A0-89C7-B50276318AB0}"/>
              </a:ext>
            </a:extLst>
          </p:cNvPr>
          <p:cNvSpPr/>
          <p:nvPr/>
        </p:nvSpPr>
        <p:spPr>
          <a:xfrm>
            <a:off x="11404029" y="4876757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18#2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0C091B5-306B-4DDB-A693-46822484FDD1}"/>
              </a:ext>
            </a:extLst>
          </p:cNvPr>
          <p:cNvSpPr/>
          <p:nvPr/>
        </p:nvSpPr>
        <p:spPr>
          <a:xfrm>
            <a:off x="10730413" y="742950"/>
            <a:ext cx="673616" cy="246695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B976F15-9C73-40F0-B361-9E8BA387069E}"/>
              </a:ext>
            </a:extLst>
          </p:cNvPr>
          <p:cNvSpPr/>
          <p:nvPr/>
        </p:nvSpPr>
        <p:spPr>
          <a:xfrm>
            <a:off x="10730413" y="525206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D1B848F-6E17-4565-BD05-9682D046BA53}"/>
              </a:ext>
            </a:extLst>
          </p:cNvPr>
          <p:cNvSpPr/>
          <p:nvPr/>
        </p:nvSpPr>
        <p:spPr>
          <a:xfrm>
            <a:off x="10710089" y="4876757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17#2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5C8CE71-747D-44FC-8818-CE649D8CE1A6}"/>
              </a:ext>
            </a:extLst>
          </p:cNvPr>
          <p:cNvSpPr/>
          <p:nvPr/>
        </p:nvSpPr>
        <p:spPr>
          <a:xfrm>
            <a:off x="5422384" y="742950"/>
            <a:ext cx="673616" cy="113346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C9E3885-F67B-402C-8D21-92F8D1E0C273}"/>
              </a:ext>
            </a:extLst>
          </p:cNvPr>
          <p:cNvSpPr/>
          <p:nvPr/>
        </p:nvSpPr>
        <p:spPr>
          <a:xfrm>
            <a:off x="5422384" y="1876414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87F36D7-CFDC-4361-B35C-C4F640414520}"/>
              </a:ext>
            </a:extLst>
          </p:cNvPr>
          <p:cNvSpPr/>
          <p:nvPr/>
        </p:nvSpPr>
        <p:spPr>
          <a:xfrm>
            <a:off x="5422384" y="4852013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5941DE-7F8E-4BB3-A071-31288479E7A9}"/>
              </a:ext>
            </a:extLst>
          </p:cNvPr>
          <p:cNvSpPr/>
          <p:nvPr/>
        </p:nvSpPr>
        <p:spPr>
          <a:xfrm>
            <a:off x="5405616" y="5276806"/>
            <a:ext cx="35357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01#8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633440-9D19-4BC1-AF52-B27F9F0112B3}"/>
              </a:ext>
            </a:extLst>
          </p:cNvPr>
          <p:cNvSpPr/>
          <p:nvPr/>
        </p:nvSpPr>
        <p:spPr>
          <a:xfrm>
            <a:off x="5459598" y="280984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9FD0178-84A8-4A6E-BDC5-2E47C6830AF4}"/>
              </a:ext>
            </a:extLst>
          </p:cNvPr>
          <p:cNvSpPr/>
          <p:nvPr/>
        </p:nvSpPr>
        <p:spPr>
          <a:xfrm>
            <a:off x="5459598" y="3164188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ACF1774-7F00-495A-AC3D-82A568441A78}"/>
              </a:ext>
            </a:extLst>
          </p:cNvPr>
          <p:cNvSpPr/>
          <p:nvPr/>
        </p:nvSpPr>
        <p:spPr>
          <a:xfrm>
            <a:off x="5459598" y="3564238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E861FF9-5C4D-4E4D-8DFF-0D260151C6C2}"/>
              </a:ext>
            </a:extLst>
          </p:cNvPr>
          <p:cNvSpPr/>
          <p:nvPr/>
        </p:nvSpPr>
        <p:spPr>
          <a:xfrm>
            <a:off x="5459598" y="3972505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7239002-8849-4C12-803D-5B94F646431E}"/>
              </a:ext>
            </a:extLst>
          </p:cNvPr>
          <p:cNvSpPr/>
          <p:nvPr/>
        </p:nvSpPr>
        <p:spPr>
          <a:xfrm>
            <a:off x="5459598" y="4380772"/>
            <a:ext cx="67361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09#6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805D60C-F8FC-4FB8-B503-FD4F9E5BA51C}"/>
              </a:ext>
            </a:extLst>
          </p:cNvPr>
          <p:cNvSpPr/>
          <p:nvPr/>
        </p:nvSpPr>
        <p:spPr>
          <a:xfrm>
            <a:off x="5740896" y="5276806"/>
            <a:ext cx="353576" cy="4000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01#9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AD82FC9-B8B1-4D7E-BD4E-AE1C2D5E399B}"/>
              </a:ext>
            </a:extLst>
          </p:cNvPr>
          <p:cNvSpPr/>
          <p:nvPr/>
        </p:nvSpPr>
        <p:spPr>
          <a:xfrm>
            <a:off x="1952625" y="744280"/>
            <a:ext cx="10145343" cy="4507782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69F946C-6CDE-4D0A-9AC5-8691E66EA568}"/>
              </a:ext>
            </a:extLst>
          </p:cNvPr>
          <p:cNvSpPr txBox="1"/>
          <p:nvPr/>
        </p:nvSpPr>
        <p:spPr>
          <a:xfrm>
            <a:off x="3592381" y="2609771"/>
            <a:ext cx="7138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All DB</a:t>
            </a:r>
          </a:p>
          <a:p>
            <a:pPr algn="ctr"/>
            <a:r>
              <a:rPr lang="en-US" sz="3200" dirty="0"/>
              <a:t>Number of IDs == Number of cases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3FAEA7A-4C5D-4C9C-8529-EA656C00B38F}"/>
              </a:ext>
            </a:extLst>
          </p:cNvPr>
          <p:cNvSpPr/>
          <p:nvPr/>
        </p:nvSpPr>
        <p:spPr>
          <a:xfrm>
            <a:off x="1952625" y="5252062"/>
            <a:ext cx="10145343" cy="413882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818677E-C84D-40F3-8131-3CE32B1234BA}"/>
              </a:ext>
            </a:extLst>
          </p:cNvPr>
          <p:cNvSpPr txBox="1"/>
          <p:nvPr/>
        </p:nvSpPr>
        <p:spPr>
          <a:xfrm>
            <a:off x="3392523" y="5170468"/>
            <a:ext cx="7537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24RC</a:t>
            </a:r>
            <a:endParaRPr lang="en-US" sz="32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99700C7-1DF5-4ECA-8531-BC2F034499D9}"/>
              </a:ext>
            </a:extLst>
          </p:cNvPr>
          <p:cNvSpPr/>
          <p:nvPr/>
        </p:nvSpPr>
        <p:spPr>
          <a:xfrm>
            <a:off x="5709684" y="4097367"/>
            <a:ext cx="1105786" cy="761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DB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0717CF4-ABA9-4941-BCA7-D5DD856A765B}"/>
              </a:ext>
            </a:extLst>
          </p:cNvPr>
          <p:cNvSpPr/>
          <p:nvPr/>
        </p:nvSpPr>
        <p:spPr>
          <a:xfrm>
            <a:off x="8153400" y="4108556"/>
            <a:ext cx="1105786" cy="761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24RC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62F7290-5FF2-4EA3-A9B8-926AE4413692}"/>
              </a:ext>
            </a:extLst>
          </p:cNvPr>
          <p:cNvCxnSpPr>
            <a:cxnSpLocks/>
            <a:stCxn id="202" idx="3"/>
          </p:cNvCxnSpPr>
          <p:nvPr/>
        </p:nvCxnSpPr>
        <p:spPr>
          <a:xfrm>
            <a:off x="6815470" y="4478223"/>
            <a:ext cx="1337930" cy="11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6692915-192A-4A70-BD35-4EB8124DD9CA}"/>
              </a:ext>
            </a:extLst>
          </p:cNvPr>
          <p:cNvCxnSpPr>
            <a:cxnSpLocks/>
          </p:cNvCxnSpPr>
          <p:nvPr/>
        </p:nvCxnSpPr>
        <p:spPr>
          <a:xfrm flipV="1">
            <a:off x="7815263" y="4276877"/>
            <a:ext cx="338137" cy="2013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1D1A3C-BDF3-45DC-B757-A52D76687F39}"/>
              </a:ext>
            </a:extLst>
          </p:cNvPr>
          <p:cNvCxnSpPr>
            <a:cxnSpLocks/>
          </p:cNvCxnSpPr>
          <p:nvPr/>
        </p:nvCxnSpPr>
        <p:spPr>
          <a:xfrm>
            <a:off x="7824788" y="4489412"/>
            <a:ext cx="328612" cy="1901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8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590DA6-D6AA-48BC-827A-BCFC881CE611}"/>
              </a:ext>
            </a:extLst>
          </p:cNvPr>
          <p:cNvSpPr/>
          <p:nvPr/>
        </p:nvSpPr>
        <p:spPr>
          <a:xfrm>
            <a:off x="1952626" y="744280"/>
            <a:ext cx="723900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D1DF5-205D-41B6-AD4D-ABD22C090DBF}"/>
              </a:ext>
            </a:extLst>
          </p:cNvPr>
          <p:cNvSpPr/>
          <p:nvPr/>
        </p:nvSpPr>
        <p:spPr>
          <a:xfrm>
            <a:off x="2676526" y="744280"/>
            <a:ext cx="723900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BA37B1-0179-4834-94B1-14A87047BA0E}"/>
              </a:ext>
            </a:extLst>
          </p:cNvPr>
          <p:cNvSpPr/>
          <p:nvPr/>
        </p:nvSpPr>
        <p:spPr>
          <a:xfrm>
            <a:off x="3400426" y="744280"/>
            <a:ext cx="723900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07A795-743A-48F9-807B-800585BAC038}"/>
              </a:ext>
            </a:extLst>
          </p:cNvPr>
          <p:cNvSpPr/>
          <p:nvPr/>
        </p:nvSpPr>
        <p:spPr>
          <a:xfrm>
            <a:off x="4124326" y="744280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EDFB7-68BE-4CAE-8165-732EAD5CEF79}"/>
              </a:ext>
            </a:extLst>
          </p:cNvPr>
          <p:cNvSpPr/>
          <p:nvPr/>
        </p:nvSpPr>
        <p:spPr>
          <a:xfrm>
            <a:off x="4781550" y="744280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6B2C83-CA1C-4A12-AA94-0FFD9CBF56D7}"/>
              </a:ext>
            </a:extLst>
          </p:cNvPr>
          <p:cNvSpPr/>
          <p:nvPr/>
        </p:nvSpPr>
        <p:spPr>
          <a:xfrm>
            <a:off x="5429248" y="74426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024E89-4AB4-48D4-9BE6-6E181CAAD28C}"/>
              </a:ext>
            </a:extLst>
          </p:cNvPr>
          <p:cNvSpPr/>
          <p:nvPr/>
        </p:nvSpPr>
        <p:spPr>
          <a:xfrm>
            <a:off x="6095998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C17A3-0175-4E53-AEFD-869094FFC36E}"/>
              </a:ext>
            </a:extLst>
          </p:cNvPr>
          <p:cNvSpPr/>
          <p:nvPr/>
        </p:nvSpPr>
        <p:spPr>
          <a:xfrm>
            <a:off x="6743696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22FC52-26DB-408B-9061-070BE5F930F0}"/>
              </a:ext>
            </a:extLst>
          </p:cNvPr>
          <p:cNvSpPr/>
          <p:nvPr/>
        </p:nvSpPr>
        <p:spPr>
          <a:xfrm>
            <a:off x="7410446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9F7EEA-F407-4316-8545-5A19ABE1F8FB}"/>
              </a:ext>
            </a:extLst>
          </p:cNvPr>
          <p:cNvSpPr/>
          <p:nvPr/>
        </p:nvSpPr>
        <p:spPr>
          <a:xfrm>
            <a:off x="8086060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F7F21-FC2B-404E-9992-1163CCC4BAB9}"/>
              </a:ext>
            </a:extLst>
          </p:cNvPr>
          <p:cNvSpPr/>
          <p:nvPr/>
        </p:nvSpPr>
        <p:spPr>
          <a:xfrm>
            <a:off x="8752143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56DAF4-7FE3-48D0-A617-32D33BF69509}"/>
              </a:ext>
            </a:extLst>
          </p:cNvPr>
          <p:cNvSpPr/>
          <p:nvPr/>
        </p:nvSpPr>
        <p:spPr>
          <a:xfrm>
            <a:off x="9418226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CE8F8E-C4A6-4543-9E80-6939F2BE61C9}"/>
              </a:ext>
            </a:extLst>
          </p:cNvPr>
          <p:cNvSpPr/>
          <p:nvPr/>
        </p:nvSpPr>
        <p:spPr>
          <a:xfrm>
            <a:off x="10075455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5E28AB-5B0D-4774-A1DE-097E381B7ECB}"/>
              </a:ext>
            </a:extLst>
          </p:cNvPr>
          <p:cNvSpPr/>
          <p:nvPr/>
        </p:nvSpPr>
        <p:spPr>
          <a:xfrm>
            <a:off x="10732679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6C49BD-55F0-4A48-A005-E6E1DB2E9D5A}"/>
              </a:ext>
            </a:extLst>
          </p:cNvPr>
          <p:cNvSpPr/>
          <p:nvPr/>
        </p:nvSpPr>
        <p:spPr>
          <a:xfrm>
            <a:off x="11389903" y="763319"/>
            <a:ext cx="657224" cy="442537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FF70E-E3B4-46E8-ACCE-BE0D0B148E0D}"/>
              </a:ext>
            </a:extLst>
          </p:cNvPr>
          <p:cNvSpPr txBox="1"/>
          <p:nvPr/>
        </p:nvSpPr>
        <p:spPr>
          <a:xfrm rot="16200000">
            <a:off x="301121" y="2658320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121D30A-7934-4898-B1E2-6B9AFE1AA523}"/>
              </a:ext>
            </a:extLst>
          </p:cNvPr>
          <p:cNvSpPr txBox="1">
            <a:spLocks/>
          </p:cNvSpPr>
          <p:nvPr/>
        </p:nvSpPr>
        <p:spPr>
          <a:xfrm>
            <a:off x="4779353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Merging Dataset: KNHANES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7E671-A312-4449-8AD3-AA9ABC426259}"/>
              </a:ext>
            </a:extLst>
          </p:cNvPr>
          <p:cNvSpPr txBox="1"/>
          <p:nvPr/>
        </p:nvSpPr>
        <p:spPr>
          <a:xfrm rot="16200000">
            <a:off x="1041874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4486EF-77BE-409B-803B-47903BF2A706}"/>
              </a:ext>
            </a:extLst>
          </p:cNvPr>
          <p:cNvSpPr txBox="1"/>
          <p:nvPr/>
        </p:nvSpPr>
        <p:spPr>
          <a:xfrm rot="16200000">
            <a:off x="1750475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35E717-C911-447E-A32F-1A6E2ADD42C9}"/>
              </a:ext>
            </a:extLst>
          </p:cNvPr>
          <p:cNvSpPr txBox="1"/>
          <p:nvPr/>
        </p:nvSpPr>
        <p:spPr>
          <a:xfrm rot="16200000">
            <a:off x="2443923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F5FA1-07D6-49F2-BE07-92B78F5996FB}"/>
              </a:ext>
            </a:extLst>
          </p:cNvPr>
          <p:cNvSpPr txBox="1"/>
          <p:nvPr/>
        </p:nvSpPr>
        <p:spPr>
          <a:xfrm rot="16200000">
            <a:off x="3089410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AED154-5618-4AB7-8169-6042CA2905AB}"/>
              </a:ext>
            </a:extLst>
          </p:cNvPr>
          <p:cNvSpPr txBox="1"/>
          <p:nvPr/>
        </p:nvSpPr>
        <p:spPr>
          <a:xfrm rot="16200000">
            <a:off x="3772647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9DFF4-6AE8-4139-BB7B-5D56655D7060}"/>
              </a:ext>
            </a:extLst>
          </p:cNvPr>
          <p:cNvSpPr txBox="1"/>
          <p:nvPr/>
        </p:nvSpPr>
        <p:spPr>
          <a:xfrm rot="16200000">
            <a:off x="4418611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61FB4A-35D7-47E3-BB8A-B0A1CF2A34FC}"/>
              </a:ext>
            </a:extLst>
          </p:cNvPr>
          <p:cNvSpPr txBox="1"/>
          <p:nvPr/>
        </p:nvSpPr>
        <p:spPr>
          <a:xfrm rot="16200000">
            <a:off x="5028288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172A26-D32D-41A6-A6D7-7C08AAA5949C}"/>
              </a:ext>
            </a:extLst>
          </p:cNvPr>
          <p:cNvSpPr txBox="1"/>
          <p:nvPr/>
        </p:nvSpPr>
        <p:spPr>
          <a:xfrm rot="16200000">
            <a:off x="5721736" y="2658321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649800-7946-41FE-A8BF-9D6D1CB47232}"/>
              </a:ext>
            </a:extLst>
          </p:cNvPr>
          <p:cNvSpPr txBox="1"/>
          <p:nvPr/>
        </p:nvSpPr>
        <p:spPr>
          <a:xfrm rot="16200000">
            <a:off x="6403480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DEE866-F327-4441-BB62-341BEED247EB}"/>
              </a:ext>
            </a:extLst>
          </p:cNvPr>
          <p:cNvSpPr txBox="1"/>
          <p:nvPr/>
        </p:nvSpPr>
        <p:spPr>
          <a:xfrm rot="16200000">
            <a:off x="7024480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0F57EF-30B6-4C08-B67C-D97CEB1AEE9B}"/>
              </a:ext>
            </a:extLst>
          </p:cNvPr>
          <p:cNvSpPr txBox="1"/>
          <p:nvPr/>
        </p:nvSpPr>
        <p:spPr>
          <a:xfrm rot="16200000">
            <a:off x="7706829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9832DE-7685-4B87-BB26-97224D703BD6}"/>
              </a:ext>
            </a:extLst>
          </p:cNvPr>
          <p:cNvSpPr txBox="1"/>
          <p:nvPr/>
        </p:nvSpPr>
        <p:spPr>
          <a:xfrm rot="16200000">
            <a:off x="8405098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404736-FA07-466D-9E90-B7C025068252}"/>
              </a:ext>
            </a:extLst>
          </p:cNvPr>
          <p:cNvSpPr txBox="1"/>
          <p:nvPr/>
        </p:nvSpPr>
        <p:spPr>
          <a:xfrm rot="16200000">
            <a:off x="9061925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C63DD2-21AA-4F00-8627-5631855643A9}"/>
              </a:ext>
            </a:extLst>
          </p:cNvPr>
          <p:cNvSpPr txBox="1"/>
          <p:nvPr/>
        </p:nvSpPr>
        <p:spPr>
          <a:xfrm rot="16200000">
            <a:off x="9061926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61B8D7-DD55-4535-A7B6-B66E98E25B93}"/>
              </a:ext>
            </a:extLst>
          </p:cNvPr>
          <p:cNvSpPr txBox="1"/>
          <p:nvPr/>
        </p:nvSpPr>
        <p:spPr>
          <a:xfrm rot="16200000">
            <a:off x="9659539" y="2658322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merging</a:t>
            </a:r>
          </a:p>
        </p:txBody>
      </p:sp>
    </p:spTree>
    <p:extLst>
      <p:ext uri="{BB962C8B-B14F-4D97-AF65-F5344CB8AC3E}">
        <p14:creationId xmlns:p14="http://schemas.microsoft.com/office/powerpoint/2010/main" val="2107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41BD-1FA7-44C6-9220-E859BA4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562-8A54-4130-A343-BD4C6FB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Merging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6E83-73F2-49D6-86DA-652DFE8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E11134-8F53-45D6-9C90-04FF2AD4D62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9107" y="220220"/>
          <a:ext cx="11848214" cy="61361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681">
                  <a:extLst>
                    <a:ext uri="{9D8B030D-6E8A-4147-A177-3AD203B41FA5}">
                      <a16:colId xmlns:a16="http://schemas.microsoft.com/office/drawing/2014/main" val="3219974781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3986765124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4096850442"/>
                    </a:ext>
                  </a:extLst>
                </a:gridCol>
                <a:gridCol w="724119">
                  <a:extLst>
                    <a:ext uri="{9D8B030D-6E8A-4147-A177-3AD203B41FA5}">
                      <a16:colId xmlns:a16="http://schemas.microsoft.com/office/drawing/2014/main" val="254160970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130152474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7117063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6170053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1000583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22997035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07802953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341133765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70200398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455953100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668760769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2335956472"/>
                    </a:ext>
                  </a:extLst>
                </a:gridCol>
                <a:gridCol w="661348">
                  <a:extLst>
                    <a:ext uri="{9D8B030D-6E8A-4147-A177-3AD203B41FA5}">
                      <a16:colId xmlns:a16="http://schemas.microsoft.com/office/drawing/2014/main" val="3597714397"/>
                    </a:ext>
                  </a:extLst>
                </a:gridCol>
              </a:tblGrid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자료의 개수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-10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 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L w="12700" cmpd="sng">
                      <a:noFill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기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9500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변수의 개수</a:t>
                      </a:r>
                      <a:r>
                        <a:rPr lang="en-US" altLang="ko-KR" sz="800" kern="0" spc="-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(1998)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(2005)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30">
                          <a:effectLst/>
                          <a:latin typeface="+mn-ea"/>
                          <a:ea typeface="+mn-ea"/>
                        </a:rPr>
                        <a:t>(2007)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(2009)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(2017)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(2018)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736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▪건강설문조사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198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가구조사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4,594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9,744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10,533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8,958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8,518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8,058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8,018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7,550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7,380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8,150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8,127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7,992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2982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(62)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(41)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(43)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36257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건강면접조사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7,642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3507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(441)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(330)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(369)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(461)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(506)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(448)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95291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건강행태조사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10,808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9,170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23,000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8512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(111)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(146)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06694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손상및의료이용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34,145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4,148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9,281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7,895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7,337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7,277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6,904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6631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(HNYR_IJMT)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(548)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(1,510)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(830)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(1,233)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(874)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(697)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(425)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(256)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(324)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(248)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025508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이환카드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39,060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37,769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0539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50" dirty="0">
                          <a:effectLst/>
                          <a:latin typeface="+mn-ea"/>
                          <a:ea typeface="+mn-ea"/>
                        </a:rPr>
                        <a:t>(HNYR_DSRAW)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(350)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6466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63145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검진조사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9,771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9,702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8,055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7,571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6,976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7,707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7,689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6628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(68)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(130)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(137)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(185)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(243)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(194)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49482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구강검사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4,246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9,307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8,473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7,836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7,353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7,507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7,167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6,977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16,489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956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(HNYR_OE)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(335)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(348)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(314)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FF"/>
                          </a:highlight>
                          <a:latin typeface="+mn-ea"/>
                          <a:ea typeface="+mn-ea"/>
                        </a:rPr>
                        <a:t>(315)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0646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안검사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4,846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9,760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8,141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7,791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7,444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27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(HNYR_EYE)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(217)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(209)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(216)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(163)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8332880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 err="1">
                          <a:effectLst/>
                          <a:latin typeface="+mn-ea"/>
                          <a:ea typeface="+mn-ea"/>
                        </a:rPr>
                        <a:t>이비인후검사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4,592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10,065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8,313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7,887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7,421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095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(HNYR_ENT)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(123)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(104)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854329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골밀도검사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3,583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7,920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2,757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426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(HNYR_DXA)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(159)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(140)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(114)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158796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>
                          <a:effectLst/>
                          <a:latin typeface="+mn-ea"/>
                          <a:ea typeface="+mn-ea"/>
                        </a:rPr>
                        <a:t>▪영양조사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019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영양조사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11,267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4,099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8,641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9,397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8,027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7,715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7,024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7,242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6,803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6,630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7,049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7,169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7,069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70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(HNYR_ALL)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(99)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(122)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(176)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(208)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(211)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(132)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(96)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(76)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339356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50" dirty="0">
                          <a:effectLst/>
                          <a:latin typeface="+mn-ea"/>
                          <a:ea typeface="+mn-ea"/>
                        </a:rPr>
                        <a:t>식품섭취조사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454,841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430,890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420,794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197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418,628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462,127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476,964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451,014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415,443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472,354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446,753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447,718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548,239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529,444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509,819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184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(HNYR_24RC)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(36)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(72)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(55)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(85)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(100)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(99)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highlight>
                            <a:srgbClr val="00FF00"/>
                          </a:highlight>
                          <a:latin typeface="+mn-ea"/>
                          <a:ea typeface="+mn-ea"/>
                        </a:rPr>
                        <a:t>(84)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0341287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30" dirty="0" err="1">
                          <a:effectLst/>
                          <a:latin typeface="+mn-ea"/>
                          <a:ea typeface="+mn-ea"/>
                        </a:rPr>
                        <a:t>식품섭취빈도조사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4,152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3,810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3,302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3,371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8754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(HNYR_FFQ)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(402)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688303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00" dirty="0" err="1">
                          <a:effectLst/>
                          <a:latin typeface="+mn-ea"/>
                          <a:ea typeface="+mn-ea"/>
                        </a:rPr>
                        <a:t>식이보충제조사</a:t>
                      </a:r>
                      <a:endParaRPr lang="ko-KR" alt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  <a:latin typeface="+mn-ea"/>
                          <a:ea typeface="+mn-ea"/>
                        </a:rPr>
                        <a:t>3,247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08881"/>
                  </a:ext>
                </a:extLst>
              </a:tr>
              <a:tr h="185943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 dirty="0">
                          <a:effectLst/>
                          <a:latin typeface="+mn-ea"/>
                          <a:ea typeface="+mn-ea"/>
                        </a:rPr>
                        <a:t>(HNYR_SUP)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0" marR="1270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  <a:latin typeface="+mn-ea"/>
                          <a:ea typeface="+mn-ea"/>
                        </a:rPr>
                        <a:t>(80)</a:t>
                      </a:r>
                      <a:endParaRPr lang="en-US" sz="800" kern="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28" marR="7028" marT="9343" marB="9343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91963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590DA6-D6AA-48BC-827A-BCFC881CE611}"/>
              </a:ext>
            </a:extLst>
          </p:cNvPr>
          <p:cNvSpPr/>
          <p:nvPr/>
        </p:nvSpPr>
        <p:spPr>
          <a:xfrm>
            <a:off x="1952626" y="744280"/>
            <a:ext cx="723900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D1DF5-205D-41B6-AD4D-ABD22C090DBF}"/>
              </a:ext>
            </a:extLst>
          </p:cNvPr>
          <p:cNvSpPr/>
          <p:nvPr/>
        </p:nvSpPr>
        <p:spPr>
          <a:xfrm>
            <a:off x="2676526" y="744280"/>
            <a:ext cx="723900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BA37B1-0179-4834-94B1-14A87047BA0E}"/>
              </a:ext>
            </a:extLst>
          </p:cNvPr>
          <p:cNvSpPr/>
          <p:nvPr/>
        </p:nvSpPr>
        <p:spPr>
          <a:xfrm>
            <a:off x="3400426" y="744280"/>
            <a:ext cx="723900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07A795-743A-48F9-807B-800585BAC038}"/>
              </a:ext>
            </a:extLst>
          </p:cNvPr>
          <p:cNvSpPr/>
          <p:nvPr/>
        </p:nvSpPr>
        <p:spPr>
          <a:xfrm>
            <a:off x="4124326" y="744280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EDFB7-68BE-4CAE-8165-732EAD5CEF79}"/>
              </a:ext>
            </a:extLst>
          </p:cNvPr>
          <p:cNvSpPr/>
          <p:nvPr/>
        </p:nvSpPr>
        <p:spPr>
          <a:xfrm>
            <a:off x="4781550" y="744280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6B2C83-CA1C-4A12-AA94-0FFD9CBF56D7}"/>
              </a:ext>
            </a:extLst>
          </p:cNvPr>
          <p:cNvSpPr/>
          <p:nvPr/>
        </p:nvSpPr>
        <p:spPr>
          <a:xfrm>
            <a:off x="5429248" y="74426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024E89-4AB4-48D4-9BE6-6E181CAAD28C}"/>
              </a:ext>
            </a:extLst>
          </p:cNvPr>
          <p:cNvSpPr/>
          <p:nvPr/>
        </p:nvSpPr>
        <p:spPr>
          <a:xfrm>
            <a:off x="6095998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C17A3-0175-4E53-AEFD-869094FFC36E}"/>
              </a:ext>
            </a:extLst>
          </p:cNvPr>
          <p:cNvSpPr/>
          <p:nvPr/>
        </p:nvSpPr>
        <p:spPr>
          <a:xfrm>
            <a:off x="6743696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22FC52-26DB-408B-9061-070BE5F930F0}"/>
              </a:ext>
            </a:extLst>
          </p:cNvPr>
          <p:cNvSpPr/>
          <p:nvPr/>
        </p:nvSpPr>
        <p:spPr>
          <a:xfrm>
            <a:off x="7410446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9F7EEA-F407-4316-8545-5A19ABE1F8FB}"/>
              </a:ext>
            </a:extLst>
          </p:cNvPr>
          <p:cNvSpPr/>
          <p:nvPr/>
        </p:nvSpPr>
        <p:spPr>
          <a:xfrm>
            <a:off x="8086060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F7F21-FC2B-404E-9992-1163CCC4BAB9}"/>
              </a:ext>
            </a:extLst>
          </p:cNvPr>
          <p:cNvSpPr/>
          <p:nvPr/>
        </p:nvSpPr>
        <p:spPr>
          <a:xfrm>
            <a:off x="8752143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56DAF4-7FE3-48D0-A617-32D33BF69509}"/>
              </a:ext>
            </a:extLst>
          </p:cNvPr>
          <p:cNvSpPr/>
          <p:nvPr/>
        </p:nvSpPr>
        <p:spPr>
          <a:xfrm>
            <a:off x="9418226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CE8F8E-C4A6-4543-9E80-6939F2BE61C9}"/>
              </a:ext>
            </a:extLst>
          </p:cNvPr>
          <p:cNvSpPr/>
          <p:nvPr/>
        </p:nvSpPr>
        <p:spPr>
          <a:xfrm>
            <a:off x="10075455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5E28AB-5B0D-4774-A1DE-097E381B7ECB}"/>
              </a:ext>
            </a:extLst>
          </p:cNvPr>
          <p:cNvSpPr/>
          <p:nvPr/>
        </p:nvSpPr>
        <p:spPr>
          <a:xfrm>
            <a:off x="10732679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6C49BD-55F0-4A48-A005-E6E1DB2E9D5A}"/>
              </a:ext>
            </a:extLst>
          </p:cNvPr>
          <p:cNvSpPr/>
          <p:nvPr/>
        </p:nvSpPr>
        <p:spPr>
          <a:xfrm>
            <a:off x="11389903" y="763319"/>
            <a:ext cx="657224" cy="442537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63A13-0CFA-43BB-9253-5992246B1C49}"/>
              </a:ext>
            </a:extLst>
          </p:cNvPr>
          <p:cNvSpPr/>
          <p:nvPr/>
        </p:nvSpPr>
        <p:spPr>
          <a:xfrm>
            <a:off x="1951482" y="5270867"/>
            <a:ext cx="10094501" cy="39053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E5AB-83C7-4B4B-B6D5-09ED2F97BA52}"/>
              </a:ext>
            </a:extLst>
          </p:cNvPr>
          <p:cNvSpPr/>
          <p:nvPr/>
        </p:nvSpPr>
        <p:spPr>
          <a:xfrm>
            <a:off x="1962820" y="723013"/>
            <a:ext cx="10094501" cy="4446625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8927-B06B-44FF-9CDA-8DB79C5AD828}"/>
              </a:ext>
            </a:extLst>
          </p:cNvPr>
          <p:cNvSpPr txBox="1"/>
          <p:nvPr/>
        </p:nvSpPr>
        <p:spPr>
          <a:xfrm>
            <a:off x="5140234" y="2428177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Case merging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7DC232-884A-4BA9-B74D-7AC245969F9F}"/>
              </a:ext>
            </a:extLst>
          </p:cNvPr>
          <p:cNvSpPr txBox="1"/>
          <p:nvPr/>
        </p:nvSpPr>
        <p:spPr>
          <a:xfrm>
            <a:off x="5140234" y="5114323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Case merging</a:t>
            </a:r>
          </a:p>
        </p:txBody>
      </p:sp>
    </p:spTree>
    <p:extLst>
      <p:ext uri="{BB962C8B-B14F-4D97-AF65-F5344CB8AC3E}">
        <p14:creationId xmlns:p14="http://schemas.microsoft.com/office/powerpoint/2010/main" val="173323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4964</Words>
  <Application>Microsoft Office PowerPoint</Application>
  <PresentationFormat>Widescreen</PresentationFormat>
  <Paragraphs>2482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Merging Dataset: KNHANES</vt:lpstr>
      <vt:lpstr>KNHANES Dataset</vt:lpstr>
      <vt:lpstr>PowerPoint Presentation</vt:lpstr>
      <vt:lpstr>PowerPoint Presentation</vt:lpstr>
      <vt:lpstr>SPSS data merging</vt:lpstr>
      <vt:lpstr>PowerPoint Presentation</vt:lpstr>
      <vt:lpstr>PowerPoint Presentation</vt:lpstr>
      <vt:lpstr>PowerPoint Presentation</vt:lpstr>
      <vt:lpstr>PowerPoint Presentation</vt:lpstr>
      <vt:lpstr>All DB merging</vt:lpstr>
      <vt:lpstr>24RC merging</vt:lpstr>
      <vt:lpstr>Merge overall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Jongmin Kim</dc:creator>
  <cp:lastModifiedBy>Jongmin Kim</cp:lastModifiedBy>
  <cp:revision>531</cp:revision>
  <dcterms:created xsi:type="dcterms:W3CDTF">2020-01-16T00:43:21Z</dcterms:created>
  <dcterms:modified xsi:type="dcterms:W3CDTF">2020-01-29T04:31:38Z</dcterms:modified>
</cp:coreProperties>
</file>