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1" r:id="rId6"/>
    <p:sldId id="262" r:id="rId7"/>
    <p:sldId id="267" r:id="rId8"/>
    <p:sldId id="257" r:id="rId9"/>
    <p:sldId id="258" r:id="rId10"/>
    <p:sldId id="259" r:id="rId11"/>
    <p:sldId id="260" r:id="rId12"/>
    <p:sldId id="266" r:id="rId13"/>
    <p:sldId id="263" r:id="rId14"/>
    <p:sldId id="264" r:id="rId15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6818B-AF3E-482F-95A4-7ACCE336F5E1}" v="49" dt="2019-11-05T07:22:11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204" autoAdjust="0"/>
  </p:normalViewPr>
  <p:slideViewPr>
    <p:cSldViewPr snapToGrid="0">
      <p:cViewPr varScale="1">
        <p:scale>
          <a:sx n="97" d="100"/>
          <a:sy n="97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OI KUAN" userId="991128dd-9743-4220-8ab6-c2d7d1ca0a52" providerId="ADAL" clId="{6766818B-AF3E-482F-95A4-7ACCE336F5E1}"/>
    <pc:docChg chg="undo custSel modSld">
      <pc:chgData name="SAOI KUAN" userId="991128dd-9743-4220-8ab6-c2d7d1ca0a52" providerId="ADAL" clId="{6766818B-AF3E-482F-95A4-7ACCE336F5E1}" dt="2019-11-05T07:22:32.632" v="236" actId="1076"/>
      <pc:docMkLst>
        <pc:docMk/>
      </pc:docMkLst>
      <pc:sldChg chg="modSp">
        <pc:chgData name="SAOI KUAN" userId="991128dd-9743-4220-8ab6-c2d7d1ca0a52" providerId="ADAL" clId="{6766818B-AF3E-482F-95A4-7ACCE336F5E1}" dt="2019-10-30T11:46:49.077" v="70" actId="20577"/>
        <pc:sldMkLst>
          <pc:docMk/>
          <pc:sldMk cId="2082148238" sldId="256"/>
        </pc:sldMkLst>
        <pc:spChg chg="mod">
          <ac:chgData name="SAOI KUAN" userId="991128dd-9743-4220-8ab6-c2d7d1ca0a52" providerId="ADAL" clId="{6766818B-AF3E-482F-95A4-7ACCE336F5E1}" dt="2019-10-30T11:46:49.077" v="70" actId="20577"/>
          <ac:spMkLst>
            <pc:docMk/>
            <pc:sldMk cId="2082148238" sldId="256"/>
            <ac:spMk id="3" creationId="{699ADBAA-D185-48E4-9103-284953139A67}"/>
          </ac:spMkLst>
        </pc:spChg>
      </pc:sldChg>
      <pc:sldChg chg="addSp delSp modSp">
        <pc:chgData name="SAOI KUAN" userId="991128dd-9743-4220-8ab6-c2d7d1ca0a52" providerId="ADAL" clId="{6766818B-AF3E-482F-95A4-7ACCE336F5E1}" dt="2019-11-05T07:22:32.632" v="236" actId="1076"/>
        <pc:sldMkLst>
          <pc:docMk/>
          <pc:sldMk cId="3301490877" sldId="257"/>
        </pc:sldMkLst>
        <pc:spChg chg="add del mod">
          <ac:chgData name="SAOI KUAN" userId="991128dd-9743-4220-8ab6-c2d7d1ca0a52" providerId="ADAL" clId="{6766818B-AF3E-482F-95A4-7ACCE336F5E1}" dt="2019-11-05T07:21:55.574" v="223" actId="478"/>
          <ac:spMkLst>
            <pc:docMk/>
            <pc:sldMk cId="3301490877" sldId="257"/>
            <ac:spMk id="3" creationId="{A5D809B5-91C4-4DAB-8E26-0522B9345F0D}"/>
          </ac:spMkLst>
        </pc:spChg>
        <pc:spChg chg="add del mod">
          <ac:chgData name="SAOI KUAN" userId="991128dd-9743-4220-8ab6-c2d7d1ca0a52" providerId="ADAL" clId="{6766818B-AF3E-482F-95A4-7ACCE336F5E1}" dt="2019-11-05T07:22:10.607" v="226"/>
          <ac:spMkLst>
            <pc:docMk/>
            <pc:sldMk cId="3301490877" sldId="257"/>
            <ac:spMk id="5" creationId="{0513F1FA-CF51-4160-B2D0-6C8AE85E38AE}"/>
          </ac:spMkLst>
        </pc:spChg>
        <pc:spChg chg="add del mod">
          <ac:chgData name="SAOI KUAN" userId="991128dd-9743-4220-8ab6-c2d7d1ca0a52" providerId="ADAL" clId="{6766818B-AF3E-482F-95A4-7ACCE336F5E1}" dt="2019-11-05T07:22:10.607" v="226"/>
          <ac:spMkLst>
            <pc:docMk/>
            <pc:sldMk cId="3301490877" sldId="257"/>
            <ac:spMk id="6" creationId="{58BEC707-621C-4B19-9BE6-07104C2F46D8}"/>
          </ac:spMkLst>
        </pc:spChg>
        <pc:spChg chg="mod">
          <ac:chgData name="SAOI KUAN" userId="991128dd-9743-4220-8ab6-c2d7d1ca0a52" providerId="ADAL" clId="{6766818B-AF3E-482F-95A4-7ACCE336F5E1}" dt="2019-11-05T07:22:32.632" v="236" actId="1076"/>
          <ac:spMkLst>
            <pc:docMk/>
            <pc:sldMk cId="3301490877" sldId="257"/>
            <ac:spMk id="8" creationId="{35446DBF-10A5-492F-A9FE-9E2C913D6666}"/>
          </ac:spMkLst>
        </pc:spChg>
        <pc:spChg chg="add del mod">
          <ac:chgData name="SAOI KUAN" userId="991128dd-9743-4220-8ab6-c2d7d1ca0a52" providerId="ADAL" clId="{6766818B-AF3E-482F-95A4-7ACCE336F5E1}" dt="2019-11-05T07:22:10.607" v="226"/>
          <ac:spMkLst>
            <pc:docMk/>
            <pc:sldMk cId="3301490877" sldId="257"/>
            <ac:spMk id="11" creationId="{0AA01A05-142E-466A-8315-CFF6298B4AD8}"/>
          </ac:spMkLst>
        </pc:spChg>
        <pc:spChg chg="add del mod">
          <ac:chgData name="SAOI KUAN" userId="991128dd-9743-4220-8ab6-c2d7d1ca0a52" providerId="ADAL" clId="{6766818B-AF3E-482F-95A4-7ACCE336F5E1}" dt="2019-11-05T07:22:10.607" v="226"/>
          <ac:spMkLst>
            <pc:docMk/>
            <pc:sldMk cId="3301490877" sldId="257"/>
            <ac:spMk id="12" creationId="{901200F7-3438-486B-A7A9-E7EFA178CCE9}"/>
          </ac:spMkLst>
        </pc:spChg>
        <pc:spChg chg="add del mod">
          <ac:chgData name="SAOI KUAN" userId="991128dd-9743-4220-8ab6-c2d7d1ca0a52" providerId="ADAL" clId="{6766818B-AF3E-482F-95A4-7ACCE336F5E1}" dt="2019-11-05T07:22:11.381" v="227"/>
          <ac:spMkLst>
            <pc:docMk/>
            <pc:sldMk cId="3301490877" sldId="257"/>
            <ac:spMk id="13" creationId="{1F42BB67-70A7-4D10-AF06-30CB99905A3C}"/>
          </ac:spMkLst>
        </pc:spChg>
        <pc:spChg chg="add del mod">
          <ac:chgData name="SAOI KUAN" userId="991128dd-9743-4220-8ab6-c2d7d1ca0a52" providerId="ADAL" clId="{6766818B-AF3E-482F-95A4-7ACCE336F5E1}" dt="2019-11-05T07:22:11.381" v="227"/>
          <ac:spMkLst>
            <pc:docMk/>
            <pc:sldMk cId="3301490877" sldId="257"/>
            <ac:spMk id="14" creationId="{25EE540A-116B-4B43-94CD-C1CF7833237C}"/>
          </ac:spMkLst>
        </pc:spChg>
        <pc:spChg chg="add del mod">
          <ac:chgData name="SAOI KUAN" userId="991128dd-9743-4220-8ab6-c2d7d1ca0a52" providerId="ADAL" clId="{6766818B-AF3E-482F-95A4-7ACCE336F5E1}" dt="2019-11-05T07:22:11.381" v="227"/>
          <ac:spMkLst>
            <pc:docMk/>
            <pc:sldMk cId="3301490877" sldId="257"/>
            <ac:spMk id="15" creationId="{F4480864-C999-4FD1-9A6D-B41D78E68512}"/>
          </ac:spMkLst>
        </pc:spChg>
        <pc:spChg chg="add del mod">
          <ac:chgData name="SAOI KUAN" userId="991128dd-9743-4220-8ab6-c2d7d1ca0a52" providerId="ADAL" clId="{6766818B-AF3E-482F-95A4-7ACCE336F5E1}" dt="2019-11-05T07:22:11.381" v="227"/>
          <ac:spMkLst>
            <pc:docMk/>
            <pc:sldMk cId="3301490877" sldId="257"/>
            <ac:spMk id="16" creationId="{4C467712-8DAF-4EA2-95D6-D9BDDDEDE141}"/>
          </ac:spMkLst>
        </pc:spChg>
        <pc:spChg chg="add del mod">
          <ac:chgData name="SAOI KUAN" userId="991128dd-9743-4220-8ab6-c2d7d1ca0a52" providerId="ADAL" clId="{6766818B-AF3E-482F-95A4-7ACCE336F5E1}" dt="2019-11-05T07:22:11.545" v="228"/>
          <ac:spMkLst>
            <pc:docMk/>
            <pc:sldMk cId="3301490877" sldId="257"/>
            <ac:spMk id="17" creationId="{08C96034-F9AA-4F8D-A8E4-0978AD0C64DE}"/>
          </ac:spMkLst>
        </pc:spChg>
        <pc:spChg chg="add del mod">
          <ac:chgData name="SAOI KUAN" userId="991128dd-9743-4220-8ab6-c2d7d1ca0a52" providerId="ADAL" clId="{6766818B-AF3E-482F-95A4-7ACCE336F5E1}" dt="2019-11-05T07:22:11.545" v="228"/>
          <ac:spMkLst>
            <pc:docMk/>
            <pc:sldMk cId="3301490877" sldId="257"/>
            <ac:spMk id="18" creationId="{43A3C8B1-98DC-43C3-BDEC-A3A66E894F47}"/>
          </ac:spMkLst>
        </pc:spChg>
        <pc:spChg chg="add del mod">
          <ac:chgData name="SAOI KUAN" userId="991128dd-9743-4220-8ab6-c2d7d1ca0a52" providerId="ADAL" clId="{6766818B-AF3E-482F-95A4-7ACCE336F5E1}" dt="2019-11-05T07:22:11.545" v="228"/>
          <ac:spMkLst>
            <pc:docMk/>
            <pc:sldMk cId="3301490877" sldId="257"/>
            <ac:spMk id="19" creationId="{2FC886F7-46BB-4AD8-BC69-FE1C782D2E6B}"/>
          </ac:spMkLst>
        </pc:spChg>
        <pc:spChg chg="add del mod">
          <ac:chgData name="SAOI KUAN" userId="991128dd-9743-4220-8ab6-c2d7d1ca0a52" providerId="ADAL" clId="{6766818B-AF3E-482F-95A4-7ACCE336F5E1}" dt="2019-11-05T07:22:11.545" v="228"/>
          <ac:spMkLst>
            <pc:docMk/>
            <pc:sldMk cId="3301490877" sldId="257"/>
            <ac:spMk id="20" creationId="{0E6635E5-8E59-4E29-ACBD-4AD3E34CD40F}"/>
          </ac:spMkLst>
        </pc:spChg>
        <pc:graphicFrameChg chg="add del mod modGraphic">
          <ac:chgData name="SAOI KUAN" userId="991128dd-9743-4220-8ab6-c2d7d1ca0a52" providerId="ADAL" clId="{6766818B-AF3E-482F-95A4-7ACCE336F5E1}" dt="2019-11-05T07:22:29.538" v="235" actId="14734"/>
          <ac:graphicFrameMkLst>
            <pc:docMk/>
            <pc:sldMk cId="3301490877" sldId="257"/>
            <ac:graphicFrameMk id="4" creationId="{42186612-30F0-4824-A470-35F7193DECD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679E4-6C98-4333-B9CF-AFB32520895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8231-8BB0-4746-A112-93EB790C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5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976489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assume that the same user has the similar preferences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similar purchase interest changes for the similar items.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 each user's purchase interest change and compute automat-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ically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personalized decay factor for each user according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his/her own purchase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behaviour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C8231-8BB0-4746-A112-93EB790C9A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C8231-8BB0-4746-A112-93EB790C9A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88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https://ieeexplore.ieee.org/abstract/document/6976489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C8231-8BB0-4746-A112-93EB790C9A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7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2BCD-4F27-4389-BA5B-27EEC24C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028B4-66C7-42F4-8955-4F50BA069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7C4F5-F4E0-487E-BC28-6DF5EE5F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10/29/2019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48312-A841-42EA-92E3-1C0E3E69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76E51-84FD-4A1F-BC9B-8AD73B7C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32-0A0E-4FFE-BB04-2C797AE4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0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9EFB-CFD5-4487-97C1-1346DBD8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9B423-A2EF-42B7-B0D8-89A1A352A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378DB-7D0F-44EC-9248-705F83F1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10/29/2019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6ED70-165B-42E3-9B9B-25B50CC9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95FC-5AB0-4CC3-99B6-32914396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32-0A0E-4FFE-BB04-2C797AE4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5451A-FEDB-4FAC-BC2F-9F9F0175D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2E516-0CED-4C13-86E8-4859B73A0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BFCAF-3464-4A46-B722-6CFF0F55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10/29/2019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0C19B-A53C-4137-8FC5-37DB5A30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2583-8F3F-4D3D-BE44-C6DD87C4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32-0A0E-4FFE-BB04-2C797AE4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EE7A-66BD-454C-A000-7A9A8638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F0F5-35C6-4378-9C52-15FDFD96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EE6B9-7A47-4DAD-A5BE-4F3F536B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10/29/2019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0976-FB3F-47FF-825B-3327E564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C80B7-75C8-4A2A-9B98-E5CDA971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32-0A0E-4FFE-BB04-2C797AE4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6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7075-FE0E-49BA-A1A5-2DEB4D51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F29AA-0567-41E3-97B7-3B53A39E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9AE7D-A82F-46FA-B768-040E7E97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10/29/2019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4F35B-0D51-4EE7-ABFA-D59F988A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58E0-05B6-49D2-AF23-62536BF2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32-0A0E-4FFE-BB04-2C797AE4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9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3A5E-DED8-4A5C-8AF4-FC1E313C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D348-0ABD-4E10-8322-1DBF6F9B9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C1F-5B07-4776-8340-34C5B39C5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4CA8C-F182-4DEC-A3F2-1D4A306F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10/29/2019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267D6-4416-4FBF-894E-5EBDE90E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3650D-036B-4030-A4BB-7919A562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32-0A0E-4FFE-BB04-2C797AE4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F47A-703F-41F1-8AC2-587F5210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AD12-F963-4981-8579-35170B395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55C23-8BD4-4255-8B94-2746DC37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7C8D6-0982-41ED-A38E-217C00496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0AE7E-39C6-4CC7-B3BB-3C1C760B0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26950-38C5-40C7-BB57-8F5D2EC8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10/29/2019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D0444-2383-4592-944D-0BF3730F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588E3-0280-4FD8-AB21-948F6DD1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32-0A0E-4FFE-BB04-2C797AE4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E525-74BB-41AD-9E2F-EE5A8248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FD656-26EF-45D0-94D2-4F27F86B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10/29/2019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7561-F7BC-4990-992E-D61212F7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C1BCA-8AA4-411A-BDF5-3D71AA08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32-0A0E-4FFE-BB04-2C797AE4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6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1A186-0A83-4325-A7D2-B4AC635B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10/29/2019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69A7A-D61B-4D01-BAC4-DAD3FB8A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C3676-75A5-4646-88E9-B97D4275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32-0A0E-4FFE-BB04-2C797AE4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5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98A1-9C74-46FB-83CA-DA32B82F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045B4-5CBC-4B52-BB9F-CB5F6EDB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6A417-ED43-4335-829C-18A01E8B7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38130-A9FC-4BEE-BAC4-6E03A50C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10/29/2019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E7AC9-2D92-4FE8-966C-B7B39394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4232E-4F92-46A6-B200-DC005E92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32-0A0E-4FFE-BB04-2C797AE4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D02E-C8D5-45E2-8DF8-1E43E32F2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32177-1349-43D1-A07E-521D66F44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C5880-CE5E-439F-BA4D-065CC43C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80C27-0CF3-4BA2-9104-1642462B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10/29/2019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7A5A4-783F-4048-97C1-E6865DB9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29A5A-3C44-4D9E-B3E2-DB1B945A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32-0A0E-4FFE-BB04-2C797AE4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19E3B-A3E2-40D2-BA69-EA0C3846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671BD-62EF-49F0-BC3C-28B795FE7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E8D33-B432-4E8F-A723-1E8F6BF91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10/29/2019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5DD04-4F83-49C7-999C-869798BA7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86D7-D383-4875-A609-EA1B9F203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A7332-0A0E-4FFE-BB04-2C797AE4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6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2BB8-F464-4FF6-BA88-A1D10F02F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Survey of 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ADBAA-D185-48E4-9103-284953139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Kuan Sao I</a:t>
            </a:r>
          </a:p>
          <a:p>
            <a:r>
              <a:rPr lang="en-US" dirty="0"/>
              <a:t>29</a:t>
            </a:r>
            <a:r>
              <a:rPr lang="en-US" baseline="30000" dirty="0"/>
              <a:t>th</a:t>
            </a:r>
            <a:r>
              <a:rPr lang="en-US" dirty="0"/>
              <a:t> October 2019</a:t>
            </a:r>
          </a:p>
          <a:p>
            <a:r>
              <a:rPr lang="en-US" dirty="0"/>
              <a:t>Dept . of IT </a:t>
            </a:r>
            <a:r>
              <a:rPr lang="en-US" dirty="0" err="1"/>
              <a:t>Cnvg</a:t>
            </a:r>
            <a:r>
              <a:rPr lang="en-US" dirty="0"/>
              <a:t>. and App. Engr.</a:t>
            </a:r>
          </a:p>
          <a:p>
            <a:r>
              <a:rPr lang="en-US"/>
              <a:t>PKNU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11F65-8936-4BD5-B183-30F565E1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10/29/2019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5973D-C6BF-4D4F-BDB3-63A9F063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32-0A0E-4FFE-BB04-2C797AE46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48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4155-BD8E-4FF1-A6C4-D96E31E4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BA8D-7D85-4A40-9C94-C24ECBAD46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SVD </a:t>
            </a:r>
            <a:r>
              <a:rPr lang="en-US" dirty="0"/>
              <a:t>based:</a:t>
            </a:r>
          </a:p>
          <a:p>
            <a:r>
              <a:rPr lang="en-US" dirty="0"/>
              <a:t>Add Bias Terms in SVD </a:t>
            </a:r>
          </a:p>
          <a:p>
            <a:endParaRPr lang="en-US" dirty="0"/>
          </a:p>
          <a:p>
            <a:r>
              <a:rPr lang="en-US" dirty="0"/>
              <a:t>SVD++</a:t>
            </a:r>
          </a:p>
          <a:p>
            <a:endParaRPr lang="en-US" dirty="0"/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timeSVD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4E4FC81F-7A4C-4B47-AA19-395841A74CE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0223331"/>
              </p:ext>
            </p:extLst>
          </p:nvPr>
        </p:nvGraphicFramePr>
        <p:xfrm>
          <a:off x="6172200" y="1825625"/>
          <a:ext cx="5490556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01">
                  <a:extLst>
                    <a:ext uri="{9D8B030D-6E8A-4147-A177-3AD203B41FA5}">
                      <a16:colId xmlns:a16="http://schemas.microsoft.com/office/drawing/2014/main" val="2946433810"/>
                    </a:ext>
                  </a:extLst>
                </a:gridCol>
                <a:gridCol w="3188633">
                  <a:extLst>
                    <a:ext uri="{9D8B030D-6E8A-4147-A177-3AD203B41FA5}">
                      <a16:colId xmlns:a16="http://schemas.microsoft.com/office/drawing/2014/main" val="3469484217"/>
                    </a:ext>
                  </a:extLst>
                </a:gridCol>
                <a:gridCol w="1276022">
                  <a:extLst>
                    <a:ext uri="{9D8B030D-6E8A-4147-A177-3AD203B41FA5}">
                      <a16:colId xmlns:a16="http://schemas.microsoft.com/office/drawing/2014/main" val="1435037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3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u="none" dirty="0"/>
                        <a:t>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overall average rating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5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bi, </a:t>
                      </a:r>
                      <a:r>
                        <a:rPr lang="en-US" sz="1200" dirty="0" err="1"/>
                        <a:t>bu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observed deviations of user </a:t>
                      </a:r>
                      <a:r>
                        <a:rPr lang="en-US" sz="1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item </a:t>
                      </a:r>
                      <a:r>
                        <a:rPr lang="en-US" sz="12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Baseline predictors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2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qi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coordinates of</a:t>
                      </a:r>
                    </a:p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 </a:t>
                      </a:r>
                      <a:r>
                        <a:rPr lang="en-US" sz="12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this latent space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66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coordinates of user </a:t>
                      </a:r>
                      <a:r>
                        <a:rPr lang="en-US" sz="1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projected in the </a:t>
                      </a:r>
                      <a:r>
                        <a:rPr lang="en-US" sz="1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-dimensional latent space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210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yj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yj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 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dimensions vector</a:t>
                      </a:r>
                      <a:r>
                        <a:rPr lang="en-US" altLang="zh-TW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number of factors.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n-US" sz="1200" dirty="0"/>
                        <a:t>0</a:t>
                      </a:r>
                      <a:r>
                        <a:rPr lang="en-US" altLang="zh-TW" sz="1200" dirty="0"/>
                        <a:t>(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regularization</a:t>
                      </a:r>
                      <a:r>
                        <a:rPr lang="en-US" altLang="zh-TW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94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R(u)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set R(</a:t>
                      </a:r>
                      <a:r>
                        <a:rPr lang="en-US" sz="1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contains the items rated by user </a:t>
                      </a:r>
                      <a:r>
                        <a:rPr lang="en-US" sz="1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01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6170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9FCA0FE-9729-4E5F-BD55-39D07B4E2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911" y="2828018"/>
            <a:ext cx="2219325" cy="488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559119-FD74-40E5-AA28-E40A20451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810272"/>
            <a:ext cx="3396874" cy="5960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C4AC5E-EF7E-425D-BA38-191061178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480" y="4822788"/>
            <a:ext cx="3934951" cy="616187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95845F-D880-48D2-8816-341DEFD1A681}"/>
              </a:ext>
            </a:extLst>
          </p:cNvPr>
          <p:cNvCxnSpPr/>
          <p:nvPr/>
        </p:nvCxnSpPr>
        <p:spPr>
          <a:xfrm>
            <a:off x="3507972" y="4431016"/>
            <a:ext cx="1180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301CD2F-0981-4F4D-AD81-A1CCBA9C30C6}"/>
              </a:ext>
            </a:extLst>
          </p:cNvPr>
          <p:cNvSpPr/>
          <p:nvPr/>
        </p:nvSpPr>
        <p:spPr>
          <a:xfrm>
            <a:off x="3063054" y="3521446"/>
            <a:ext cx="30329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NimbusRomNo9L-Regu"/>
              </a:rPr>
              <a:t>Complemented</a:t>
            </a:r>
            <a:r>
              <a:rPr lang="en-US" altLang="zh-TW" sz="1400" i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NimbusRomNo9L-Regu"/>
              </a:rPr>
              <a:t>: latent preference of </a:t>
            </a:r>
            <a:r>
              <a:rPr lang="en-US" altLang="zh-TW" sz="1400" i="1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NimbusRomNo9L-Regu"/>
              </a:rPr>
              <a:t>pu</a:t>
            </a:r>
            <a:endParaRPr lang="en-US" sz="1400" i="1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3" name="Date Placeholder 42">
            <a:extLst>
              <a:ext uri="{FF2B5EF4-FFF2-40B4-BE49-F238E27FC236}">
                <a16:creationId xmlns:a16="http://schemas.microsoft.com/office/drawing/2014/main" id="{27F420D5-D612-4E30-A22D-A2490E15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10/29/2019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4A6C92E5-4AAA-41B5-930C-EEE38A8D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32-0A0E-4FFE-BB04-2C797AE46E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88C4-A743-425C-A411-0366D38A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CC26F0-435C-42AC-AB28-85A80DD9FC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SVD algorithm : decompose a given matrix A into </a:t>
            </a:r>
          </a:p>
          <a:p>
            <a:pPr lvl="1"/>
            <a:r>
              <a:rPr lang="en-US" dirty="0"/>
              <a:t>A =</a:t>
            </a:r>
            <a:r>
              <a:rPr lang="en-US" dirty="0" err="1"/>
              <a:t>UλV</a:t>
            </a:r>
            <a:r>
              <a:rPr lang="en-US" dirty="0"/>
              <a:t>(Transpose) 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D7A50-5231-48B3-A7C1-C0BBCAAAF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31" y="4068503"/>
            <a:ext cx="1657350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92A2D-9C16-4588-B8A6-A133991F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64" y="1900196"/>
            <a:ext cx="1800225" cy="76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04E56-56CB-4758-B2DB-DB747A4298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086"/>
          <a:stretch/>
        </p:blipFill>
        <p:spPr>
          <a:xfrm>
            <a:off x="2256906" y="4780779"/>
            <a:ext cx="1365365" cy="457200"/>
          </a:xfrm>
          <a:prstGeom prst="rect">
            <a:avLst/>
          </a:prstGeom>
        </p:spPr>
      </p:pic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00181EEA-F9AC-444F-B487-CBD4CD022C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096000" y="1027906"/>
            <a:ext cx="5181600" cy="2259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420D2E-4407-4854-8651-C90C3B9169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714"/>
          <a:stretch/>
        </p:blipFill>
        <p:spPr>
          <a:xfrm>
            <a:off x="2212225" y="5388750"/>
            <a:ext cx="1410046" cy="457200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5091B354-67D0-484D-AC1A-4E05518F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10/29/2019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905B60B-1552-4B30-9E3F-77A32EED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32-0A0E-4FFE-BB04-2C797AE46E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AA41-8FC0-48A6-B142-54366531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996F20F-6A68-4656-B725-B6176029AF3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77426397"/>
              </p:ext>
            </p:extLst>
          </p:nvPr>
        </p:nvGraphicFramePr>
        <p:xfrm>
          <a:off x="838200" y="1825625"/>
          <a:ext cx="5181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261">
                  <a:extLst>
                    <a:ext uri="{9D8B030D-6E8A-4147-A177-3AD203B41FA5}">
                      <a16:colId xmlns:a16="http://schemas.microsoft.com/office/drawing/2014/main" val="2226363941"/>
                    </a:ext>
                  </a:extLst>
                </a:gridCol>
                <a:gridCol w="2445139">
                  <a:extLst>
                    <a:ext uri="{9D8B030D-6E8A-4147-A177-3AD203B41FA5}">
                      <a16:colId xmlns:a16="http://schemas.microsoft.com/office/drawing/2014/main" val="306565297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48452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Sybol</a:t>
                      </a:r>
                      <a:r>
                        <a:rPr lang="en-US" dirty="0"/>
                        <a:t> </a:t>
                      </a:r>
                    </a:p>
                  </a:txBody>
                  <a:tcPr marL="76764" marR="7676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6764" marR="7676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6764" marR="76764"/>
                </a:tc>
                <a:extLst>
                  <a:ext uri="{0D108BD9-81ED-4DB2-BD59-A6C34878D82A}">
                    <a16:rowId xmlns:a16="http://schemas.microsoft.com/office/drawing/2014/main" val="323865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 marL="76764" marR="767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Similarity</a:t>
                      </a:r>
                    </a:p>
                  </a:txBody>
                  <a:tcPr marL="76764" marR="7676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6764" marR="76764"/>
                </a:tc>
                <a:extLst>
                  <a:ext uri="{0D108BD9-81ED-4DB2-BD59-A6C34878D82A}">
                    <a16:rowId xmlns:a16="http://schemas.microsoft.com/office/drawing/2014/main" val="315742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u, v</a:t>
                      </a:r>
                    </a:p>
                  </a:txBody>
                  <a:tcPr marL="76764" marR="767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u , user v</a:t>
                      </a:r>
                    </a:p>
                  </a:txBody>
                  <a:tcPr marL="76764" marR="7676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6764" marR="76764"/>
                </a:tc>
                <a:extLst>
                  <a:ext uri="{0D108BD9-81ED-4DB2-BD59-A6C34878D82A}">
                    <a16:rowId xmlns:a16="http://schemas.microsoft.com/office/drawing/2014/main" val="353910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 marL="76764" marR="767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 </a:t>
                      </a:r>
                    </a:p>
                  </a:txBody>
                  <a:tcPr marL="76764" marR="7676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6764" marR="76764"/>
                </a:tc>
                <a:extLst>
                  <a:ext uri="{0D108BD9-81ED-4DB2-BD59-A6C34878D82A}">
                    <a16:rowId xmlns:a16="http://schemas.microsoft.com/office/drawing/2014/main" val="23930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, j</a:t>
                      </a:r>
                    </a:p>
                  </a:txBody>
                  <a:tcPr marL="76764" marR="767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, item j</a:t>
                      </a:r>
                    </a:p>
                  </a:txBody>
                  <a:tcPr marL="76764" marR="7676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6764" marR="76764"/>
                </a:tc>
                <a:extLst>
                  <a:ext uri="{0D108BD9-81ED-4DB2-BD59-A6C34878D82A}">
                    <a16:rowId xmlns:a16="http://schemas.microsoft.com/office/drawing/2014/main" val="3207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r^</a:t>
                      </a:r>
                    </a:p>
                  </a:txBody>
                  <a:tcPr marL="76764" marR="7676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rating </a:t>
                      </a:r>
                    </a:p>
                  </a:txBody>
                  <a:tcPr marL="76764" marR="7676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6764" marR="76764"/>
                </a:tc>
                <a:extLst>
                  <a:ext uri="{0D108BD9-81ED-4DB2-BD59-A6C34878D82A}">
                    <a16:rowId xmlns:a16="http://schemas.microsoft.com/office/drawing/2014/main" val="63010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Ni(u)</a:t>
                      </a:r>
                    </a:p>
                  </a:txBody>
                  <a:tcPr marL="76764" marR="76764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Neighbors of user u who rated item </a:t>
                      </a:r>
                      <a:r>
                        <a:rPr 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sz="1600" dirty="0"/>
                    </a:p>
                  </a:txBody>
                  <a:tcPr marL="76764" marR="7676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6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 marL="76764" marR="76764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items rated by user </a:t>
                      </a:r>
                      <a:r>
                        <a:rPr lang="en-US" sz="16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most similar to item </a:t>
                      </a:r>
                      <a:r>
                        <a:rPr lang="en-US" sz="16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 marL="76764" marR="7676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23710"/>
                  </a:ext>
                </a:extLst>
              </a:tr>
            </a:tbl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74E2C01-22FA-4AF1-A9C1-D1A030511E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based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Item based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0424C9-4776-4EB5-A760-DDD61929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1825626"/>
            <a:ext cx="1952105" cy="10049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949D54E-AD99-413F-B0E0-5ED3170A5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075" y="3175846"/>
            <a:ext cx="1826030" cy="1070684"/>
          </a:xfrm>
          <a:prstGeom prst="rect">
            <a:avLst/>
          </a:prstGeom>
        </p:spPr>
      </p:pic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EA0CE74A-3E9B-4CFD-A909-58D0FF4A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10/29/2019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62B7DA60-6CBD-4C37-B905-62B0F65A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32-0A0E-4FFE-BB04-2C797AE46E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2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C1E8A7-7FA3-4F81-8690-05F4269E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6C0DB54-416E-4FB3-9EB2-90EDA603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Cosine vector similarity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Pearson correlation similarity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721F39-E81C-49E1-BF8A-5AAC2BC45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530" y="2328955"/>
            <a:ext cx="3932228" cy="10169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17D128-45F4-495A-9B1D-9F83A0F53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530" y="3994224"/>
            <a:ext cx="3987390" cy="1156273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4DACB7D-7CE1-437D-9175-4E51246B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10/29/2019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92DA8A2-3E1B-44AC-9B5E-8D63DA3B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32-0A0E-4FFE-BB04-2C797AE46E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8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B42D-4257-423C-B459-C1B4C8DF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&amp; social network influence 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E4D0E8EE-28F2-41E7-806F-C7B1EA664204}"/>
              </a:ext>
            </a:extLst>
          </p:cNvPr>
          <p:cNvSpPr/>
          <p:nvPr/>
        </p:nvSpPr>
        <p:spPr>
          <a:xfrm>
            <a:off x="1512939" y="1904999"/>
            <a:ext cx="1268361" cy="1012723"/>
          </a:xfrm>
          <a:prstGeom prst="cloudCallout">
            <a:avLst>
              <a:gd name="adj1" fmla="val -48153"/>
              <a:gd name="adj2" fmla="val 844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Music</a:t>
            </a:r>
          </a:p>
        </p:txBody>
      </p:sp>
      <p:sp>
        <p:nvSpPr>
          <p:cNvPr id="6" name="Callout: Line with Accent Bar 5">
            <a:extLst>
              <a:ext uri="{FF2B5EF4-FFF2-40B4-BE49-F238E27FC236}">
                <a16:creationId xmlns:a16="http://schemas.microsoft.com/office/drawing/2014/main" id="{6F1B08D3-20CF-4E25-A749-84664E827E66}"/>
              </a:ext>
            </a:extLst>
          </p:cNvPr>
          <p:cNvSpPr/>
          <p:nvPr/>
        </p:nvSpPr>
        <p:spPr>
          <a:xfrm>
            <a:off x="3844185" y="1876291"/>
            <a:ext cx="6639851" cy="1683230"/>
          </a:xfrm>
          <a:prstGeom prst="accentCallout1">
            <a:avLst>
              <a:gd name="adj1" fmla="val 18750"/>
              <a:gd name="adj2" fmla="val -8333"/>
              <a:gd name="adj3" fmla="val 24391"/>
              <a:gd name="adj4" fmla="val -169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「rock music」的圖片搜尋結果">
            <a:extLst>
              <a:ext uri="{FF2B5EF4-FFF2-40B4-BE49-F238E27FC236}">
                <a16:creationId xmlns:a16="http://schemas.microsoft.com/office/drawing/2014/main" id="{DF781FA4-0D6E-4EDE-BF5E-DD62AAA87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140" y="2065948"/>
            <a:ext cx="1444113" cy="104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classical music」的圖片搜尋結果">
            <a:extLst>
              <a:ext uri="{FF2B5EF4-FFF2-40B4-BE49-F238E27FC236}">
                <a16:creationId xmlns:a16="http://schemas.microsoft.com/office/drawing/2014/main" id="{C7AA669D-ABB3-4541-AFB3-687EBBA84C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12" y="4778525"/>
            <a:ext cx="2010987" cy="133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9CC0BA-AD47-4B31-B7F0-30395048436D}"/>
              </a:ext>
            </a:extLst>
          </p:cNvPr>
          <p:cNvSpPr/>
          <p:nvPr/>
        </p:nvSpPr>
        <p:spPr>
          <a:xfrm>
            <a:off x="4788309" y="3142742"/>
            <a:ext cx="176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2010 – Rock 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8CC6D6-134B-4031-90D4-3F8EA13A61EB}"/>
              </a:ext>
            </a:extLst>
          </p:cNvPr>
          <p:cNvSpPr/>
          <p:nvPr/>
        </p:nvSpPr>
        <p:spPr>
          <a:xfrm>
            <a:off x="6631651" y="3154480"/>
            <a:ext cx="1866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2011 - Classic 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857350-898B-4A30-BF06-19F74365C6D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730" y="2987779"/>
            <a:ext cx="1905000" cy="190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97E3A5-F103-40F9-BBFF-4ACFFCC37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043" y="5017856"/>
            <a:ext cx="1817125" cy="1355855"/>
          </a:xfrm>
          <a:prstGeom prst="rect">
            <a:avLst/>
          </a:prstGeom>
        </p:spPr>
      </p:pic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2D2FB6A7-9E7F-4B56-BC54-DD98433B5CE1}"/>
              </a:ext>
            </a:extLst>
          </p:cNvPr>
          <p:cNvSpPr/>
          <p:nvPr/>
        </p:nvSpPr>
        <p:spPr>
          <a:xfrm>
            <a:off x="2554747" y="4325040"/>
            <a:ext cx="1498293" cy="860902"/>
          </a:xfrm>
          <a:prstGeom prst="cloudCallout">
            <a:avLst>
              <a:gd name="adj1" fmla="val 62581"/>
              <a:gd name="adj2" fmla="val 688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trike="sngStrike" dirty="0"/>
              <a:t>Rock</a:t>
            </a:r>
            <a:r>
              <a:rPr lang="en-US" sz="1200" dirty="0"/>
              <a:t> </a:t>
            </a:r>
          </a:p>
          <a:p>
            <a:pPr algn="ctr"/>
            <a:r>
              <a:rPr lang="en-US" altLang="zh-TW" sz="1200" dirty="0"/>
              <a:t>-&gt; Classic</a:t>
            </a:r>
            <a:endParaRPr lang="en-US" sz="1200" dirty="0"/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8D79DB01-D550-42E2-A757-BC81F1F653F3}"/>
              </a:ext>
            </a:extLst>
          </p:cNvPr>
          <p:cNvSpPr/>
          <p:nvPr/>
        </p:nvSpPr>
        <p:spPr>
          <a:xfrm>
            <a:off x="5090295" y="4375443"/>
            <a:ext cx="1245010" cy="759816"/>
          </a:xfrm>
          <a:prstGeom prst="cloudCallout">
            <a:avLst>
              <a:gd name="adj1" fmla="val -59038"/>
              <a:gd name="adj2" fmla="val 844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Classic</a:t>
            </a:r>
          </a:p>
        </p:txBody>
      </p:sp>
      <p:pic>
        <p:nvPicPr>
          <p:cNvPr id="2056" name="Picture 8" descr="「classic music」的圖片搜尋結果">
            <a:extLst>
              <a:ext uri="{FF2B5EF4-FFF2-40B4-BE49-F238E27FC236}">
                <a16:creationId xmlns:a16="http://schemas.microsoft.com/office/drawing/2014/main" id="{713B43F5-1E45-4B16-B542-988AABA77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58" y="2047718"/>
            <a:ext cx="1865704" cy="104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「rock music」的圖片搜尋結果">
            <a:extLst>
              <a:ext uri="{FF2B5EF4-FFF2-40B4-BE49-F238E27FC236}">
                <a16:creationId xmlns:a16="http://schemas.microsoft.com/office/drawing/2014/main" id="{4A73A44A-CA3F-46E1-818C-0AF5468F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298" y="2044405"/>
            <a:ext cx="1444113" cy="104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EBFCC13-FEB8-48FC-8EA9-C0BA6D9D1856}"/>
              </a:ext>
            </a:extLst>
          </p:cNvPr>
          <p:cNvSpPr/>
          <p:nvPr/>
        </p:nvSpPr>
        <p:spPr>
          <a:xfrm>
            <a:off x="8572712" y="3127114"/>
            <a:ext cx="1318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201</a:t>
            </a:r>
            <a:r>
              <a:rPr lang="en-US" altLang="zh-TW" dirty="0"/>
              <a:t>2</a:t>
            </a:r>
            <a:r>
              <a:rPr lang="en-US" dirty="0"/>
              <a:t> – Rock</a:t>
            </a:r>
          </a:p>
        </p:txBody>
      </p:sp>
      <p:pic>
        <p:nvPicPr>
          <p:cNvPr id="2060" name="Picture 12" descr="相關圖片">
            <a:extLst>
              <a:ext uri="{FF2B5EF4-FFF2-40B4-BE49-F238E27FC236}">
                <a16:creationId xmlns:a16="http://schemas.microsoft.com/office/drawing/2014/main" id="{34B67C09-DE4F-47D8-9A4F-7A977DC34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024" y="4254295"/>
            <a:ext cx="1799367" cy="133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hought Bubble: Cloud 23">
            <a:extLst>
              <a:ext uri="{FF2B5EF4-FFF2-40B4-BE49-F238E27FC236}">
                <a16:creationId xmlns:a16="http://schemas.microsoft.com/office/drawing/2014/main" id="{2349D850-927C-42D9-B77E-3D8349B5C4B9}"/>
              </a:ext>
            </a:extLst>
          </p:cNvPr>
          <p:cNvSpPr/>
          <p:nvPr/>
        </p:nvSpPr>
        <p:spPr>
          <a:xfrm>
            <a:off x="8138962" y="3952580"/>
            <a:ext cx="1245010" cy="759816"/>
          </a:xfrm>
          <a:prstGeom prst="cloudCallout">
            <a:avLst>
              <a:gd name="adj1" fmla="val 38099"/>
              <a:gd name="adj2" fmla="val 740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strike="sngStrike" dirty="0"/>
              <a:t>Classic</a:t>
            </a:r>
          </a:p>
          <a:p>
            <a:pPr algn="ctr"/>
            <a:r>
              <a:rPr lang="en-US" altLang="zh-TW" sz="1200" dirty="0"/>
              <a:t> -&gt; Rock</a:t>
            </a:r>
            <a:endParaRPr lang="en-US" sz="1200" dirty="0"/>
          </a:p>
        </p:txBody>
      </p:sp>
      <p:sp>
        <p:nvSpPr>
          <p:cNvPr id="25" name="Thought Bubble: Cloud 24">
            <a:extLst>
              <a:ext uri="{FF2B5EF4-FFF2-40B4-BE49-F238E27FC236}">
                <a16:creationId xmlns:a16="http://schemas.microsoft.com/office/drawing/2014/main" id="{3F0FFD20-4727-49BF-93BF-1435DB59C783}"/>
              </a:ext>
            </a:extLst>
          </p:cNvPr>
          <p:cNvSpPr/>
          <p:nvPr/>
        </p:nvSpPr>
        <p:spPr>
          <a:xfrm>
            <a:off x="10605002" y="3800811"/>
            <a:ext cx="1245010" cy="759816"/>
          </a:xfrm>
          <a:prstGeom prst="cloudCallout">
            <a:avLst>
              <a:gd name="adj1" fmla="val -33767"/>
              <a:gd name="adj2" fmla="val 805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Classic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12354DC-1428-4227-8A72-D9227818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10/29/2019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8C2F3E8-340E-4670-95AD-8301B998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32-0A0E-4FFE-BB04-2C797AE46E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5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124FDD-FF9E-4A10-AA1E-0524A875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of RS papers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186612-30F0-4824-A470-35F7193DEC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699712"/>
              </p:ext>
            </p:extLst>
          </p:nvPr>
        </p:nvGraphicFramePr>
        <p:xfrm>
          <a:off x="838200" y="1690688"/>
          <a:ext cx="10842524" cy="4081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476">
                  <a:extLst>
                    <a:ext uri="{9D8B030D-6E8A-4147-A177-3AD203B41FA5}">
                      <a16:colId xmlns:a16="http://schemas.microsoft.com/office/drawing/2014/main" val="3148755045"/>
                    </a:ext>
                  </a:extLst>
                </a:gridCol>
                <a:gridCol w="2206155">
                  <a:extLst>
                    <a:ext uri="{9D8B030D-6E8A-4147-A177-3AD203B41FA5}">
                      <a16:colId xmlns:a16="http://schemas.microsoft.com/office/drawing/2014/main" val="3023710977"/>
                    </a:ext>
                  </a:extLst>
                </a:gridCol>
                <a:gridCol w="1948788">
                  <a:extLst>
                    <a:ext uri="{9D8B030D-6E8A-4147-A177-3AD203B41FA5}">
                      <a16:colId xmlns:a16="http://schemas.microsoft.com/office/drawing/2014/main" val="840081902"/>
                    </a:ext>
                  </a:extLst>
                </a:gridCol>
                <a:gridCol w="1060497">
                  <a:extLst>
                    <a:ext uri="{9D8B030D-6E8A-4147-A177-3AD203B41FA5}">
                      <a16:colId xmlns:a16="http://schemas.microsoft.com/office/drawing/2014/main" val="3406538024"/>
                    </a:ext>
                  </a:extLst>
                </a:gridCol>
                <a:gridCol w="1056971">
                  <a:extLst>
                    <a:ext uri="{9D8B030D-6E8A-4147-A177-3AD203B41FA5}">
                      <a16:colId xmlns:a16="http://schemas.microsoft.com/office/drawing/2014/main" val="1549929298"/>
                    </a:ext>
                  </a:extLst>
                </a:gridCol>
                <a:gridCol w="1421481">
                  <a:extLst>
                    <a:ext uri="{9D8B030D-6E8A-4147-A177-3AD203B41FA5}">
                      <a16:colId xmlns:a16="http://schemas.microsoft.com/office/drawing/2014/main" val="178605297"/>
                    </a:ext>
                  </a:extLst>
                </a:gridCol>
                <a:gridCol w="1192852">
                  <a:extLst>
                    <a:ext uri="{9D8B030D-6E8A-4147-A177-3AD203B41FA5}">
                      <a16:colId xmlns:a16="http://schemas.microsoft.com/office/drawing/2014/main" val="1295763763"/>
                    </a:ext>
                  </a:extLst>
                </a:gridCol>
                <a:gridCol w="1451304">
                  <a:extLst>
                    <a:ext uri="{9D8B030D-6E8A-4147-A177-3AD203B41FA5}">
                      <a16:colId xmlns:a16="http://schemas.microsoft.com/office/drawing/2014/main" val="912511206"/>
                    </a:ext>
                  </a:extLst>
                </a:gridCol>
              </a:tblGrid>
              <a:tr h="347471">
                <a:tc>
                  <a:txBody>
                    <a:bodyPr/>
                    <a:lstStyle/>
                    <a:p>
                      <a:r>
                        <a:rPr lang="en-US" sz="1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Cold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Neighbor </a:t>
                      </a:r>
                      <a:r>
                        <a:rPr lang="en-US" altLang="zh-TW" sz="1200" dirty="0"/>
                        <a:t>/ </a:t>
                      </a:r>
                      <a:r>
                        <a:rPr lang="en-US" sz="1200" dirty="0"/>
                        <a:t>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Tag / genre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Dataset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058202"/>
                  </a:ext>
                </a:extLst>
              </a:tr>
              <a:tr h="62544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2005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weight collaborative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Kmeans</a:t>
                      </a:r>
                      <a:r>
                        <a:rPr lang="en-US" sz="1200" dirty="0"/>
                        <a:t>(item) + </a:t>
                      </a:r>
                      <a:r>
                        <a:rPr lang="en-US" sz="1200" dirty="0" err="1"/>
                        <a:t>itemCF</a:t>
                      </a:r>
                      <a:r>
                        <a:rPr lang="en-US" sz="1200" dirty="0"/>
                        <a:t>(r*sim*f(time))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No mention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Decay rate </a:t>
                      </a:r>
                      <a:r>
                        <a:rPr lang="el-GR" sz="1200" dirty="0"/>
                        <a:t>λ</a:t>
                      </a:r>
                      <a:r>
                        <a:rPr lang="en-US" sz="1200" dirty="0"/>
                        <a:t> of rating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Cluster 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EachMovie</a:t>
                      </a:r>
                      <a:r>
                        <a:rPr lang="en-US" sz="1200" dirty="0"/>
                        <a:t>/ </a:t>
                      </a:r>
                      <a:r>
                        <a:rPr lang="en-US" sz="1200" dirty="0" err="1"/>
                        <a:t>GroupLens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14053"/>
                  </a:ext>
                </a:extLst>
              </a:tr>
              <a:tr h="62544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Collaborative Filtering Algorithm based on Time Period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Kmeans</a:t>
                      </a:r>
                      <a:r>
                        <a:rPr lang="en-US" sz="1200" dirty="0"/>
                        <a:t>(item) + </a:t>
                      </a:r>
                      <a:r>
                        <a:rPr lang="en-US" sz="1200" dirty="0" err="1"/>
                        <a:t>itemCF</a:t>
                      </a:r>
                      <a:r>
                        <a:rPr lang="en-US" sz="1200" dirty="0"/>
                        <a:t>(r*sim*f(time))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 mention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Personal  decay rate  </a:t>
                      </a:r>
                      <a:r>
                        <a:rPr lang="el-GR" sz="1200" dirty="0"/>
                        <a:t>λ</a:t>
                      </a:r>
                      <a:r>
                        <a:rPr lang="en-US" sz="1200" dirty="0"/>
                        <a:t> of user rating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Neighbor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Cluster item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Movie</a:t>
                      </a:r>
                      <a:r>
                        <a:rPr lang="en-US" altLang="zh-TW" sz="1200" dirty="0" err="1"/>
                        <a:t>Lens</a:t>
                      </a:r>
                      <a:endParaRPr lang="en-US" altLang="zh-TW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006492"/>
                  </a:ext>
                </a:extLst>
              </a:tr>
              <a:tr h="968546">
                <a:tc>
                  <a:txBody>
                    <a:bodyPr/>
                    <a:lstStyle/>
                    <a:p>
                      <a:r>
                        <a:rPr lang="en-US" sz="12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Social Network and Tag Sources Based Augmenting Collaborative Recommender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 – </a:t>
                      </a:r>
                      <a:r>
                        <a:rPr lang="en-US" sz="1200" dirty="0" err="1"/>
                        <a:t>sn</a:t>
                      </a:r>
                      <a:r>
                        <a:rPr lang="en-US" sz="1200" dirty="0"/>
                        <a:t> -  tag </a:t>
                      </a:r>
                    </a:p>
                    <a:p>
                      <a:r>
                        <a:rPr lang="en-US" sz="1200" dirty="0"/>
                        <a:t>Sn*:Sim(</a:t>
                      </a:r>
                      <a:r>
                        <a:rPr lang="en-US" sz="1200" dirty="0" err="1"/>
                        <a:t>nb</a:t>
                      </a:r>
                      <a:r>
                        <a:rPr lang="en-US" sz="1200" dirty="0"/>
                        <a:t>*+</a:t>
                      </a:r>
                      <a:r>
                        <a:rPr lang="en-US" sz="1200" dirty="0" err="1"/>
                        <a:t>fd</a:t>
                      </a:r>
                      <a:r>
                        <a:rPr lang="en-US" sz="1200" dirty="0"/>
                        <a:t>)</a:t>
                      </a:r>
                    </a:p>
                    <a:p>
                      <a:r>
                        <a:rPr lang="en-US" sz="1200" dirty="0"/>
                        <a:t>Tag: Sim( users – tag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alleviated </a:t>
                      </a:r>
                      <a:r>
                        <a:rPr lang="en-US" sz="1200" dirty="0"/>
                        <a:t>the cold start problem by tag and social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Neighbor + Friendship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Tag (</a:t>
                      </a:r>
                      <a:r>
                        <a:rPr lang="en-US" sz="1200" dirty="0" err="1"/>
                        <a:t>tf-idf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Last.fm / </a:t>
                      </a:r>
                      <a:r>
                        <a:rPr lang="en-US" sz="1200" dirty="0" err="1"/>
                        <a:t>MovieLens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693160"/>
                  </a:ext>
                </a:extLst>
              </a:tr>
              <a:tr h="764437">
                <a:tc>
                  <a:txBody>
                    <a:bodyPr/>
                    <a:lstStyle/>
                    <a:p>
                      <a:r>
                        <a:rPr lang="en-US" sz="12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Tag-based Recommendation Algorithm Integrating Short-term and Long-term Interests of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userCF</a:t>
                      </a:r>
                      <a:r>
                        <a:rPr lang="en-US" sz="1200" dirty="0"/>
                        <a:t>(</a:t>
                      </a:r>
                    </a:p>
                    <a:p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r:shrot</a:t>
                      </a:r>
                      <a:r>
                        <a:rPr lang="en-US" sz="1200" dirty="0"/>
                        <a:t> + r:long) * sim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 mention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Short-term and Long-term Interests of tagging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Neighbor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Delicious.com(social bookmarking)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26272"/>
                  </a:ext>
                </a:extLst>
              </a:tr>
              <a:tr h="23340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66872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89F1B33-1EE2-45F3-9C00-E9C501AB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10/29/2019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C52581-8236-43FB-B321-E96B03EC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32-0A0E-4FFE-BB04-2C797AE46E7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46DBF-10A5-492F-A9FE-9E2C913D6666}"/>
              </a:ext>
            </a:extLst>
          </p:cNvPr>
          <p:cNvSpPr txBox="1"/>
          <p:nvPr/>
        </p:nvSpPr>
        <p:spPr>
          <a:xfrm>
            <a:off x="3581400" y="4060722"/>
            <a:ext cx="1787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</a:t>
            </a:r>
            <a:r>
              <a:rPr lang="en-US" sz="1100" dirty="0" err="1"/>
              <a:t>nb</a:t>
            </a:r>
            <a:r>
              <a:rPr lang="en-US" sz="1100" dirty="0"/>
              <a:t>: </a:t>
            </a:r>
            <a:r>
              <a:rPr lang="en-US" sz="1100" dirty="0" err="1"/>
              <a:t>neightbor</a:t>
            </a:r>
            <a:endParaRPr lang="en-US" sz="1100" dirty="0"/>
          </a:p>
          <a:p>
            <a:r>
              <a:rPr lang="en-US" sz="1100" dirty="0"/>
              <a:t>*</a:t>
            </a:r>
            <a:r>
              <a:rPr lang="en-US" sz="1100" dirty="0" err="1"/>
              <a:t>sn</a:t>
            </a:r>
            <a:r>
              <a:rPr lang="en-US" sz="1100" dirty="0"/>
              <a:t>: social network</a:t>
            </a:r>
          </a:p>
        </p:txBody>
      </p:sp>
    </p:spTree>
    <p:extLst>
      <p:ext uri="{BB962C8B-B14F-4D97-AF65-F5344CB8AC3E}">
        <p14:creationId xmlns:p14="http://schemas.microsoft.com/office/powerpoint/2010/main" val="330149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BC4A-145C-4DA3-9824-79FCA41D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Dataset for 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D43E8D-260E-450A-AC13-B6577CF61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929621"/>
              </p:ext>
            </p:extLst>
          </p:nvPr>
        </p:nvGraphicFramePr>
        <p:xfrm>
          <a:off x="3009900" y="2655094"/>
          <a:ext cx="6172200" cy="2692400"/>
        </p:xfrm>
        <a:graphic>
          <a:graphicData uri="http://schemas.openxmlformats.org/drawingml/2006/table">
            <a:tbl>
              <a:tblPr/>
              <a:tblGrid>
                <a:gridCol w="1864462">
                  <a:extLst>
                    <a:ext uri="{9D8B030D-6E8A-4147-A177-3AD203B41FA5}">
                      <a16:colId xmlns:a16="http://schemas.microsoft.com/office/drawing/2014/main" val="3359904785"/>
                    </a:ext>
                  </a:extLst>
                </a:gridCol>
                <a:gridCol w="756209">
                  <a:extLst>
                    <a:ext uri="{9D8B030D-6E8A-4147-A177-3AD203B41FA5}">
                      <a16:colId xmlns:a16="http://schemas.microsoft.com/office/drawing/2014/main" val="291372606"/>
                    </a:ext>
                  </a:extLst>
                </a:gridCol>
                <a:gridCol w="756209">
                  <a:extLst>
                    <a:ext uri="{9D8B030D-6E8A-4147-A177-3AD203B41FA5}">
                      <a16:colId xmlns:a16="http://schemas.microsoft.com/office/drawing/2014/main" val="4141957988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857792239"/>
                    </a:ext>
                  </a:extLst>
                </a:gridCol>
                <a:gridCol w="686714">
                  <a:extLst>
                    <a:ext uri="{9D8B030D-6E8A-4147-A177-3AD203B41FA5}">
                      <a16:colId xmlns:a16="http://schemas.microsoft.com/office/drawing/2014/main" val="877517812"/>
                    </a:ext>
                  </a:extLst>
                </a:gridCol>
                <a:gridCol w="1221638">
                  <a:extLst>
                    <a:ext uri="{9D8B030D-6E8A-4147-A177-3AD203B41FA5}">
                      <a16:colId xmlns:a16="http://schemas.microsoft.com/office/drawing/2014/main" val="3984170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  <a:endParaRPr lang="en-US" sz="1100">
                        <a:solidFill>
                          <a:srgbClr val="1111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Users</a:t>
                      </a:r>
                      <a:endParaRPr lang="en-US" sz="1100">
                        <a:solidFill>
                          <a:srgbClr val="1111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Items</a:t>
                      </a:r>
                      <a:endParaRPr lang="en-US" sz="1100">
                        <a:solidFill>
                          <a:srgbClr val="1111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Ratings</a:t>
                      </a:r>
                      <a:endParaRPr lang="en-US" sz="1100">
                        <a:solidFill>
                          <a:srgbClr val="1111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Density</a:t>
                      </a:r>
                      <a:endParaRPr lang="en-US" sz="1100">
                        <a:solidFill>
                          <a:srgbClr val="1111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Rating Scale</a:t>
                      </a:r>
                      <a:endParaRPr lang="en-US" sz="1100">
                        <a:solidFill>
                          <a:srgbClr val="1111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540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Movielens</a:t>
                      </a:r>
                      <a:r>
                        <a:rPr lang="en-US" sz="1100" dirty="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 1M</a:t>
                      </a:r>
                      <a:r>
                        <a:rPr lang="x-none" sz="1100" dirty="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100" dirty="0">
                        <a:solidFill>
                          <a:srgbClr val="111111"/>
                        </a:solidFill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6040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3883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1,000,209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4.26%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[1-5]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233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Movielens 10M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69,878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10,681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10,000,054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1.33%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[0.5-5]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01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Movielens</a:t>
                      </a:r>
                      <a:r>
                        <a:rPr lang="en-US" sz="1100" dirty="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 20M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138,493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27,278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20,000,263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0.52%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[0.5-5]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22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Jester</a:t>
                      </a:r>
                      <a:endParaRPr lang="en-US" sz="1100" dirty="0">
                        <a:solidFill>
                          <a:srgbClr val="111111"/>
                        </a:solidFill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124,113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5,865,235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31.50%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[-10, 10]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848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Book-Crossing </a:t>
                      </a:r>
                      <a:endParaRPr lang="en-US" sz="1100" dirty="0">
                        <a:solidFill>
                          <a:srgbClr val="111111"/>
                        </a:solidFill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92,107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271,379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1,031,175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0.0041%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[1, 10], and implicit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586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Last.fm </a:t>
                      </a:r>
                      <a:endParaRPr lang="en-US" sz="1100" dirty="0">
                        <a:solidFill>
                          <a:srgbClr val="111111"/>
                        </a:solidFill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1892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17632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92,834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0.28%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Play Counts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78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Wikipedia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5,583,724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4,936,761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417,996,366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0.0015%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Interactions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601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OpenStreetMap (Azerbaijan)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108,330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205,774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0.82%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Interactions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745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Git (Django)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1757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13,165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0.95%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11111"/>
                          </a:solidFill>
                          <a:effectLst/>
                          <a:latin typeface="Calibri" panose="020F0502020204030204" pitchFamily="34" charset="0"/>
                        </a:rPr>
                        <a:t>Interactions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086823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9DF65-94BB-4323-A1A3-F92BF41B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10/29/2019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6FD5E-BFE9-4787-8068-CD5DA3A8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32-0A0E-4FFE-BB04-2C797AE46E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FD1E63-CDA8-46C0-9375-E6E92C189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1745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823F8B-B1AB-4114-895C-B226CA9BE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571" y="0"/>
            <a:ext cx="5178851" cy="6858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BF888-89B7-4D8F-931C-3BC6EE2B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10/29/2019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26DC8-D924-4AB4-BDAD-DF79186A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32-0A0E-4FFE-BB04-2C797AE46E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8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1ECF14-84FC-41D5-BD89-79F8C69D5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1095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BD0B58-FEBE-4B0C-9780-926DF4B86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107805"/>
            <a:ext cx="5400675" cy="24860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45287-CAAE-4FC6-9FD5-3F6FCD52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10/29/2019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BA137-BEDC-49FB-9DDF-347F1EF8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32-0A0E-4FFE-BB04-2C797AE46E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0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54AD05-BCBD-4417-B854-F0EBC00097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0" y="-184355"/>
            <a:ext cx="12847484" cy="72267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28757D-8F1B-4E1C-8811-D8CB81AA9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652" y="1278193"/>
            <a:ext cx="2548103" cy="434585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72365-C7D8-4D0E-AD6B-DA7FE4A0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10/29/2019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82A0D-7CCE-4D71-B2F9-90522F14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32-0A0E-4FFE-BB04-2C797AE46E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2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0F6E81E16853C408C8E5AE57EFB110B" ma:contentTypeVersion="8" ma:contentTypeDescription="새 문서를 만듭니다." ma:contentTypeScope="" ma:versionID="1d6bf2ee032c61950eec7e3239b32406">
  <xsd:schema xmlns:xsd="http://www.w3.org/2001/XMLSchema" xmlns:xs="http://www.w3.org/2001/XMLSchema" xmlns:p="http://schemas.microsoft.com/office/2006/metadata/properties" xmlns:ns3="08beb39c-d47e-459b-8a94-037c880b1aac" targetNamespace="http://schemas.microsoft.com/office/2006/metadata/properties" ma:root="true" ma:fieldsID="c2436b821cb7cb5017e4c5854aa1cddb" ns3:_="">
    <xsd:import namespace="08beb39c-d47e-459b-8a94-037c880b1a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eb39c-d47e-459b-8a94-037c880b1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026406-A399-4678-8AD0-02F439B564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beb39c-d47e-459b-8a94-037c880b1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55044A-170B-438D-A04F-FB14350EBA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B0EC39-FD2B-44C6-9871-40EE39300B3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613</Words>
  <Application>Microsoft Office PowerPoint</Application>
  <PresentationFormat>Widescreen</PresentationFormat>
  <Paragraphs>213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NimbusRomNo9L-Regu</vt:lpstr>
      <vt:lpstr>Arial</vt:lpstr>
      <vt:lpstr>Calibri</vt:lpstr>
      <vt:lpstr>Calibri Light</vt:lpstr>
      <vt:lpstr>Office Theme</vt:lpstr>
      <vt:lpstr>Survey of RS</vt:lpstr>
      <vt:lpstr>Collaborative filtering</vt:lpstr>
      <vt:lpstr>Similarity</vt:lpstr>
      <vt:lpstr>Time &amp; social network influence </vt:lpstr>
      <vt:lpstr>Survey of RS papers</vt:lpstr>
      <vt:lpstr>Comment Dataset for RS</vt:lpstr>
      <vt:lpstr>PowerPoint Presentation</vt:lpstr>
      <vt:lpstr>PowerPoint Presentation</vt:lpstr>
      <vt:lpstr>PowerPoint Presentation</vt:lpstr>
      <vt:lpstr>Collaborative filtering</vt:lpstr>
      <vt:lpstr>SVD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of RS</dc:title>
  <dc:creator>Cadence Kuan</dc:creator>
  <cp:lastModifiedBy>Cadence Kuan</cp:lastModifiedBy>
  <cp:revision>33</cp:revision>
  <dcterms:created xsi:type="dcterms:W3CDTF">2019-10-29T04:41:26Z</dcterms:created>
  <dcterms:modified xsi:type="dcterms:W3CDTF">2019-11-05T07:22:36Z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0x01010080F6E81E16853C408C8E5AE57EFB110B</vt:lpwstr>
  </property>
</Properties>
</file>