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29CB0-C1AB-473D-BD4C-9652C08627E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EE015-01E8-441C-8747-CF8951D8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1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6C56-D3E7-4571-B56C-1F328D450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ADEA0-AB47-427B-90DA-26DEFB849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17149-D369-4D10-8F97-DAF1B686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46DE-65AD-4DC0-92BA-BE8D8EA99DD1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19226-0B7C-41FA-B9A1-E0F8E7B0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2784E-7BEB-4108-A939-8561F2B1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9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EDD4-0130-466B-8EC8-48BA3056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6F685-2E49-4B6C-BD67-9B2DB6D9C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93FE5-D159-4B6C-BEE0-E89B818E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3C9B-31E6-4129-9D93-E7615484DE73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74B9A-6656-4A84-B5FB-3ABFADF1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186F-615E-4E29-9D13-5A0303FD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7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DC5D0-FC85-45B4-AFC1-74CE84B48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ACE59-3DA1-4BD0-BF39-7F5C273EE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EFE28-B02B-4DCE-84BC-E46259F9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A09-6285-4EFD-85E2-33B7551AD64A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9AC64-947B-47DC-BA76-115DE542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38FA-1EE4-48BA-B7DB-809A63F5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8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572A-BE08-4207-8547-206C49E5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1E8-B4A0-4C36-9DC4-ADC1F6EA7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99270-3083-4C34-95F6-824E8F19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CB8C-D7B6-4B1D-BBF7-50C902423E4A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2AC6E-5D9D-4446-B9CC-75CA72DB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73E5-7C36-4909-9CA3-A4310D88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9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B6BD-C7C1-43C9-BDBF-5B2A2EB8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E1ED5-6179-4FA4-B4FA-5D133A97B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838D9-D59A-4887-888D-12F6ED0C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191D-CA4B-4045-B36A-A9CEBAA9BC81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A569D-56BB-47FF-A819-BF968003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5AD11-0714-42E4-AA12-8224E1F3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7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DCF4-5CC1-4EEA-8AA8-AC78430B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C6A2B-978A-4317-AEFD-0AB42C996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D30E9-9B9D-4C07-AF2C-4CB9454AD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2DAD7-83FB-4258-9B1D-A8A75FBE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80E1-387A-41A8-913D-FF175809FE51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595EA-9CD4-405D-BF81-EF646AF8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5CC42-0A48-4B31-854F-C6E99E76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1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AFAF-8BF4-4621-83DF-0326C0F0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FD4A9-B556-4ECD-9632-1D86C8637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937CA-AFD4-4D71-A46B-D6B704D0C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CEF0A-F872-4FE9-99C5-E8C361453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0DF49-47F3-4E3E-8F46-4E4903916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B2D87-38D7-4C9A-8FDE-207D8E68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9600-F034-4593-97E2-00C3E9129682}" type="datetime1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03996-D6E1-4B27-B6BF-6CB5F867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F00AB-1069-4C0D-A548-DFCC8C7E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4BC6-B0B2-4AF1-BAD7-50380C64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80781-84F0-420E-AA4A-98C56DE9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15-37E1-4958-A175-F52A5647E669}" type="datetime1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FB8F6-1ECC-4901-8F7B-69215C9A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6B40B-275C-40BD-9AFC-E21DEFF9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4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EDCB7-337D-43CF-88FC-D3950961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F11E-A90C-4FB3-B38F-319915697DB6}" type="datetime1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6C067-5ABC-498C-8846-067D2874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23B15-2161-4395-A1B3-0C10D340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030E-CFD1-44AA-9186-DA2156B2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5D2D-BB4B-4DFE-8375-1241CB87A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48B9A-D079-4C06-B96E-E6217E316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378F4-27AD-4B3A-B0E6-654BFE69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2368-5D46-4C0D-835B-7CA95CF2920F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C219E-BE0F-40C7-8CA8-033036CB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C90D8-7DE7-4C88-BDC2-2BB10D57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1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B5F3-FA1A-45C1-8746-0F5E2D5D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2107F-252C-42B6-BB9E-5ABEE34DF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068E8-B924-4190-A6F1-2519ABB08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E5360-90AA-4F9B-AD01-A4D5A97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8C19-40CE-41D0-A7DB-6441DBB2CDE0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3AACE-1CDC-4DD0-9931-C1AB8C20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EF32C-8957-4C50-9B98-E2F09443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9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DA366-77D9-4AA5-8B6F-C01C9811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4C49B-B2AC-4314-8030-E7472E32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97B39-E3ED-4AB0-823B-414360E98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80B34-1CE4-4644-9B5D-1A6BBF8DE94C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19BA2-060C-43B6-90A9-BD6470E96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903E2-A8A3-45AF-8645-73B832877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19CA-0D80-4A02-B660-11AFADD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0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88F6-011D-41CA-B92C-783722501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724" y="771525"/>
            <a:ext cx="11848925" cy="1887785"/>
          </a:xfrm>
        </p:spPr>
        <p:txBody>
          <a:bodyPr>
            <a:normAutofit/>
          </a:bodyPr>
          <a:lstStyle/>
          <a:p>
            <a:r>
              <a:rPr lang="en-US" sz="4000" b="1" dirty="0"/>
              <a:t>MINING EDUCATION DATA TO PREDICT STUDENT’S ACADEMIC PERFORMANCE USING ENSEMBLE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0A18C-0EA0-4961-94BB-6010C432D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Elaf</a:t>
            </a:r>
            <a:r>
              <a:rPr lang="en-US" dirty="0"/>
              <a:t> Abu </a:t>
            </a:r>
            <a:r>
              <a:rPr lang="en-US" dirty="0" err="1"/>
              <a:t>Amrieh</a:t>
            </a:r>
            <a:r>
              <a:rPr lang="en-US" dirty="0"/>
              <a:t>, </a:t>
            </a:r>
            <a:r>
              <a:rPr lang="en-US" dirty="0" err="1"/>
              <a:t>Thair</a:t>
            </a:r>
            <a:r>
              <a:rPr lang="en-US" dirty="0"/>
              <a:t> </a:t>
            </a:r>
            <a:r>
              <a:rPr lang="en-US" dirty="0" err="1"/>
              <a:t>Hamtini</a:t>
            </a:r>
            <a:r>
              <a:rPr lang="en-US" dirty="0"/>
              <a:t> and Ibrahim </a:t>
            </a:r>
            <a:r>
              <a:rPr lang="en-US" dirty="0" err="1"/>
              <a:t>Aljarah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International Journal of Database Theory and Application(2016)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F415A-965A-4A80-A5F5-4C4E1FC3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4195-694D-4269-B304-55F46DFA5A33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B7963-E156-4AE2-A5E7-0A74E33A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8893-1269-464E-844D-02AB3E50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5FC-3F35-467D-9095-8EBCE454F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Student performance model proposed: ensemble methods.</a:t>
            </a:r>
          </a:p>
          <a:p>
            <a:r>
              <a:rPr lang="en-US" dirty="0"/>
              <a:t> ensemble methods is a learning approach that combine multiple models to solve a problem.</a:t>
            </a:r>
          </a:p>
          <a:p>
            <a:endParaRPr lang="en-US" dirty="0"/>
          </a:p>
          <a:p>
            <a:r>
              <a:rPr lang="en-US" dirty="0"/>
              <a:t>Aim of such approach is to provide an accurate evaluation for the features that may have an impact on student’s academic success.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E421C-BE1A-4914-9369-C281FDBF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FA83-749C-4DB1-B3E7-38B49DCDED84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422B7-1975-43A4-A84D-80916475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6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A9FC-6DBC-433B-984E-21BC86A8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4177" y="4225772"/>
            <a:ext cx="3639454" cy="1802166"/>
          </a:xfrm>
        </p:spPr>
        <p:txBody>
          <a:bodyPr>
            <a:normAutofit/>
          </a:bodyPr>
          <a:lstStyle/>
          <a:p>
            <a:r>
              <a:rPr lang="en-US" sz="1600" dirty="0"/>
              <a:t>Dependent methods: boosting</a:t>
            </a:r>
            <a:br>
              <a:rPr lang="en-US" sz="1600" dirty="0"/>
            </a:br>
            <a:r>
              <a:rPr lang="en-US" sz="1600" dirty="0"/>
              <a:t>independent methods: bagging and random forest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EAFEA1-93AD-45A3-9996-A03F9AA23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90559"/>
            <a:ext cx="4889742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397AA0-C4D1-48C2-B6D6-C50404A71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8" y="0"/>
            <a:ext cx="4858069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7888D-7057-4F5F-B423-3CCAF927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94F0-A245-4E3A-B7E5-AAFD291626F3}" type="datetime1">
              <a:rPr lang="en-US" smtClean="0"/>
              <a:t>5/6/2020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FA244-31E1-4395-A335-35B86689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0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3F1B-8A2D-4A32-82F6-1002ABA4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Ensemble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CA49-1A65-414D-BE6E-32D6B858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Boosting: trains a set of learning models sequentially and focus more on the errors of the previous model.</a:t>
            </a:r>
          </a:p>
          <a:p>
            <a:r>
              <a:rPr lang="en-US" dirty="0"/>
              <a:t>Bagging and random forest: resample data into samples and each sample is trained by different classifier, after they combine results through voting 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75CF5-CB7E-4BCC-AB15-141C60D2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9" y="3642360"/>
            <a:ext cx="4738687" cy="303276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8F9F8-4CED-4785-8083-C5CCD694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0EF5-69F4-4033-B550-F4DECEC96C85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080C0-C74E-4F60-B826-CB95CDEB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6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6447-7A3F-4186-BB67-46C097B5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483E-68E0-453A-B56C-13D11F3D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10-folds cross validation was used to split dataset into training and testing splits.</a:t>
            </a:r>
          </a:p>
          <a:p>
            <a:r>
              <a:rPr lang="en-US" dirty="0"/>
              <a:t>For the experiments, WEKA tool was used to evaluate the classification models and comparison.</a:t>
            </a:r>
          </a:p>
          <a:p>
            <a:r>
              <a:rPr lang="en-US" dirty="0"/>
              <a:t>For evaluation of the classification quality, they used 4 measures: accuracy, precision, recall and F-measure.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D168D-CC69-4D6A-9E66-CF3E7D2A1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4543425"/>
            <a:ext cx="5161643" cy="1633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E9BA47-0614-4AA7-BF86-0D5346781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587" y="4130675"/>
            <a:ext cx="3571875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8698A-268F-4B94-938C-CCF19186F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369" y="5360194"/>
            <a:ext cx="2238375" cy="47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487B39-48C5-4E4F-990E-5986AF40A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7366" y="4739482"/>
            <a:ext cx="2400300" cy="48577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EB79214-C902-415C-91E3-259C86E8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E8FD-3D04-4E49-BCC8-9EC91971B4C8}" type="datetime1">
              <a:rPr lang="en-US" smtClean="0"/>
              <a:t>5/6/2020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53DC1-046A-49EA-BD02-39D70362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CF09-FF69-4094-9836-09A49A81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C2022-5340-474D-9417-DF7C6AE4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traditional data mining methods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They used 3 classifiers(DT,ANN,NB) with behavioral features(BF) and without BF(WBF)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There is a strong effect of BF on student’s academic achievement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A0F19-61BE-4E88-9552-B87046701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62350"/>
            <a:ext cx="8201025" cy="17526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4329C-C61A-4764-9946-23B8DD07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44E5-EF4E-4B04-A889-3242E92EA4C3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B6CE4-AC61-4579-925C-4AB0E6D5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56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F2CE-BCF8-4A5C-92AF-D124168E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477A-858B-4EF0-8784-0186071C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3436" cy="4852847"/>
          </a:xfrm>
        </p:spPr>
        <p:txBody>
          <a:bodyPr/>
          <a:lstStyle/>
          <a:p>
            <a:r>
              <a:rPr lang="en-US" dirty="0"/>
              <a:t>Using ensemble methods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</a:t>
            </a:r>
            <a:r>
              <a:rPr lang="en-US" sz="2400" dirty="0"/>
              <a:t>boosting improved the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</a:t>
            </a:r>
            <a:r>
              <a:rPr lang="en-US" sz="2400" dirty="0"/>
              <a:t>results for both DT and NB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through testing and validation</a:t>
            </a:r>
          </a:p>
          <a:p>
            <a:r>
              <a:rPr lang="en-US" dirty="0"/>
              <a:t>                                                                           </a:t>
            </a:r>
            <a:r>
              <a:rPr lang="en-US" sz="2400" dirty="0"/>
              <a:t>The results of the validation</a:t>
            </a:r>
          </a:p>
          <a:p>
            <a:r>
              <a:rPr lang="en-US" sz="2400" dirty="0"/>
              <a:t>                                                                                          process prove the reliability of </a:t>
            </a:r>
          </a:p>
          <a:p>
            <a:r>
              <a:rPr lang="en-US" sz="2400" dirty="0"/>
              <a:t>                                                                                           the proposed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C2187-167F-41F2-9560-79BA460DC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57438"/>
            <a:ext cx="5934075" cy="1894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92C580-D7BC-4363-B5D6-B5FF9CFD8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83991"/>
            <a:ext cx="5934075" cy="189448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27859DF-FF34-4197-B3DA-72154F32C90E}"/>
              </a:ext>
            </a:extLst>
          </p:cNvPr>
          <p:cNvSpPr/>
          <p:nvPr/>
        </p:nvSpPr>
        <p:spPr>
          <a:xfrm>
            <a:off x="7000875" y="3019425"/>
            <a:ext cx="34290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A91FE6A-F99F-4015-AB8A-C3B13B8D9A80}"/>
              </a:ext>
            </a:extLst>
          </p:cNvPr>
          <p:cNvSpPr/>
          <p:nvPr/>
        </p:nvSpPr>
        <p:spPr>
          <a:xfrm>
            <a:off x="6853382" y="5052291"/>
            <a:ext cx="34290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D1CCA01-3D2D-4811-968B-DA6995CF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C2B8-56AC-4803-A40F-38A74E8074EE}" type="datetime1">
              <a:rPr lang="en-US" smtClean="0"/>
              <a:t>5/6/2020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F2061-FBFC-4551-967C-27CEF99A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3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36FE-D6F3-4298-B4AD-FEA8DCA2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2034-3761-481F-B5C2-5812D2955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 usage of LMS generate large amounts of data about teaching and learning interactions. Those data contains hidden knowledge that could be used to enhance the academic achievement of results.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Regarding on the obtained results, there is a strong relationship between learner’s behaviors and their academic achievement.</a:t>
            </a:r>
          </a:p>
          <a:p>
            <a:r>
              <a:rPr lang="en-US" dirty="0"/>
              <a:t>The visited resources feature is the most effective on student’s performance.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B2BE-5AE0-488A-AD0A-C716CDE7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E8EE-37E0-49E1-AFD9-6FF3554DAEB9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7CB1D-DB94-4806-8832-2816DE60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4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4A1D-DA0B-410F-9D4A-81CC802E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96F21-1028-474C-9D4A-4CD6BD1B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work: Focusing more on analyzing the behavioral features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model can help educators to understand learners, identify weak learners, improve learning process, trimming down academic failures rates and can help administrators to improve the learning system outcomes.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A2AF9-9AC9-4880-A377-0E409D5B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3C6B-7D35-460B-BB2C-DC465B49F5DE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9C8CF-CE48-486E-8D86-713E24DE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35FE-887F-4EE9-A89B-CE888FEA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F8CAF-DB3A-4326-ADCA-10897BFD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Recently there is an increasing research interest in Educational data mining(EDM) </a:t>
            </a:r>
          </a:p>
          <a:p>
            <a:r>
              <a:rPr lang="en-US" dirty="0"/>
              <a:t> Many data mining are being used to extract the hidden knowledge from education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Educational data can be collected from different sources like web-based education, traditional surveys, educational repositories,…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EDM  use many DM techniques, the most popular technique to predict an educational model is classification.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316E5-65AC-4FCE-854A-F860730C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80D2-5302-4035-AE6D-7E1371C77C01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6F268-A2E0-40C2-A998-1148E9F3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8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AA45-FA6C-4EBA-8589-2C469893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E2EF-9EDE-401F-B699-1021BD36F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Romero et Al used Decision tree algorithm to predict student’s final marks based on their usage data in the  Moodle system.</a:t>
            </a:r>
          </a:p>
          <a:p>
            <a:endParaRPr lang="en-US" dirty="0"/>
          </a:p>
          <a:p>
            <a:r>
              <a:rPr lang="en-US" dirty="0" err="1"/>
              <a:t>Arsad</a:t>
            </a:r>
            <a:r>
              <a:rPr lang="en-US" dirty="0"/>
              <a:t> et Al used Artificial neural network to predict the academic performance of bachelor’s degree based on grade point of fundamental subject scores.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authors used Bayesian network to predict CGPA based on applicant background at the time of admission.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D0E2C-D278-4E90-96D8-01650FBC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1948-C1F6-44EE-8A03-3F802582591C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76E3B-BD51-4534-9680-107CC5F0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6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0512-F55E-47DA-A6F5-45F3053E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Focus of this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5851B-667A-413F-BD90-7E0CB73D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introduces a student 'performance model with a new category of features called behavioral features.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used 3 common data mining methods(ANN,NB,DT) to build the student performance model.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After, they applied ensemble methods to improve the performance of those classifiers(bagging, boosting and random forest).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E6950-4407-4429-92C8-4211999A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7BBD-71F8-4486-BC4C-4C15D0DE5FD1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BE80E-B93B-4265-A6C7-5378044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9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7636-E19A-4039-8839-9B5ACEDC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A420F-3E41-428A-9EE6-6356F992E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educational dataset was collected from learning management system(LMS) called </a:t>
            </a:r>
            <a:r>
              <a:rPr lang="en-US" dirty="0" err="1"/>
              <a:t>Kalboard</a:t>
            </a:r>
            <a:r>
              <a:rPr lang="en-US" dirty="0"/>
              <a:t> 360.</a:t>
            </a:r>
          </a:p>
          <a:p>
            <a:r>
              <a:rPr lang="en-US" dirty="0"/>
              <a:t>Data was collected using a tracker tool called experience API (</a:t>
            </a:r>
            <a:r>
              <a:rPr lang="en-US" dirty="0" err="1"/>
              <a:t>xAPI</a:t>
            </a:r>
            <a:r>
              <a:rPr lang="en-US" dirty="0"/>
              <a:t>) .</a:t>
            </a:r>
          </a:p>
          <a:p>
            <a:r>
              <a:rPr lang="en-US" dirty="0"/>
              <a:t>Dataset contains 500 students with 16 features.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B6C3B-2215-49B6-86C9-3E4AE770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FC49-5346-49AC-A0CE-0BAD9C705ECC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C317E-1370-4D61-8B47-1CBEB07B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4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0249-5F87-461F-A9AE-857CDF95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5275"/>
            <a:ext cx="10515600" cy="1514475"/>
          </a:xfrm>
        </p:spPr>
        <p:txBody>
          <a:bodyPr/>
          <a:lstStyle/>
          <a:p>
            <a:r>
              <a:rPr lang="en-US" b="1" dirty="0"/>
              <a:t>Student features and their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A7F5-F7E4-4B27-B601-FA3DC1F6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155F0-1DBA-477B-B1A0-7BB53A75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1023"/>
            <a:ext cx="5526334" cy="4840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10BA4-5194-4686-9CA3-2E4D9F5E9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534" y="2142663"/>
            <a:ext cx="5260892" cy="416805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1310C2-BB92-4574-A297-F1E288CB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C7D4-52C2-418F-930B-1DE7AF36358B}" type="datetime1">
              <a:rPr lang="en-US" smtClean="0"/>
              <a:t>5/6/2020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C5972-56B2-45D3-8640-DBE799F3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9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7044-146A-436D-9AFA-5B27EABD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ED1EF-E903-496A-9069-100A1A186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affecting student performance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Gender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Family background feature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School attendance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5C31F-DCE4-4FEC-9454-14D809C9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8A18-6AC8-4588-A74B-000A9328E5B5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9A3F8-572C-46A4-AED5-BB913282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5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8BA4-E997-40B2-A520-09F79B7D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04899"/>
          </a:xfrm>
        </p:spPr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F4F5-6227-4199-940C-6D9491D69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104900"/>
            <a:ext cx="10848975" cy="5072063"/>
          </a:xfrm>
        </p:spPr>
        <p:txBody>
          <a:bodyPr/>
          <a:lstStyle/>
          <a:p>
            <a:r>
              <a:rPr lang="en-US" dirty="0"/>
              <a:t>Data visualization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05459-E270-429E-BC7F-CBD790E70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43" y="1850232"/>
            <a:ext cx="4858101" cy="2390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DE5A51-3323-4863-8E14-4DB0F0F16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0200"/>
            <a:ext cx="5172278" cy="3114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D1180D-01EA-42E7-BB78-D40005F04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334" y="4241007"/>
            <a:ext cx="3699184" cy="249608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54A87-8EEF-49EF-A99A-E3167542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39D8-7DD1-43AC-B404-C808F97BB552}" type="datetime1">
              <a:rPr lang="en-US" smtClean="0"/>
              <a:t>5/6/2020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5CCAA0-5761-4972-BC2A-13367ED4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6E06-319E-4A95-BAA7-F5E8D5D9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950"/>
          </a:xfrm>
        </p:spPr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6859-3EE9-4223-98E5-2B21B2D11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504950"/>
            <a:ext cx="10601325" cy="46720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 cleaning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Removing irrelevant items and missing values. Dataset was 500 records, after cleaning dataset became 480 records</a:t>
            </a:r>
            <a:r>
              <a:rPr lang="en-US" dirty="0"/>
              <a:t>.</a:t>
            </a:r>
          </a:p>
          <a:p>
            <a:r>
              <a:rPr lang="en-US" dirty="0"/>
              <a:t>Feature selection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They used filter-based method, using </a:t>
            </a:r>
          </a:p>
          <a:p>
            <a:pPr marL="0" indent="0">
              <a:buNone/>
            </a:pPr>
            <a:r>
              <a:rPr lang="en-US" sz="2000" dirty="0"/>
              <a:t>information gain selection algorithm to evaluate the </a:t>
            </a:r>
          </a:p>
          <a:p>
            <a:pPr marL="0" indent="0">
              <a:buNone/>
            </a:pPr>
            <a:r>
              <a:rPr lang="en-US" sz="2000" dirty="0"/>
              <a:t>feature ranks.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Learner behavior during the education process have an impact on their academic success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866FE-2139-4974-8D1C-0FFF967C4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421" y="2438400"/>
            <a:ext cx="5343279" cy="306387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472AD83-0E4E-42C8-B887-100627CCD020}"/>
              </a:ext>
            </a:extLst>
          </p:cNvPr>
          <p:cNvSpPr/>
          <p:nvPr/>
        </p:nvSpPr>
        <p:spPr>
          <a:xfrm>
            <a:off x="792481" y="5848350"/>
            <a:ext cx="246206" cy="170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2D0D19C-3084-495A-AB02-F31EF12F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F99D-02D5-45D1-9BAF-139FA090B989}" type="datetime1">
              <a:rPr lang="en-US" smtClean="0"/>
              <a:t>5/6/2020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DCFA-4FC4-429F-9ADD-8373B24F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19CA-0D80-4A02-B660-11AFADD3D0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1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734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MINING EDUCATION DATA TO PREDICT STUDENT’S ACADEMIC PERFORMANCE USING ENSEMBLE METHODS</vt:lpstr>
      <vt:lpstr>Introduction</vt:lpstr>
      <vt:lpstr>Related work</vt:lpstr>
      <vt:lpstr>Focus of this research</vt:lpstr>
      <vt:lpstr>Data collection and preprocessing</vt:lpstr>
      <vt:lpstr>Student features and their description</vt:lpstr>
      <vt:lpstr>Feature analysis</vt:lpstr>
      <vt:lpstr>Data preprocessing</vt:lpstr>
      <vt:lpstr>Data preprocessing</vt:lpstr>
      <vt:lpstr>Methodology</vt:lpstr>
      <vt:lpstr>Dependent methods: boosting independent methods: bagging and random forest</vt:lpstr>
      <vt:lpstr>Ensemble methods</vt:lpstr>
      <vt:lpstr>Experiments and results</vt:lpstr>
      <vt:lpstr>Experiment and results</vt:lpstr>
      <vt:lpstr>Experiment and results</vt:lpstr>
      <vt:lpstr>Conclusion and future work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EDUCATION DATA TO PREDICT STUDENT’S ACADEMIC PERFORMANCE USING ENSEMBLE METHODS</dc:title>
  <dc:creator>UWIZEYE Delphine</dc:creator>
  <cp:lastModifiedBy>UWIZEYE Delphine</cp:lastModifiedBy>
  <cp:revision>54</cp:revision>
  <dcterms:created xsi:type="dcterms:W3CDTF">2020-05-03T01:53:02Z</dcterms:created>
  <dcterms:modified xsi:type="dcterms:W3CDTF">2020-05-06T02:55:40Z</dcterms:modified>
</cp:coreProperties>
</file>