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69" r:id="rId3"/>
    <p:sldId id="288" r:id="rId4"/>
    <p:sldId id="289" r:id="rId5"/>
    <p:sldId id="271" r:id="rId6"/>
    <p:sldId id="277" r:id="rId7"/>
    <p:sldId id="279" r:id="rId8"/>
    <p:sldId id="280" r:id="rId9"/>
    <p:sldId id="281" r:id="rId10"/>
    <p:sldId id="282" r:id="rId11"/>
    <p:sldId id="287" r:id="rId12"/>
    <p:sldId id="283" r:id="rId13"/>
    <p:sldId id="286" r:id="rId14"/>
    <p:sldId id="285" r:id="rId15"/>
    <p:sldId id="290" r:id="rId16"/>
    <p:sldId id="276" r:id="rId17"/>
    <p:sldId id="293" r:id="rId1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5056" autoAdjust="0"/>
  </p:normalViewPr>
  <p:slideViewPr>
    <p:cSldViewPr snapToGrid="0">
      <p:cViewPr>
        <p:scale>
          <a:sx n="100" d="100"/>
          <a:sy n="100" d="100"/>
        </p:scale>
        <p:origin x="8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F83C-ECE6-461D-B1EF-94DCA1391D61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0B0-F288-4514-A08B-C1A58581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ADS-B DL Arch: https://ieeexplore.ieee.org/document/7121281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Ingestion: https://www.semanticscholar.org/paper/Data-Lake-Management%3A-Challenges-and-Opportunities-Nargesian-Zhu/a160a1eb5636a12461ba7b3518bac161f3378bd4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XPath: https://www.w3schools.com/xml/xml_xpath.asp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Linkage: https://www.researchgate.net/publication/221606940_Learning_Blocking_Schemes_for_Record_Linkage</a:t>
            </a:r>
          </a:p>
          <a:p>
            <a:r>
              <a:rPr lang="ko-KR" altLang="en-US" dirty="0"/>
              <a:t>온톨로지</a:t>
            </a:r>
            <a:r>
              <a:rPr lang="en-US" altLang="ko-KR" dirty="0"/>
              <a:t>: </a:t>
            </a:r>
            <a:r>
              <a:rPr lang="en-US" dirty="0"/>
              <a:t>https://joyhong.tistory.com/attachment/cfile3.uf@113F8C4B4FA33EAC119BC6.pdf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온톨로지</a:t>
            </a:r>
            <a:r>
              <a:rPr lang="en-US" altLang="ko-KR" dirty="0"/>
              <a:t>: https://joyhong.tistory.com/attachment/cfile3.uf@113F8C4B4FA33EAC119BC6.pdf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{Query, Data}-driven discovery: https://www.semanticscholar.org/paper/Data-Lake-Management%3A-Challenges-and-Opportunities-Nargesian-Zhu/a160a1eb5636a12461ba7b3518bac161f3378bd4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BF2-7886-44B7-9E50-7F9BD48F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3F717-507D-451C-A1EF-8AB028D00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7A27-EDC3-48F0-B9E7-CFB839E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1ADA-C647-4CC6-9558-66423908859D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5BB6-40E3-4E4D-8BBD-BAA13F6E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4D2A-BDA9-428A-82F2-A7FB93E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B75-7D51-4E54-883D-7B88995F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2ADD-8913-4979-BB7B-C0BE6820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69A-C96A-402D-A7B9-C60484FA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421D-0945-4C4A-994F-6B8E53058FA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A2C-580C-49F2-9E01-739E483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93E3-E4CB-499A-9DB7-6C601015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C42BD-6530-49F5-82E9-9958272C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670DD-02B5-46BE-B044-1A29FFCD5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63FA-228E-4B8E-AA2D-C018CD5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F41-3F89-4959-94B2-D980AAC966A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B063-5BE3-4E44-8BA7-93462AD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0DEE-819A-4864-AE42-3D597A4D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C90A-512A-4898-9E8F-6A14EE2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46A1-4FFE-433C-A1C1-1D8B1870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D454-437C-4246-A584-6E09B32F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A4E4-EB30-4608-BDCE-635855BC02A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3630-7EDB-45CB-8C11-B907E07B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7327-268E-43A3-B21E-4BD65D5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F36D-7172-46DD-9C94-17ACF2C9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A0CE-9DB1-413E-8E7D-A02960FC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0175-78D1-4191-8CEF-DD4C9E20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E95B-CC3F-4ECA-A70A-A12C3B5C0C0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9FC9-DE8A-470F-A6B1-9C560015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E413-2638-46CC-808D-07B69C81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EECB-6780-4613-807C-CDBC3829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DD6-DD0B-4D14-96AC-7F138CC4C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B9328-799F-4E60-B4F9-38E87E9C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821D-40B6-4E57-AB68-1694025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9AAC-9470-41B7-94D6-64185BA6DFDB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33F3-441E-451F-B18A-58E72865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70DA-3DAE-40C5-8ED2-7AE78E44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2A08-F86B-4976-BB72-809F1FB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1E6F-07B7-4761-980B-C2769BCA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8C4B-F812-4936-B582-676632D8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25F04-D917-40DB-B0CF-4C2E9063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2BC4D-4A2A-4DD2-BD83-642BF1BE6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F074-0428-48B5-AB2D-DF4F717C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A54D-6E57-4043-88DA-3F0437436286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E4CD-D830-4A5B-A920-3F88B6D3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10FE2-D212-4AB9-8F99-E95BF6D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8C2-9A93-4209-A935-3F74F92C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C1F97-F40A-438E-9277-0EA11302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3415-25ED-4F3D-90E9-C4301E065331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3748-02AB-45C9-8073-399EF44D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C0EC-4ADD-45C0-9F61-1BB74EFC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D9244-C7E1-4BB2-87CA-D7A6464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4459-24BE-4A0E-84C1-3F0E4A30D643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05C21-0386-4195-9DDE-6049E18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F7490-0470-459F-9A4D-5DDDDAB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9B23-CF91-4285-AB25-CA9F1F3E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BD2-F8B6-4C85-899A-130AB70E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18A90-CF2F-4564-99BA-3B0F3FF9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90DB-83C0-424C-BECC-BFC3DCF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AF2-5DEF-47ED-9A04-BF40781483E9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CEE5-AB36-4617-B5EF-15ABF96E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E814B-38CE-4C6A-8C52-7FE108BC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1092-CA5F-42F1-8C99-FB79967A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23772-1750-4DEA-A507-FF8703A24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BB37-C3F4-416A-91E0-11AA32D7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BFE0-0305-4509-84C9-E09737E0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E7B1-4FFD-4148-924F-53375339ECD6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BAA1C-6721-43A4-9878-54654519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C9EB-52A3-42D8-AEB0-5832BA0B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C5A13-CF2F-412A-A77A-6740420A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4351-D59A-4DC6-9A74-8A77D420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E911-0FEC-4873-9B09-4C49BE68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1C8C-0F92-4995-B554-AA5A3E10257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3A2D-B539-4A7F-9999-844810BA9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E026-DE0C-4F7F-A93B-A52B131A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1E52-DFF3-4B1D-9C46-D78308001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DL: Constance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158F-874C-46A4-8C83-70BDA3B7D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김종민  </a:t>
            </a:r>
            <a:r>
              <a:rPr lang="en-US" altLang="ko-KR" dirty="0"/>
              <a:t>jmkim@pukyong.ac.kr</a:t>
            </a:r>
          </a:p>
          <a:p>
            <a:r>
              <a:rPr lang="en-US" dirty="0"/>
              <a:t>2019/09/25</a:t>
            </a:r>
          </a:p>
        </p:txBody>
      </p:sp>
    </p:spTree>
    <p:extLst>
      <p:ext uri="{BB962C8B-B14F-4D97-AF65-F5344CB8AC3E}">
        <p14:creationId xmlns:p14="http://schemas.microsoft.com/office/powerpoint/2010/main" val="17809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Path-like: XPath for XML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DC05C3-B755-47EA-8C75-AFE666A5D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7830"/>
              </p:ext>
            </p:extLst>
          </p:nvPr>
        </p:nvGraphicFramePr>
        <p:xfrm>
          <a:off x="3617913" y="1878350"/>
          <a:ext cx="8128000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2088046515"/>
                    </a:ext>
                  </a:extLst>
                </a:gridCol>
                <a:gridCol w="5702300">
                  <a:extLst>
                    <a:ext uri="{9D8B030D-6E8A-4147-A177-3AD203B41FA5}">
                      <a16:colId xmlns:a16="http://schemas.microsoft.com/office/drawing/2014/main" val="8595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XPath Expression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5275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/bookstore/book[1]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the first book element that is the child of the bookstore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4334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/bookstore/book[last()]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last book element that is the child of the bookstore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851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/bookstore/book[last()-1]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the last but one book element that is the child of the bookstore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1888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/bookstore/book[position()&lt;3]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the first two book elements that are children of the bookstore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7979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//title[@lang]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the title elements that have an attribute named </a:t>
                      </a:r>
                      <a:r>
                        <a:rPr lang="en-US" sz="1200" dirty="0" err="1">
                          <a:effectLst/>
                        </a:rPr>
                        <a:t>lang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289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//title[@lang='en']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the title elements that have a "</a:t>
                      </a:r>
                      <a:r>
                        <a:rPr lang="en-US" sz="1200" dirty="0" err="1">
                          <a:effectLst/>
                        </a:rPr>
                        <a:t>lang</a:t>
                      </a:r>
                      <a:r>
                        <a:rPr lang="en-US" sz="1200" dirty="0">
                          <a:effectLst/>
                        </a:rPr>
                        <a:t>" attribute with a value of "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579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/bookstore/book[price&gt;35.00]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24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/bookstore/book[price&gt;35.00]/title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0291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862E937-8EED-4FFB-8AF3-032C40CDA8E2}"/>
              </a:ext>
            </a:extLst>
          </p:cNvPr>
          <p:cNvSpPr txBox="1"/>
          <p:nvPr/>
        </p:nvSpPr>
        <p:spPr>
          <a:xfrm>
            <a:off x="193675" y="552787"/>
            <a:ext cx="38163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?xml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version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"1.0"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encoding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"UTF-8"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?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bookstore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category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"cooking"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err="1">
                <a:solidFill>
                  <a:srgbClr val="0A9989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 err="1">
                <a:solidFill>
                  <a:srgbClr val="DF5000"/>
                </a:solidFill>
                <a:latin typeface="Consolas" panose="020B0609020204030204" pitchFamily="49" charset="0"/>
              </a:rPr>
              <a:t>en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&gt;Everyday Italian&lt;/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&gt;Giada De </a:t>
            </a:r>
            <a:r>
              <a:rPr lang="en-US" altLang="en-US" sz="1000" b="1" dirty="0" err="1">
                <a:solidFill>
                  <a:srgbClr val="010101"/>
                </a:solidFill>
                <a:latin typeface="Consolas" panose="020B0609020204030204" pitchFamily="49" charset="0"/>
              </a:rPr>
              <a:t>Laurentiis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&gt;2005&lt;/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&gt;30.00&lt;/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category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"children"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err="1">
                <a:solidFill>
                  <a:srgbClr val="0A9989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 err="1">
                <a:solidFill>
                  <a:srgbClr val="DF5000"/>
                </a:solidFill>
                <a:latin typeface="Consolas" panose="020B0609020204030204" pitchFamily="49" charset="0"/>
              </a:rPr>
              <a:t>en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&gt;Harry Potter&lt;/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&gt;J K. Rowling&lt;/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&gt;2005&lt;/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&gt;29.99&lt;/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category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"web"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err="1">
                <a:solidFill>
                  <a:srgbClr val="0A9989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 err="1">
                <a:solidFill>
                  <a:srgbClr val="DF5000"/>
                </a:solidFill>
                <a:latin typeface="Consolas" panose="020B0609020204030204" pitchFamily="49" charset="0"/>
              </a:rPr>
              <a:t>en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&gt;XQuery Kick Start&lt;/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&gt;James McGovern&lt;/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&gt;Per Bothner&lt;/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&gt;Kurt Cagle&lt;/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&gt;James Linn&lt;/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&gt;Vaidyanathan Nagarajan&lt;/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&gt;2003&lt;/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&gt;49.99&lt;/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>
                <a:solidFill>
                  <a:srgbClr val="0A9989"/>
                </a:solidFill>
                <a:latin typeface="Consolas" panose="020B0609020204030204" pitchFamily="49" charset="0"/>
              </a:rPr>
              <a:t>category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"web"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b="1" dirty="0" err="1">
                <a:solidFill>
                  <a:srgbClr val="0A9989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 err="1">
                <a:solidFill>
                  <a:srgbClr val="DF5000"/>
                </a:solidFill>
                <a:latin typeface="Consolas" panose="020B0609020204030204" pitchFamily="49" charset="0"/>
              </a:rPr>
              <a:t>en</a:t>
            </a:r>
            <a:r>
              <a:rPr lang="en-US" altLang="en-US" sz="1000" b="1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&gt;Learning XML&lt;/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&gt;Erik T. Ray&lt;/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author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&gt;2003&lt;/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&gt;39.95&lt;/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000" b="1" dirty="0">
                <a:solidFill>
                  <a:srgbClr val="066DE2"/>
                </a:solidFill>
                <a:latin typeface="Consolas" panose="020B0609020204030204" pitchFamily="49" charset="0"/>
              </a:rPr>
              <a:t>bookstore</a:t>
            </a:r>
            <a:r>
              <a:rPr lang="en-US" altLang="en-US" sz="1000" b="1" dirty="0">
                <a:solidFill>
                  <a:srgbClr val="010101"/>
                </a:solidFill>
                <a:latin typeface="Consolas" panose="020B0609020204030204" pitchFamily="49" charset="0"/>
              </a:rPr>
              <a:t>&gt;</a:t>
            </a:r>
            <a:endParaRPr lang="en-US" altLang="en-US" sz="1000" b="1" dirty="0">
              <a:latin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6EBD593-8C80-472C-A475-24BB9328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283AA-55B5-4EF6-A836-030DDAC4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Metadata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FAE41-0E28-4190-89F9-15B0E14B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b="1" dirty="0"/>
              <a:t>Semantic Annotation</a:t>
            </a:r>
          </a:p>
          <a:p>
            <a:pPr lvl="1"/>
            <a:r>
              <a:rPr lang="en-US" dirty="0"/>
              <a:t>Ontology modeling</a:t>
            </a:r>
          </a:p>
          <a:p>
            <a:pPr lvl="1"/>
            <a:r>
              <a:rPr lang="en-US" dirty="0"/>
              <a:t>Attribute annotation</a:t>
            </a:r>
          </a:p>
          <a:p>
            <a:pPr lvl="1"/>
            <a:r>
              <a:rPr lang="en-US" dirty="0"/>
              <a:t>Record linkage</a:t>
            </a:r>
          </a:p>
          <a:p>
            <a:r>
              <a:rPr lang="en-US" dirty="0"/>
              <a:t>Semantic enrichment</a:t>
            </a:r>
          </a:p>
          <a:p>
            <a:pPr lvl="1"/>
            <a:r>
              <a:rPr lang="en-US" b="1" dirty="0"/>
              <a:t>Semantic Grouping</a:t>
            </a:r>
          </a:p>
          <a:p>
            <a:pPr lvl="1"/>
            <a:r>
              <a:rPr lang="en-US" b="1" dirty="0"/>
              <a:t>Semantic Summary</a:t>
            </a:r>
            <a:endParaRPr lang="en-US" dirty="0"/>
          </a:p>
          <a:p>
            <a:r>
              <a:rPr lang="en-US" dirty="0"/>
              <a:t>Standardized domain-specific models or ontologies which provide a common, shared understanding for the domain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000178-F095-4DE6-B327-AE914EE7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44" y="2285879"/>
            <a:ext cx="2869596" cy="1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E16E3-6528-4E12-92EF-267FC80D24E1}"/>
              </a:ext>
            </a:extLst>
          </p:cNvPr>
          <p:cNvSpPr txBox="1"/>
          <p:nvPr/>
        </p:nvSpPr>
        <p:spPr>
          <a:xfrm>
            <a:off x="4928550" y="4071261"/>
            <a:ext cx="20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 Linkage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4FA785-98A0-4EB3-86BB-E62F7F3BF5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" t="35664" r="41817" b="35484"/>
          <a:stretch/>
        </p:blipFill>
        <p:spPr>
          <a:xfrm>
            <a:off x="7585882" y="1825625"/>
            <a:ext cx="4337856" cy="28931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6E7B-A49C-436D-83EA-B7B0827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9AAD3097-34A1-422A-9FBA-ED5E1F8DB137}"/>
              </a:ext>
            </a:extLst>
          </p:cNvPr>
          <p:cNvSpPr/>
          <p:nvPr/>
        </p:nvSpPr>
        <p:spPr>
          <a:xfrm flipH="1">
            <a:off x="2012968" y="1933575"/>
            <a:ext cx="6883381" cy="3949556"/>
          </a:xfrm>
          <a:custGeom>
            <a:avLst/>
            <a:gdLst>
              <a:gd name="connsiteX0" fmla="*/ 0 w 4908049"/>
              <a:gd name="connsiteY0" fmla="*/ 0 h 4162014"/>
              <a:gd name="connsiteX1" fmla="*/ 2827042 w 4908049"/>
              <a:gd name="connsiteY1" fmla="*/ 0 h 4162014"/>
              <a:gd name="connsiteX2" fmla="*/ 4908049 w 4908049"/>
              <a:gd name="connsiteY2" fmla="*/ 2081007 h 4162014"/>
              <a:gd name="connsiteX3" fmla="*/ 4908049 w 4908049"/>
              <a:gd name="connsiteY3" fmla="*/ 4162014 h 4162014"/>
              <a:gd name="connsiteX4" fmla="*/ 0 w 4908049"/>
              <a:gd name="connsiteY4" fmla="*/ 4162014 h 4162014"/>
              <a:gd name="connsiteX5" fmla="*/ 0 w 4908049"/>
              <a:gd name="connsiteY5" fmla="*/ 0 h 4162014"/>
              <a:gd name="connsiteX0" fmla="*/ 0 w 4908049"/>
              <a:gd name="connsiteY0" fmla="*/ 9525 h 4171539"/>
              <a:gd name="connsiteX1" fmla="*/ 941092 w 4908049"/>
              <a:gd name="connsiteY1" fmla="*/ 0 h 4171539"/>
              <a:gd name="connsiteX2" fmla="*/ 4908049 w 4908049"/>
              <a:gd name="connsiteY2" fmla="*/ 2090532 h 4171539"/>
              <a:gd name="connsiteX3" fmla="*/ 4908049 w 4908049"/>
              <a:gd name="connsiteY3" fmla="*/ 4171539 h 4171539"/>
              <a:gd name="connsiteX4" fmla="*/ 0 w 4908049"/>
              <a:gd name="connsiteY4" fmla="*/ 4171539 h 4171539"/>
              <a:gd name="connsiteX5" fmla="*/ 0 w 4908049"/>
              <a:gd name="connsiteY5" fmla="*/ 9525 h 4171539"/>
              <a:gd name="connsiteX0" fmla="*/ 0 w 4908049"/>
              <a:gd name="connsiteY0" fmla="*/ 9525 h 4171539"/>
              <a:gd name="connsiteX1" fmla="*/ 941092 w 4908049"/>
              <a:gd name="connsiteY1" fmla="*/ 0 h 4171539"/>
              <a:gd name="connsiteX2" fmla="*/ 4908049 w 4908049"/>
              <a:gd name="connsiteY2" fmla="*/ 3585957 h 4171539"/>
              <a:gd name="connsiteX3" fmla="*/ 4908049 w 4908049"/>
              <a:gd name="connsiteY3" fmla="*/ 4171539 h 4171539"/>
              <a:gd name="connsiteX4" fmla="*/ 0 w 4908049"/>
              <a:gd name="connsiteY4" fmla="*/ 4171539 h 4171539"/>
              <a:gd name="connsiteX5" fmla="*/ 0 w 4908049"/>
              <a:gd name="connsiteY5" fmla="*/ 9525 h 4171539"/>
              <a:gd name="connsiteX0" fmla="*/ 0 w 4908049"/>
              <a:gd name="connsiteY0" fmla="*/ 9525 h 4171539"/>
              <a:gd name="connsiteX1" fmla="*/ 1977172 w 4908049"/>
              <a:gd name="connsiteY1" fmla="*/ 0 h 4171539"/>
              <a:gd name="connsiteX2" fmla="*/ 4908049 w 4908049"/>
              <a:gd name="connsiteY2" fmla="*/ 3585957 h 4171539"/>
              <a:gd name="connsiteX3" fmla="*/ 4908049 w 4908049"/>
              <a:gd name="connsiteY3" fmla="*/ 4171539 h 4171539"/>
              <a:gd name="connsiteX4" fmla="*/ 0 w 4908049"/>
              <a:gd name="connsiteY4" fmla="*/ 4171539 h 4171539"/>
              <a:gd name="connsiteX5" fmla="*/ 0 w 4908049"/>
              <a:gd name="connsiteY5" fmla="*/ 9525 h 417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8049" h="4171539">
                <a:moveTo>
                  <a:pt x="0" y="9525"/>
                </a:moveTo>
                <a:lnTo>
                  <a:pt x="1977172" y="0"/>
                </a:lnTo>
                <a:lnTo>
                  <a:pt x="4908049" y="3585957"/>
                </a:lnTo>
                <a:lnTo>
                  <a:pt x="4908049" y="4171539"/>
                </a:lnTo>
                <a:lnTo>
                  <a:pt x="0" y="4171539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Storage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12D3D-D056-4D55-8F6B-FA76057D1594}"/>
              </a:ext>
            </a:extLst>
          </p:cNvPr>
          <p:cNvSpPr/>
          <p:nvPr/>
        </p:nvSpPr>
        <p:spPr>
          <a:xfrm>
            <a:off x="6793705" y="4981202"/>
            <a:ext cx="1643063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480C3-EF5C-4F75-ABA9-040149EED19D}"/>
              </a:ext>
            </a:extLst>
          </p:cNvPr>
          <p:cNvSpPr/>
          <p:nvPr/>
        </p:nvSpPr>
        <p:spPr>
          <a:xfrm>
            <a:off x="6636543" y="3214686"/>
            <a:ext cx="1643063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3C8B5-3889-4218-81A7-236AA09EBE9E}"/>
              </a:ext>
            </a:extLst>
          </p:cNvPr>
          <p:cNvSpPr/>
          <p:nvPr/>
        </p:nvSpPr>
        <p:spPr>
          <a:xfrm>
            <a:off x="6665118" y="4133848"/>
            <a:ext cx="1643063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F9C59-B7FD-47E6-B53F-526CBB062060}"/>
              </a:ext>
            </a:extLst>
          </p:cNvPr>
          <p:cNvSpPr/>
          <p:nvPr/>
        </p:nvSpPr>
        <p:spPr>
          <a:xfrm>
            <a:off x="6054328" y="2253260"/>
            <a:ext cx="2680097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B1214-7E2B-42E5-BDA4-EDE6C308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Semantic Metadata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66D62-2451-4719-BED2-7CB2C71C127A}"/>
              </a:ext>
            </a:extLst>
          </p:cNvPr>
          <p:cNvSpPr/>
          <p:nvPr/>
        </p:nvSpPr>
        <p:spPr>
          <a:xfrm>
            <a:off x="7517607" y="2303593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DoB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A32F8-A49F-463A-A451-F92B18777E8F}"/>
              </a:ext>
            </a:extLst>
          </p:cNvPr>
          <p:cNvSpPr/>
          <p:nvPr/>
        </p:nvSpPr>
        <p:spPr>
          <a:xfrm>
            <a:off x="7055644" y="3259663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6745-95AF-47E1-A02F-35A5CCC55F1D}"/>
              </a:ext>
            </a:extLst>
          </p:cNvPr>
          <p:cNvSpPr/>
          <p:nvPr/>
        </p:nvSpPr>
        <p:spPr>
          <a:xfrm>
            <a:off x="7117557" y="4184779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2D847-553F-401A-8685-9FB30A99FF71}"/>
              </a:ext>
            </a:extLst>
          </p:cNvPr>
          <p:cNvSpPr/>
          <p:nvPr/>
        </p:nvSpPr>
        <p:spPr>
          <a:xfrm>
            <a:off x="7162799" y="5065259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86167-A80F-4C94-BBA2-C6BE6A2A9FFC}"/>
              </a:ext>
            </a:extLst>
          </p:cNvPr>
          <p:cNvSpPr/>
          <p:nvPr/>
        </p:nvSpPr>
        <p:spPr>
          <a:xfrm>
            <a:off x="10257042" y="3362434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foaf:birthday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5FE2F5B-7168-41D4-B735-2D7107779D8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8422481" y="2442094"/>
            <a:ext cx="1834561" cy="113780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A16508F-EB68-49AD-94DD-E30268632B1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60518" y="3398164"/>
            <a:ext cx="2296524" cy="1817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04FC53C-7983-4FFC-AF5C-D26FF7B61DD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8022431" y="3579898"/>
            <a:ext cx="2234611" cy="74338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1F1C2DE-6F15-44E5-9AAF-27E7526ACB6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067673" y="3579898"/>
            <a:ext cx="2189369" cy="16238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DA186-0F08-4E33-AE09-175CEF92F13F}"/>
              </a:ext>
            </a:extLst>
          </p:cNvPr>
          <p:cNvSpPr/>
          <p:nvPr/>
        </p:nvSpPr>
        <p:spPr>
          <a:xfrm>
            <a:off x="4692554" y="3263969"/>
            <a:ext cx="1643063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2B766-86DF-42EF-B17A-B867C5DAF7AA}"/>
              </a:ext>
            </a:extLst>
          </p:cNvPr>
          <p:cNvSpPr/>
          <p:nvPr/>
        </p:nvSpPr>
        <p:spPr>
          <a:xfrm>
            <a:off x="5061648" y="3314319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4683D-6AA1-48A4-8C40-81105BE429C7}"/>
              </a:ext>
            </a:extLst>
          </p:cNvPr>
          <p:cNvSpPr/>
          <p:nvPr/>
        </p:nvSpPr>
        <p:spPr>
          <a:xfrm>
            <a:off x="3673035" y="4221710"/>
            <a:ext cx="2686049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C56C4C-6DB8-41B5-8C6F-7702F158729B}"/>
              </a:ext>
            </a:extLst>
          </p:cNvPr>
          <p:cNvSpPr/>
          <p:nvPr/>
        </p:nvSpPr>
        <p:spPr>
          <a:xfrm>
            <a:off x="5236076" y="4304643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65184E-01F9-4EEA-AE26-60FB708DA75D}"/>
              </a:ext>
            </a:extLst>
          </p:cNvPr>
          <p:cNvSpPr/>
          <p:nvPr/>
        </p:nvSpPr>
        <p:spPr>
          <a:xfrm>
            <a:off x="2599824" y="5115869"/>
            <a:ext cx="1643063" cy="58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File 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D1D73-38F9-4D87-AED3-ACFCD2DDFD5A}"/>
              </a:ext>
            </a:extLst>
          </p:cNvPr>
          <p:cNvSpPr/>
          <p:nvPr/>
        </p:nvSpPr>
        <p:spPr>
          <a:xfrm>
            <a:off x="2968918" y="5166219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EE9708-D7D0-459A-9DC5-60CF91A109A7}"/>
              </a:ext>
            </a:extLst>
          </p:cNvPr>
          <p:cNvSpPr/>
          <p:nvPr/>
        </p:nvSpPr>
        <p:spPr>
          <a:xfrm>
            <a:off x="3884718" y="4304643"/>
            <a:ext cx="1231105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name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4789A9-6D43-4F33-ADB7-434115C3EA03}"/>
              </a:ext>
            </a:extLst>
          </p:cNvPr>
          <p:cNvSpPr/>
          <p:nvPr/>
        </p:nvSpPr>
        <p:spPr>
          <a:xfrm>
            <a:off x="1767355" y="3362434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foaf:firstName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95B58E-D29F-49F5-B4A3-9D80B11F8197}"/>
              </a:ext>
            </a:extLst>
          </p:cNvPr>
          <p:cNvSpPr/>
          <p:nvPr/>
        </p:nvSpPr>
        <p:spPr>
          <a:xfrm>
            <a:off x="2599824" y="2129672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C277AB-6960-4652-8E6B-146E7D43171C}"/>
              </a:ext>
            </a:extLst>
          </p:cNvPr>
          <p:cNvSpPr/>
          <p:nvPr/>
        </p:nvSpPr>
        <p:spPr>
          <a:xfrm>
            <a:off x="6392466" y="2303610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39542C-9181-49F5-9965-7EE5D573B96D}"/>
              </a:ext>
            </a:extLst>
          </p:cNvPr>
          <p:cNvSpPr/>
          <p:nvPr/>
        </p:nvSpPr>
        <p:spPr>
          <a:xfrm>
            <a:off x="142306" y="2520203"/>
            <a:ext cx="1808750" cy="4349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49AA633-05FE-4B3C-BA83-B9D8BC2E2271}"/>
              </a:ext>
            </a:extLst>
          </p:cNvPr>
          <p:cNvCxnSpPr>
            <a:cxnSpLocks/>
            <a:stCxn id="64" idx="0"/>
            <a:endCxn id="68" idx="3"/>
          </p:cNvCxnSpPr>
          <p:nvPr/>
        </p:nvCxnSpPr>
        <p:spPr>
          <a:xfrm rot="16200000" flipV="1">
            <a:off x="1999010" y="2689714"/>
            <a:ext cx="624767" cy="7206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2D1D039-0484-4313-BD76-FEA4731ABDE5}"/>
              </a:ext>
            </a:extLst>
          </p:cNvPr>
          <p:cNvSpPr txBox="1"/>
          <p:nvPr/>
        </p:nvSpPr>
        <p:spPr>
          <a:xfrm>
            <a:off x="1732799" y="2445788"/>
            <a:ext cx="140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</a:t>
            </a:r>
            <a:br>
              <a:rPr lang="en-US" dirty="0"/>
            </a:br>
            <a:r>
              <a:rPr lang="en-US" dirty="0"/>
              <a:t>Grouping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B47222-4BFA-4320-8376-26606C93E8C6}"/>
              </a:ext>
            </a:extLst>
          </p:cNvPr>
          <p:cNvSpPr txBox="1"/>
          <p:nvPr/>
        </p:nvSpPr>
        <p:spPr>
          <a:xfrm>
            <a:off x="8634915" y="3248852"/>
            <a:ext cx="129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Annotation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5E7457C-9FB2-4E89-BE0B-9EC359ABC3B8}"/>
              </a:ext>
            </a:extLst>
          </p:cNvPr>
          <p:cNvCxnSpPr>
            <a:cxnSpLocks/>
            <a:stCxn id="66" idx="1"/>
            <a:endCxn id="68" idx="3"/>
          </p:cNvCxnSpPr>
          <p:nvPr/>
        </p:nvCxnSpPr>
        <p:spPr>
          <a:xfrm rot="10800000" flipV="1">
            <a:off x="1951056" y="2347135"/>
            <a:ext cx="648768" cy="39053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2ABD5039-BEE0-4C4B-8BAA-CEA07D3B6CAF}"/>
              </a:ext>
            </a:extLst>
          </p:cNvPr>
          <p:cNvCxnSpPr>
            <a:cxnSpLocks/>
            <a:stCxn id="58" idx="0"/>
            <a:endCxn id="64" idx="2"/>
          </p:cNvCxnSpPr>
          <p:nvPr/>
        </p:nvCxnSpPr>
        <p:spPr>
          <a:xfrm rot="16200000" flipV="1">
            <a:off x="2362115" y="4106978"/>
            <a:ext cx="1368857" cy="74962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968402E9-F5FD-40BA-8212-A5ADF6F0F670}"/>
              </a:ext>
            </a:extLst>
          </p:cNvPr>
          <p:cNvCxnSpPr>
            <a:cxnSpLocks/>
            <a:stCxn id="59" idx="0"/>
            <a:endCxn id="64" idx="2"/>
          </p:cNvCxnSpPr>
          <p:nvPr/>
        </p:nvCxnSpPr>
        <p:spPr>
          <a:xfrm rot="16200000" flipV="1">
            <a:off x="3332361" y="3136732"/>
            <a:ext cx="507281" cy="18285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14D4FB7-E20A-47AF-8D36-95BC999B4A2B}"/>
              </a:ext>
            </a:extLst>
          </p:cNvPr>
          <p:cNvCxnSpPr>
            <a:cxnSpLocks/>
            <a:stCxn id="54" idx="0"/>
            <a:endCxn id="66" idx="2"/>
          </p:cNvCxnSpPr>
          <p:nvPr/>
        </p:nvCxnSpPr>
        <p:spPr>
          <a:xfrm rot="16200000" flipV="1">
            <a:off x="4134283" y="1934517"/>
            <a:ext cx="749719" cy="20098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3F1E652F-9836-47C4-AA92-696969CBED72}"/>
              </a:ext>
            </a:extLst>
          </p:cNvPr>
          <p:cNvCxnSpPr>
            <a:cxnSpLocks/>
            <a:stCxn id="56" idx="0"/>
            <a:endCxn id="66" idx="2"/>
          </p:cNvCxnSpPr>
          <p:nvPr/>
        </p:nvCxnSpPr>
        <p:spPr>
          <a:xfrm rot="16200000" flipV="1">
            <a:off x="3726335" y="2342465"/>
            <a:ext cx="1740043" cy="218431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DF1A9A1A-3699-4B38-8827-A9273460E0FD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 flipH="1">
            <a:off x="5166545" y="902254"/>
            <a:ext cx="16012" cy="3340704"/>
          </a:xfrm>
          <a:prstGeom prst="curvedConnector3">
            <a:avLst>
              <a:gd name="adj1" fmla="val -142767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4C094D3-0A6B-4E6E-B975-4346CFBD9C60}"/>
              </a:ext>
            </a:extLst>
          </p:cNvPr>
          <p:cNvSpPr txBox="1"/>
          <p:nvPr/>
        </p:nvSpPr>
        <p:spPr>
          <a:xfrm>
            <a:off x="3393398" y="2638507"/>
            <a:ext cx="129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Annotation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4B487DD-DAD3-4D7A-9BC8-FE53CF975042}"/>
              </a:ext>
            </a:extLst>
          </p:cNvPr>
          <p:cNvSpPr txBox="1"/>
          <p:nvPr/>
        </p:nvSpPr>
        <p:spPr>
          <a:xfrm>
            <a:off x="2366278" y="3898544"/>
            <a:ext cx="129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Annotation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BD78DE1-1573-423E-AABF-BB9B558A46F1}"/>
              </a:ext>
            </a:extLst>
          </p:cNvPr>
          <p:cNvSpPr txBox="1"/>
          <p:nvPr/>
        </p:nvSpPr>
        <p:spPr>
          <a:xfrm>
            <a:off x="1947759" y="1745683"/>
            <a:ext cx="3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(Ontology naming convention)</a:t>
            </a:r>
          </a:p>
        </p:txBody>
      </p:sp>
      <p:sp>
        <p:nvSpPr>
          <p:cNvPr id="209" name="Slide Number Placeholder 208">
            <a:extLst>
              <a:ext uri="{FF2B5EF4-FFF2-40B4-BE49-F238E27FC236}">
                <a16:creationId xmlns:a16="http://schemas.microsoft.com/office/drawing/2014/main" id="{3A7B6D6C-AF7F-4F96-B1B2-0DAAB9C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Enrichment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5151" cy="4351338"/>
          </a:xfrm>
        </p:spPr>
        <p:txBody>
          <a:bodyPr/>
          <a:lstStyle/>
          <a:p>
            <a:r>
              <a:rPr lang="en-US" dirty="0"/>
              <a:t>Schema Grouping</a:t>
            </a:r>
          </a:p>
          <a:p>
            <a:pPr lvl="1"/>
            <a:r>
              <a:rPr lang="en-US" dirty="0"/>
              <a:t>Clusters the schemas</a:t>
            </a:r>
          </a:p>
          <a:p>
            <a:pPr lvl="1"/>
            <a:r>
              <a:rPr lang="en-US" dirty="0"/>
              <a:t>Pick up the core of each cluster as its presentation</a:t>
            </a:r>
          </a:p>
          <a:p>
            <a:r>
              <a:rPr lang="en-US" dirty="0"/>
              <a:t>Schema Summary</a:t>
            </a:r>
          </a:p>
          <a:p>
            <a:pPr lvl="1"/>
            <a:r>
              <a:rPr lang="en-US" dirty="0"/>
              <a:t>“Skeleton”</a:t>
            </a:r>
          </a:p>
          <a:p>
            <a:pPr lvl="1"/>
            <a:r>
              <a:rPr lang="en-US" dirty="0"/>
              <a:t>Extracts a further compact structure</a:t>
            </a:r>
            <a:br>
              <a:rPr lang="en-US" dirty="0"/>
            </a:br>
            <a:r>
              <a:rPr lang="en-US" dirty="0"/>
              <a:t>of the currently managed schemata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5987BE-09D7-4DA1-B516-9F00B1F4BA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657" t="50815" r="38941" b="36000"/>
          <a:stretch/>
        </p:blipFill>
        <p:spPr>
          <a:xfrm>
            <a:off x="6610350" y="3429000"/>
            <a:ext cx="4743450" cy="16954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8AFF3-7FE8-430F-A932-D6F60584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1214-7E2B-42E5-BDA4-EDE6C308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Semantic Enrichment: </a:t>
            </a:r>
            <a:r>
              <a:rPr lang="en-US" dirty="0"/>
              <a:t>Schema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86167-A80F-4C94-BBA2-C6BE6A2A9FFC}"/>
              </a:ext>
            </a:extLst>
          </p:cNvPr>
          <p:cNvSpPr/>
          <p:nvPr/>
        </p:nvSpPr>
        <p:spPr>
          <a:xfrm>
            <a:off x="3265692" y="2840308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foaf:birthday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4789A9-6D43-4F33-ADB7-434115C3EA03}"/>
              </a:ext>
            </a:extLst>
          </p:cNvPr>
          <p:cNvSpPr/>
          <p:nvPr/>
        </p:nvSpPr>
        <p:spPr>
          <a:xfrm>
            <a:off x="180975" y="4015330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foaf:firstName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91FCC2-B7A1-45B1-B340-6FE603966B3F}"/>
              </a:ext>
            </a:extLst>
          </p:cNvPr>
          <p:cNvSpPr/>
          <p:nvPr/>
        </p:nvSpPr>
        <p:spPr>
          <a:xfrm>
            <a:off x="-5818277" y="3142268"/>
            <a:ext cx="904874" cy="27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95B58E-D29F-49F5-B4A3-9D80B11F8197}"/>
              </a:ext>
            </a:extLst>
          </p:cNvPr>
          <p:cNvSpPr/>
          <p:nvPr/>
        </p:nvSpPr>
        <p:spPr>
          <a:xfrm>
            <a:off x="2117121" y="4017692"/>
            <a:ext cx="1808750" cy="43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39542C-9181-49F5-9965-7EE5D573B96D}"/>
              </a:ext>
            </a:extLst>
          </p:cNvPr>
          <p:cNvSpPr/>
          <p:nvPr/>
        </p:nvSpPr>
        <p:spPr>
          <a:xfrm>
            <a:off x="1085350" y="2840308"/>
            <a:ext cx="1808750" cy="4349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foaf:name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5033398-2F3F-48F1-825C-DC3BA37EBED6}"/>
              </a:ext>
            </a:extLst>
          </p:cNvPr>
          <p:cNvCxnSpPr>
            <a:cxnSpLocks/>
            <a:stCxn id="64" idx="0"/>
            <a:endCxn id="68" idx="2"/>
          </p:cNvCxnSpPr>
          <p:nvPr/>
        </p:nvCxnSpPr>
        <p:spPr>
          <a:xfrm rot="5400000" flipH="1" flipV="1">
            <a:off x="1167490" y="3193096"/>
            <a:ext cx="740094" cy="90437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BD6AD55-6109-4CCC-A998-AC3564A9CFD4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rot="16200000" flipV="1">
            <a:off x="2134383" y="3130578"/>
            <a:ext cx="742456" cy="103177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B376A83-CE08-47CC-BC6A-FB411339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34" y="2128107"/>
            <a:ext cx="6543675" cy="25823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2584311-0443-41C4-9D8F-8619F5898E44}"/>
              </a:ext>
            </a:extLst>
          </p:cNvPr>
          <p:cNvSpPr txBox="1"/>
          <p:nvPr/>
        </p:nvSpPr>
        <p:spPr>
          <a:xfrm>
            <a:off x="776389" y="3525498"/>
            <a:ext cx="26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 Grouping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391A0A2-64EB-4ACC-8779-2C03A18B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BA8AB-DD32-4FFD-BA5E-D1314E88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Answering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E4F3F-9F21-4E38-98BC-7A4BA289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9064" cy="4351338"/>
          </a:xfrm>
        </p:spPr>
        <p:txBody>
          <a:bodyPr/>
          <a:lstStyle/>
          <a:p>
            <a:r>
              <a:rPr lang="en-US" dirty="0"/>
              <a:t>Query-driven discovery</a:t>
            </a:r>
          </a:p>
          <a:p>
            <a:pPr lvl="1"/>
            <a:r>
              <a:rPr lang="en-US" dirty="0"/>
              <a:t>User starts search with a query</a:t>
            </a:r>
          </a:p>
          <a:p>
            <a:pPr lvl="2"/>
            <a:r>
              <a:rPr lang="en-US" dirty="0"/>
              <a:t>Dataset</a:t>
            </a:r>
          </a:p>
          <a:p>
            <a:pPr lvl="2"/>
            <a:r>
              <a:rPr lang="en-US" dirty="0"/>
              <a:t>Keywords</a:t>
            </a:r>
          </a:p>
          <a:p>
            <a:pPr lvl="1"/>
            <a:r>
              <a:rPr lang="en-US" dirty="0"/>
              <a:t>Query answering engine is required</a:t>
            </a:r>
          </a:p>
          <a:p>
            <a:r>
              <a:rPr lang="en-US" dirty="0"/>
              <a:t>Data-driven discovery</a:t>
            </a:r>
          </a:p>
          <a:p>
            <a:pPr lvl="1"/>
            <a:r>
              <a:rPr lang="en-US" dirty="0"/>
              <a:t>User navigates a DL</a:t>
            </a:r>
          </a:p>
          <a:p>
            <a:pPr lvl="2"/>
            <a:r>
              <a:rPr lang="en-US" dirty="0"/>
              <a:t>Data graph</a:t>
            </a:r>
          </a:p>
          <a:p>
            <a:pPr lvl="2"/>
            <a:r>
              <a:rPr lang="en-US" dirty="0"/>
              <a:t>Hierarchical structure</a:t>
            </a:r>
          </a:p>
          <a:p>
            <a:pPr lvl="1"/>
            <a:r>
              <a:rPr lang="en-US" dirty="0"/>
              <a:t>Data navigation UI is required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63669-61DB-475E-88E2-1502CFC3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64" y="1504950"/>
            <a:ext cx="5857901" cy="41243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F39458-D0AB-49EF-B547-42931AE1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BA8AB-DD32-4FFD-BA5E-D1314E88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Answering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81185F-B41C-4C83-8F71-C60F0DDC3A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Language</a:t>
            </a:r>
          </a:p>
          <a:p>
            <a:pPr lvl="1"/>
            <a:r>
              <a:rPr lang="en-US" dirty="0" err="1"/>
              <a:t>JSONiq</a:t>
            </a:r>
            <a:endParaRPr lang="en-US" dirty="0"/>
          </a:p>
          <a:p>
            <a:pPr lvl="1"/>
            <a:r>
              <a:rPr lang="en-US" dirty="0"/>
              <a:t>A query language for JSON-based systems</a:t>
            </a:r>
          </a:p>
          <a:p>
            <a:pPr lvl="1"/>
            <a:r>
              <a:rPr lang="en-US" dirty="0"/>
              <a:t>Like XQuery (which is based-on XPath)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64E4DDF-02BA-4FFA-9CF9-49C9C342B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09" t="56999" r="-635" b="11788"/>
          <a:stretch/>
        </p:blipFill>
        <p:spPr>
          <a:xfrm>
            <a:off x="6172202" y="514982"/>
            <a:ext cx="5581649" cy="2351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1C2B2D-E383-4AF6-8A12-9307A16AA694}"/>
              </a:ext>
            </a:extLst>
          </p:cNvPr>
          <p:cNvSpPr txBox="1"/>
          <p:nvPr/>
        </p:nvSpPr>
        <p:spPr>
          <a:xfrm>
            <a:off x="6096000" y="3190875"/>
            <a:ext cx="5429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$stats :=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("stats")</a:t>
            </a:r>
          </a:p>
          <a:p>
            <a:r>
              <a:rPr lang="en-US" dirty="0">
                <a:latin typeface="Consolas" panose="020B0609020204030204" pitchFamily="49" charset="0"/>
              </a:rPr>
              <a:t>for $access in $stats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group by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:= $access.url</a:t>
            </a:r>
          </a:p>
          <a:p>
            <a:r>
              <a:rPr lang="en-US" dirty="0">
                <a:latin typeface="Consolas" panose="020B0609020204030204" pitchFamily="49" charset="0"/>
              </a:rPr>
              <a:t>return 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$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"avg":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latin typeface="Consolas" panose="020B0609020204030204" pitchFamily="49" charset="0"/>
              </a:rPr>
              <a:t>($</a:t>
            </a:r>
            <a:r>
              <a:rPr lang="en-US" dirty="0" err="1">
                <a:latin typeface="Consolas" panose="020B0609020204030204" pitchFamily="49" charset="0"/>
              </a:rPr>
              <a:t>access.response_time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  "hits": count($access)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2CC0C8-4416-4C3F-AC50-319B5064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BA8AB-DD32-4FFD-BA5E-D1314E88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Answering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81185F-B41C-4C83-8F71-C60F0DDC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Rewriting Engine</a:t>
            </a:r>
          </a:p>
          <a:p>
            <a:pPr lvl="1"/>
            <a:r>
              <a:rPr lang="en-US" dirty="0"/>
              <a:t>Single user query using the semantic terms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(rewrite) </a:t>
            </a:r>
            <a:r>
              <a:rPr lang="en-US" dirty="0"/>
              <a:t> Union of queries using the original schema elements</a:t>
            </a:r>
          </a:p>
          <a:p>
            <a:r>
              <a:rPr lang="en-US" dirty="0"/>
              <a:t>Query Formulation</a:t>
            </a:r>
          </a:p>
          <a:p>
            <a:pPr lvl="1"/>
            <a:r>
              <a:rPr lang="en-US" dirty="0"/>
              <a:t>Support users in creating formal queries that express the intended information requirements</a:t>
            </a:r>
          </a:p>
          <a:p>
            <a:pPr lvl="1"/>
            <a:r>
              <a:rPr lang="en-US" dirty="0"/>
              <a:t>Keyword </a:t>
            </a:r>
            <a:r>
              <a:rPr lang="en-US" dirty="0">
                <a:sym typeface="Wingdings" panose="05000000000000000000" pitchFamily="2" charset="2"/>
              </a:rPr>
              <a:t> Formal query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representation  match the related (meta)data items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“publication”  “author” and “title”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9E1B37B-B373-4199-BAF9-635B90125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89" t="56999" r="-635" b="11788"/>
          <a:stretch/>
        </p:blipFill>
        <p:spPr>
          <a:xfrm>
            <a:off x="7724775" y="219707"/>
            <a:ext cx="3028951" cy="2351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A6ABE-787F-44C3-8FA5-DBFBABB8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99A79-E9E8-4C72-984C-9FEDE70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B76E4-B52F-4486-A5A2-3BA29954FB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3-Layer architectures</a:t>
            </a:r>
          </a:p>
          <a:p>
            <a:r>
              <a:rPr lang="en-US" altLang="ko-KR" dirty="0"/>
              <a:t>Ingestion</a:t>
            </a:r>
          </a:p>
          <a:p>
            <a:r>
              <a:rPr lang="en-US" altLang="ko-KR" dirty="0"/>
              <a:t>Maintenance</a:t>
            </a:r>
          </a:p>
          <a:p>
            <a:pPr lvl="1"/>
            <a:r>
              <a:rPr lang="en-US" altLang="ko-KR" dirty="0"/>
              <a:t>(Metadata tagging)</a:t>
            </a:r>
          </a:p>
          <a:p>
            <a:pPr lvl="2"/>
            <a:r>
              <a:rPr lang="en-US" altLang="ko-KR" dirty="0"/>
              <a:t>Explicit schema definitions</a:t>
            </a:r>
          </a:p>
          <a:p>
            <a:pPr lvl="2"/>
            <a:r>
              <a:rPr lang="en-US" altLang="ko-KR" dirty="0"/>
              <a:t>Semi-structured data</a:t>
            </a:r>
          </a:p>
          <a:p>
            <a:pPr lvl="3"/>
            <a:r>
              <a:rPr lang="en-US" altLang="ko-KR" dirty="0"/>
              <a:t>Structural Metadata Discovery</a:t>
            </a:r>
          </a:p>
          <a:p>
            <a:pPr lvl="1"/>
            <a:r>
              <a:rPr lang="en-US" altLang="ko-KR" dirty="0"/>
              <a:t>(Metadata linking)</a:t>
            </a:r>
          </a:p>
          <a:p>
            <a:pPr lvl="2"/>
            <a:r>
              <a:rPr lang="en-US" altLang="ko-KR" dirty="0"/>
              <a:t>Semantic annotations</a:t>
            </a:r>
          </a:p>
          <a:p>
            <a:pPr lvl="3"/>
            <a:r>
              <a:rPr lang="en-US" altLang="ko-KR" dirty="0"/>
              <a:t>Semantic Metadata Matching</a:t>
            </a:r>
          </a:p>
          <a:p>
            <a:pPr lvl="2"/>
            <a:r>
              <a:rPr lang="en-US" altLang="ko-KR" dirty="0"/>
              <a:t>Schema Grouping</a:t>
            </a:r>
          </a:p>
          <a:p>
            <a:pPr lvl="2"/>
            <a:r>
              <a:rPr lang="en-US" altLang="ko-KR" dirty="0"/>
              <a:t>Schema Summary</a:t>
            </a:r>
          </a:p>
          <a:p>
            <a:pPr lvl="2"/>
            <a:endParaRPr lang="en-US" altLang="ko-K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3AECC-0EFB-4903-B804-76BAC3A5D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Query Answering</a:t>
            </a:r>
          </a:p>
          <a:p>
            <a:pPr lvl="1"/>
            <a:r>
              <a:rPr lang="en-US" dirty="0"/>
              <a:t>Query Rewriting Engine</a:t>
            </a:r>
          </a:p>
          <a:p>
            <a:pPr lvl="1"/>
            <a:r>
              <a:rPr lang="en-US" dirty="0"/>
              <a:t>Query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3D500-8DF4-40FE-BBC6-5F937000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241717-4AF9-4324-9A47-FC062012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Hadoop-based Data Lake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1B841-8F91-4952-9FBF-E7F8D706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8" y="1614488"/>
            <a:ext cx="7180863" cy="466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2EE77F-2DD4-42D3-9D26-A698E5308568}"/>
              </a:ext>
            </a:extLst>
          </p:cNvPr>
          <p:cNvSpPr txBox="1"/>
          <p:nvPr/>
        </p:nvSpPr>
        <p:spPr>
          <a:xfrm>
            <a:off x="3890961" y="6281738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ADS-B Data Lake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BE4D1-D3C8-42D8-99F4-E7C36F1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241717-4AF9-4324-9A47-FC062012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Hadoop-based Data Lake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0661A-61AE-443B-97A9-155C5684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details about the required modules</a:t>
            </a:r>
          </a:p>
          <a:p>
            <a:pPr lvl="1"/>
            <a:r>
              <a:rPr lang="en-US" dirty="0"/>
              <a:t>Metadata management features</a:t>
            </a:r>
          </a:p>
          <a:p>
            <a:pPr lvl="1"/>
            <a:r>
              <a:rPr lang="en-US" dirty="0"/>
              <a:t>Methods for efficient query processing</a:t>
            </a:r>
          </a:p>
          <a:p>
            <a:pPr lvl="1"/>
            <a:r>
              <a:rPr lang="en-US" dirty="0"/>
              <a:t>Hampers repeatable implementations</a:t>
            </a:r>
          </a:p>
          <a:p>
            <a:r>
              <a:rPr lang="en-US" dirty="0"/>
              <a:t>Application-specific solutions</a:t>
            </a:r>
          </a:p>
          <a:p>
            <a:pPr lvl="1"/>
            <a:r>
              <a:rPr lang="en-US" dirty="0"/>
              <a:t>Based on generic software framework (not for DL) such as Hadoop</a:t>
            </a:r>
          </a:p>
          <a:p>
            <a:pPr lvl="1"/>
            <a:r>
              <a:rPr lang="en-US" dirty="0"/>
              <a:t>Require a lot of forces for adaptation/customization for creating the DL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FF461-2B73-4670-B5B6-2F8AF2BF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Constance architecture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3-Layer</a:t>
            </a:r>
            <a:r>
              <a:rPr lang="ko-KR" altLang="en-US" dirty="0"/>
              <a:t> </a:t>
            </a:r>
            <a:r>
              <a:rPr lang="en-US" altLang="ko-KR" dirty="0"/>
              <a:t>architectures</a:t>
            </a:r>
          </a:p>
          <a:p>
            <a:pPr lvl="1"/>
            <a:r>
              <a:rPr lang="en-US" altLang="ko-KR" dirty="0"/>
              <a:t>Ingestion</a:t>
            </a:r>
          </a:p>
          <a:p>
            <a:pPr lvl="2"/>
            <a:r>
              <a:rPr lang="en-US" altLang="ko-KR" dirty="0"/>
              <a:t>Importing data from heterogeneous sources</a:t>
            </a:r>
          </a:p>
          <a:p>
            <a:pPr lvl="1"/>
            <a:r>
              <a:rPr lang="en-US" altLang="ko-KR" dirty="0"/>
              <a:t>Maintenance</a:t>
            </a:r>
          </a:p>
          <a:p>
            <a:pPr lvl="2"/>
            <a:r>
              <a:rPr lang="en-US" altLang="ko-KR" dirty="0"/>
              <a:t>Basic functions for data storage and efficient querying</a:t>
            </a:r>
          </a:p>
          <a:p>
            <a:pPr lvl="1"/>
            <a:r>
              <a:rPr lang="en-US" altLang="ko-KR" dirty="0"/>
              <a:t>Query Answering</a:t>
            </a:r>
          </a:p>
          <a:p>
            <a:pPr lvl="2"/>
            <a:r>
              <a:rPr lang="en-US" altLang="ko-KR" dirty="0"/>
              <a:t>Serve for information retrieval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415" y="238125"/>
            <a:ext cx="4434563" cy="59388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F9ABD3-5647-489E-B683-51B0750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Ingestion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Responsible for importing data from heterogeneous sources</a:t>
            </a:r>
          </a:p>
          <a:p>
            <a:r>
              <a:rPr lang="en-US" dirty="0"/>
              <a:t>Loads data in its original format</a:t>
            </a:r>
          </a:p>
          <a:p>
            <a:pPr lvl="1"/>
            <a:r>
              <a:rPr lang="en-US" dirty="0"/>
              <a:t>w/o forcing expensive transformation</a:t>
            </a:r>
          </a:p>
          <a:p>
            <a:pPr lvl="1"/>
            <a:r>
              <a:rPr lang="en-US" dirty="0"/>
              <a:t>w/o any integration tasks</a:t>
            </a:r>
          </a:p>
          <a:p>
            <a:r>
              <a:rPr lang="en-US" dirty="0"/>
              <a:t>Normally, Data Ingestion layer does</a:t>
            </a:r>
          </a:p>
          <a:p>
            <a:pPr lvl="1"/>
            <a:r>
              <a:rPr lang="en-US" dirty="0"/>
              <a:t>Versioning</a:t>
            </a:r>
          </a:p>
          <a:p>
            <a:pPr lvl="2"/>
            <a:r>
              <a:rPr lang="en-US" dirty="0"/>
              <a:t>Versioning feature is never mentioned in Constance.</a:t>
            </a:r>
          </a:p>
          <a:p>
            <a:pPr lvl="1"/>
            <a:r>
              <a:rPr lang="en-US" dirty="0"/>
              <a:t>Indexing</a:t>
            </a:r>
          </a:p>
          <a:p>
            <a:pPr lvl="2"/>
            <a:r>
              <a:rPr lang="en-US" dirty="0"/>
              <a:t>In Constance, indexing is done by Maintenance layer.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l="33" t="866" r="20235" b="70904"/>
          <a:stretch/>
        </p:blipFill>
        <p:spPr>
          <a:xfrm>
            <a:off x="7448868" y="2590800"/>
            <a:ext cx="3535362" cy="167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6718E-7D3C-4073-938F-52C0DB29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Maintenance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19900" cy="4351338"/>
          </a:xfrm>
        </p:spPr>
        <p:txBody>
          <a:bodyPr/>
          <a:lstStyle/>
          <a:p>
            <a:r>
              <a:rPr lang="en-US" dirty="0"/>
              <a:t>Metadata management functions</a:t>
            </a:r>
          </a:p>
          <a:p>
            <a:r>
              <a:rPr lang="en-US" dirty="0"/>
              <a:t>Metadata is crucial for future querying</a:t>
            </a:r>
          </a:p>
          <a:p>
            <a:pPr lvl="1"/>
            <a:r>
              <a:rPr lang="en-US" dirty="0"/>
              <a:t>w/o metadata, DL quickly into a “data swamp”</a:t>
            </a:r>
          </a:p>
          <a:p>
            <a:r>
              <a:rPr lang="en-US" dirty="0"/>
              <a:t>Extracting as much metadata as possible from the sources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" t="16680" r="21696" b="35204"/>
          <a:stretch/>
        </p:blipFill>
        <p:spPr>
          <a:xfrm>
            <a:off x="7820025" y="714375"/>
            <a:ext cx="3457575" cy="285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7052E-0CE8-4363-AC15-A74E6ECFE4CD}"/>
              </a:ext>
            </a:extLst>
          </p:cNvPr>
          <p:cNvSpPr/>
          <p:nvPr/>
        </p:nvSpPr>
        <p:spPr>
          <a:xfrm>
            <a:off x="2057400" y="431334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Structural Metadata Discovery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D1C80-B8B3-44A0-AC07-5BC5FE809DA3}"/>
              </a:ext>
            </a:extLst>
          </p:cNvPr>
          <p:cNvSpPr/>
          <p:nvPr/>
        </p:nvSpPr>
        <p:spPr>
          <a:xfrm>
            <a:off x="2057400" y="5234884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Schema Replication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CC7D1-3469-44AF-ABEF-F106C46484B0}"/>
              </a:ext>
            </a:extLst>
          </p:cNvPr>
          <p:cNvSpPr/>
          <p:nvPr/>
        </p:nvSpPr>
        <p:spPr>
          <a:xfrm>
            <a:off x="5267324" y="3921125"/>
            <a:ext cx="5314950" cy="240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Semantic Metadata Matching</a:t>
            </a:r>
          </a:p>
          <a:p>
            <a:pPr algn="ctr"/>
            <a:r>
              <a:rPr lang="en-US" b="1" dirty="0"/>
              <a:t>(Semantic Annotation)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19DD9-C142-49C0-8C92-8CF71FA6215C}"/>
              </a:ext>
            </a:extLst>
          </p:cNvPr>
          <p:cNvSpPr/>
          <p:nvPr/>
        </p:nvSpPr>
        <p:spPr>
          <a:xfrm>
            <a:off x="5357811" y="4682728"/>
            <a:ext cx="2533650" cy="408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06B06-567C-4254-B9FD-2EDA9513CF8A}"/>
              </a:ext>
            </a:extLst>
          </p:cNvPr>
          <p:cNvSpPr/>
          <p:nvPr/>
        </p:nvSpPr>
        <p:spPr>
          <a:xfrm>
            <a:off x="5357811" y="5225457"/>
            <a:ext cx="2533650" cy="408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 Annotation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A9618-6177-48E1-8260-70656EAB2AB1}"/>
              </a:ext>
            </a:extLst>
          </p:cNvPr>
          <p:cNvSpPr/>
          <p:nvPr/>
        </p:nvSpPr>
        <p:spPr>
          <a:xfrm>
            <a:off x="5357811" y="5777310"/>
            <a:ext cx="2533650" cy="408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Linkage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46C6D-F115-4283-8C64-07A76480918B}"/>
              </a:ext>
            </a:extLst>
          </p:cNvPr>
          <p:cNvSpPr/>
          <p:nvPr/>
        </p:nvSpPr>
        <p:spPr>
          <a:xfrm>
            <a:off x="7981949" y="4682729"/>
            <a:ext cx="2533650" cy="15029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Semantic Enrichment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3673E-0BA1-4014-AB48-5B1EB9C44924}"/>
              </a:ext>
            </a:extLst>
          </p:cNvPr>
          <p:cNvSpPr/>
          <p:nvPr/>
        </p:nvSpPr>
        <p:spPr>
          <a:xfrm>
            <a:off x="8101011" y="5124252"/>
            <a:ext cx="2252663" cy="379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Schema Grouping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03F85-EF70-4206-8AE7-3808FD5429CF}"/>
              </a:ext>
            </a:extLst>
          </p:cNvPr>
          <p:cNvSpPr/>
          <p:nvPr/>
        </p:nvSpPr>
        <p:spPr>
          <a:xfrm>
            <a:off x="8101010" y="5633842"/>
            <a:ext cx="2252663" cy="379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Schema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AEDAF-36B1-408B-A90C-11886F0E017D}"/>
              </a:ext>
            </a:extLst>
          </p:cNvPr>
          <p:cNvSpPr/>
          <p:nvPr/>
        </p:nvSpPr>
        <p:spPr>
          <a:xfrm>
            <a:off x="1014413" y="4854675"/>
            <a:ext cx="271461" cy="53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6D72EA3-28CF-4D6D-B825-B0FB77A0B63D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 flipV="1">
            <a:off x="1285874" y="4656240"/>
            <a:ext cx="771526" cy="4662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3034A2E-12A3-4A86-BECC-4E3067AA7883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285874" y="5122467"/>
            <a:ext cx="771526" cy="455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740AF6B-25F0-48A1-9F59-7694407EA0D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343400" y="4656240"/>
            <a:ext cx="923924" cy="4662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5F98F21-9228-4C39-A887-E634D9D1726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43400" y="5122467"/>
            <a:ext cx="923924" cy="455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920D8F4-7780-477B-BE8C-814CB512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Metadata Discovery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5151" cy="4351338"/>
          </a:xfrm>
        </p:spPr>
        <p:txBody>
          <a:bodyPr/>
          <a:lstStyle/>
          <a:p>
            <a:r>
              <a:rPr lang="en-US" dirty="0"/>
              <a:t>Files containing the explicit schema definitions</a:t>
            </a:r>
          </a:p>
          <a:p>
            <a:pPr lvl="1"/>
            <a:r>
              <a:rPr lang="en-US" dirty="0"/>
              <a:t>E.g. SQL (DDL), XSD, DTD</a:t>
            </a:r>
          </a:p>
          <a:p>
            <a:pPr lvl="1"/>
            <a:r>
              <a:rPr lang="en-US" dirty="0"/>
              <a:t>Do the replication for the schema definitions</a:t>
            </a:r>
          </a:p>
          <a:p>
            <a:r>
              <a:rPr lang="en-US" dirty="0"/>
              <a:t>Semi-structured data</a:t>
            </a:r>
          </a:p>
          <a:p>
            <a:pPr lvl="1"/>
            <a:r>
              <a:rPr lang="en-US" dirty="0"/>
              <a:t>E.g. XML w/o XSD, JSON, CSV, Excel files</a:t>
            </a:r>
          </a:p>
          <a:p>
            <a:pPr lvl="1"/>
            <a:r>
              <a:rPr lang="en-US" dirty="0"/>
              <a:t>Do the </a:t>
            </a:r>
            <a:r>
              <a:rPr lang="en-US" b="1" dirty="0"/>
              <a:t>Structural Metadata Discovery</a:t>
            </a:r>
          </a:p>
          <a:p>
            <a:pPr lvl="1"/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502D8AB-0F0E-464F-9871-F3BE235A2F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207" t="14996" r="22770" b="60304"/>
          <a:stretch/>
        </p:blipFill>
        <p:spPr>
          <a:xfrm>
            <a:off x="7441832" y="2596434"/>
            <a:ext cx="4121518" cy="194699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6352B-55FF-449F-B852-CE964751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Metadata Discovery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5151" cy="4351338"/>
          </a:xfrm>
        </p:spPr>
        <p:txBody>
          <a:bodyPr/>
          <a:lstStyle/>
          <a:p>
            <a:r>
              <a:rPr lang="en-US" dirty="0"/>
              <a:t>First, check whether metadata is</a:t>
            </a:r>
          </a:p>
          <a:p>
            <a:pPr lvl="1"/>
            <a:r>
              <a:rPr lang="en-US" dirty="0"/>
              <a:t>Encoded inside the raw data file</a:t>
            </a:r>
          </a:p>
          <a:p>
            <a:pPr lvl="1"/>
            <a:r>
              <a:rPr lang="en-US" dirty="0"/>
              <a:t>In the file name</a:t>
            </a:r>
          </a:p>
          <a:p>
            <a:pPr lvl="1"/>
            <a:r>
              <a:rPr lang="en-US" dirty="0"/>
              <a:t>The directories of the file system</a:t>
            </a:r>
          </a:p>
          <a:p>
            <a:r>
              <a:rPr lang="en-US" dirty="0"/>
              <a:t>Second,</a:t>
            </a:r>
          </a:p>
          <a:p>
            <a:pPr lvl="1"/>
            <a:r>
              <a:rPr lang="en-US" dirty="0"/>
              <a:t>discover the “Has-a”-relationships</a:t>
            </a:r>
          </a:p>
          <a:p>
            <a:pPr lvl="1"/>
            <a:r>
              <a:rPr lang="en-US" dirty="0"/>
              <a:t>Store them(^) in a “path-like” structure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5987BE-09D7-4DA1-B516-9F00B1F4BA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558" t="14996" r="42512" b="60304"/>
          <a:stretch/>
        </p:blipFill>
        <p:spPr>
          <a:xfrm>
            <a:off x="6847801" y="2072191"/>
            <a:ext cx="4505999" cy="317608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20293E-6C80-49CF-B632-09C30E86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1188</Words>
  <Application>Microsoft Office PowerPoint</Application>
  <PresentationFormat>Widescreen</PresentationFormat>
  <Paragraphs>253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DL: Constance</vt:lpstr>
      <vt:lpstr>Content</vt:lpstr>
      <vt:lpstr>Traditional Hadoop-based Data Lake</vt:lpstr>
      <vt:lpstr>Traditional Hadoop-based Data Lake</vt:lpstr>
      <vt:lpstr>Constance architecture</vt:lpstr>
      <vt:lpstr>Ingestion</vt:lpstr>
      <vt:lpstr>Maintenance</vt:lpstr>
      <vt:lpstr>Structural Metadata Discovery</vt:lpstr>
      <vt:lpstr>Structural Metadata Discovery</vt:lpstr>
      <vt:lpstr>Path-like: XPath for XML</vt:lpstr>
      <vt:lpstr>Semantic Metadata Matching</vt:lpstr>
      <vt:lpstr>Semantic Metadata Matching</vt:lpstr>
      <vt:lpstr>Semantic Enrichment</vt:lpstr>
      <vt:lpstr>Semantic Enrichment: Schema Summary</vt:lpstr>
      <vt:lpstr>Query Answering</vt:lpstr>
      <vt:lpstr>Query Answering</vt:lpstr>
      <vt:lpstr>Query Answering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레이크 개요</dc:title>
  <dc:creator>Jongmin Kim</dc:creator>
  <cp:lastModifiedBy>Jongmin Kim</cp:lastModifiedBy>
  <cp:revision>921</cp:revision>
  <cp:lastPrinted>2019-09-18T10:47:46Z</cp:lastPrinted>
  <dcterms:created xsi:type="dcterms:W3CDTF">2019-09-18T04:17:27Z</dcterms:created>
  <dcterms:modified xsi:type="dcterms:W3CDTF">2019-09-25T10:20:57Z</dcterms:modified>
</cp:coreProperties>
</file>