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0F9C-BB4E-482B-9B4A-BDF5229A6F2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18D03-1F4B-4307-9480-9AE20A95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514" y="3575220"/>
            <a:ext cx="1507524" cy="48667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Python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335" y="2514644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K-NN(k-Nearest </a:t>
            </a:r>
            <a:r>
              <a:rPr lang="en-US" sz="3600" dirty="0" err="1" smtClean="0"/>
              <a:t>Neighbours</a:t>
            </a:r>
            <a:r>
              <a:rPr lang="en-US" sz="3600" dirty="0" smtClean="0"/>
              <a:t> Algorithm)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008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2" y="134895"/>
            <a:ext cx="10515600" cy="1325563"/>
          </a:xfrm>
        </p:spPr>
        <p:txBody>
          <a:bodyPr/>
          <a:lstStyle/>
          <a:p>
            <a:r>
              <a:rPr lang="en-US" dirty="0" smtClean="0"/>
              <a:t>K-NN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88" y="1237607"/>
            <a:ext cx="4993477" cy="435133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4082" y="1332342"/>
            <a:ext cx="5877248" cy="4808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1500" dirty="0" smtClean="0">
                <a:latin typeface="+mn-lt"/>
              </a:rPr>
              <a:t>Supervised Learning</a:t>
            </a:r>
          </a:p>
          <a:p>
            <a:pPr marL="342900" indent="-342900">
              <a:buFontTx/>
              <a:buChar char="-"/>
            </a:pPr>
            <a:r>
              <a:rPr lang="en-US" sz="1500" dirty="0" smtClean="0">
                <a:latin typeface="+mn-lt"/>
              </a:rPr>
              <a:t>Solve the classification model problems</a:t>
            </a:r>
          </a:p>
          <a:p>
            <a:pPr marL="342900" indent="-342900">
              <a:buFontTx/>
              <a:buChar char="-"/>
            </a:pPr>
            <a:r>
              <a:rPr lang="en-US" sz="1500" dirty="0" smtClean="0">
                <a:latin typeface="+mn-lt"/>
              </a:rPr>
              <a:t>Create an imaginary boundary to classify the data</a:t>
            </a:r>
          </a:p>
          <a:p>
            <a:pPr marL="342900" indent="-342900">
              <a:buFontTx/>
              <a:buChar char="-"/>
            </a:pPr>
            <a:r>
              <a:rPr lang="en-US" sz="1500" dirty="0" smtClean="0">
                <a:latin typeface="+mn-lt"/>
              </a:rPr>
              <a:t>To predict that to the nearest of the boundary line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** Choose right k-value (to avoid overfitting and </a:t>
            </a:r>
            <a:r>
              <a:rPr lang="en-US" sz="1400" dirty="0" err="1" smtClean="0">
                <a:latin typeface="+mn-lt"/>
              </a:rPr>
              <a:t>underfitting</a:t>
            </a:r>
            <a:r>
              <a:rPr lang="en-US" sz="1400" dirty="0" smtClean="0">
                <a:latin typeface="+mn-lt"/>
              </a:rPr>
              <a:t> of the dataset)</a:t>
            </a:r>
          </a:p>
          <a:p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+mn-lt"/>
              </a:rPr>
              <a:t>K-NN Classification</a:t>
            </a:r>
          </a:p>
          <a:p>
            <a:pPr>
              <a:spcBef>
                <a:spcPts val="600"/>
              </a:spcBef>
            </a:pPr>
            <a:r>
              <a:rPr lang="en-US" sz="1050" dirty="0" smtClean="0">
                <a:latin typeface="+mn-lt"/>
              </a:rPr>
              <a:t>   - Used to predict class for new data</a:t>
            </a:r>
          </a:p>
          <a:p>
            <a:pPr>
              <a:spcBef>
                <a:spcPts val="600"/>
              </a:spcBef>
            </a:pPr>
            <a:r>
              <a:rPr lang="en-US" sz="1050" dirty="0" smtClean="0">
                <a:latin typeface="+mn-lt"/>
              </a:rPr>
              <a:t>   - choose k-nearest </a:t>
            </a:r>
            <a:r>
              <a:rPr lang="en-US" sz="1050" dirty="0" err="1" smtClean="0">
                <a:latin typeface="+mn-lt"/>
              </a:rPr>
              <a:t>neighbours</a:t>
            </a:r>
            <a:r>
              <a:rPr lang="en-US" sz="1050" dirty="0" smtClean="0">
                <a:latin typeface="+mn-lt"/>
              </a:rPr>
              <a:t> and predict class of new data with most chosen class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+mn-lt"/>
              </a:rPr>
              <a:t>K-NN Regression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+mn-lt"/>
              </a:rPr>
              <a:t>  </a:t>
            </a:r>
            <a:r>
              <a:rPr lang="en-US" sz="1050" dirty="0" smtClean="0">
                <a:latin typeface="+mn-lt"/>
              </a:rPr>
              <a:t>- Used to predict value of new data</a:t>
            </a:r>
          </a:p>
          <a:p>
            <a:pPr>
              <a:spcBef>
                <a:spcPts val="600"/>
              </a:spcBef>
            </a:pPr>
            <a:r>
              <a:rPr lang="en-US" sz="1050" dirty="0" smtClean="0">
                <a:latin typeface="+mn-lt"/>
              </a:rPr>
              <a:t>   - choose k-nearest </a:t>
            </a:r>
            <a:r>
              <a:rPr lang="en-US" sz="1050" dirty="0" err="1" smtClean="0">
                <a:latin typeface="+mn-lt"/>
              </a:rPr>
              <a:t>neighbours</a:t>
            </a:r>
            <a:r>
              <a:rPr lang="en-US" sz="1050" dirty="0" smtClean="0">
                <a:latin typeface="+mn-lt"/>
              </a:rPr>
              <a:t> and predict target value of new data with the average of K’s target value</a:t>
            </a:r>
          </a:p>
          <a:p>
            <a:endParaRPr lang="en-US" sz="1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K-NN works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</a:t>
            </a:r>
            <a:r>
              <a:rPr lang="en-US" sz="1400" dirty="0" smtClean="0">
                <a:latin typeface="+mn-lt"/>
              </a:rPr>
              <a:t>1) Calculate distance</a:t>
            </a: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</a:t>
            </a:r>
            <a:r>
              <a:rPr lang="en-US" sz="1400" dirty="0" smtClean="0">
                <a:latin typeface="+mn-lt"/>
              </a:rPr>
              <a:t>2) Find Nearest neighbors</a:t>
            </a:r>
          </a:p>
          <a:p>
            <a:r>
              <a:rPr lang="en-US" sz="1400" dirty="0" smtClean="0">
                <a:latin typeface="+mn-lt"/>
              </a:rPr>
              <a:t>    </a:t>
            </a:r>
            <a:r>
              <a:rPr lang="en-US" sz="1400" dirty="0" smtClean="0">
                <a:latin typeface="+mn-lt"/>
              </a:rPr>
              <a:t>3) Vote for labels</a:t>
            </a:r>
          </a:p>
        </p:txBody>
      </p:sp>
      <p:pic>
        <p:nvPicPr>
          <p:cNvPr id="2050" name="Picture 2" descr="https://cdn-images-1.medium.com/max/800/0*439t63Ui2lsu4eq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67" y="4463194"/>
            <a:ext cx="1906453" cy="18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4" y="1122551"/>
            <a:ext cx="3704116" cy="1855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7" y="3707655"/>
            <a:ext cx="3704116" cy="1276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835" y="3395841"/>
            <a:ext cx="2701631" cy="3177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916" y="3395841"/>
            <a:ext cx="4824000" cy="869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759" y="4360602"/>
            <a:ext cx="3553321" cy="2172003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7"/>
          <a:srcRect t="38031" b="-1"/>
          <a:stretch/>
        </p:blipFill>
        <p:spPr>
          <a:xfrm>
            <a:off x="6627705" y="953195"/>
            <a:ext cx="5514673" cy="164172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913217" y="977909"/>
            <a:ext cx="2811165" cy="1956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100" i="1" dirty="0" smtClean="0"/>
              <a:t>pandas</a:t>
            </a:r>
            <a:r>
              <a:rPr lang="en-US" sz="1100" dirty="0" smtClean="0"/>
              <a:t> 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900" dirty="0" smtClean="0"/>
              <a:t>          - an open source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900" dirty="0" smtClean="0"/>
              <a:t>          - BSD-licensed library providing high-performance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900" dirty="0" smtClean="0"/>
              <a:t>          - easy-to-use data structures and data analysis tools for the </a:t>
            </a:r>
            <a:r>
              <a:rPr lang="en-US" sz="900" u="sng" dirty="0" smtClean="0"/>
              <a:t>Python</a:t>
            </a:r>
            <a:r>
              <a:rPr lang="en-US" sz="900" dirty="0" smtClean="0"/>
              <a:t> programming language.</a:t>
            </a:r>
            <a:endParaRPr lang="en-US" sz="1100" dirty="0" smtClean="0"/>
          </a:p>
          <a:p>
            <a:r>
              <a:rPr lang="en-US" sz="1100" dirty="0" err="1" smtClean="0"/>
              <a:t>Seaborn</a:t>
            </a: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/>
              <a:t>         </a:t>
            </a:r>
            <a:r>
              <a:rPr lang="en-US" sz="900" dirty="0" smtClean="0"/>
              <a:t>- python data visualization library based on </a:t>
            </a:r>
            <a:r>
              <a:rPr lang="en-US" sz="900" dirty="0" err="1" smtClean="0"/>
              <a:t>matplotlib</a:t>
            </a:r>
            <a:endParaRPr lang="en-US" sz="900" dirty="0" smtClean="0"/>
          </a:p>
          <a:p>
            <a:r>
              <a:rPr lang="en-US" sz="1100" dirty="0" err="1" smtClean="0"/>
              <a:t>Sklearn</a:t>
            </a:r>
            <a:endParaRPr lang="en-US" sz="1100" dirty="0" smtClean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900" dirty="0" smtClean="0"/>
              <a:t>          - Simple and efficient tools for data mining and data analysis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900" dirty="0" smtClean="0"/>
              <a:t>           - Accessible to everybody, and reusable in various contexts</a:t>
            </a:r>
            <a:endParaRPr lang="en-US" sz="9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1595" y="59308"/>
            <a:ext cx="7374924" cy="723287"/>
          </a:xfrm>
        </p:spPr>
        <p:txBody>
          <a:bodyPr>
            <a:noAutofit/>
          </a:bodyPr>
          <a:lstStyle/>
          <a:p>
            <a:r>
              <a:rPr lang="en-US" sz="2800" dirty="0" smtClean="0"/>
              <a:t>Heart disease classifier using K-NN 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49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621" y="2039641"/>
            <a:ext cx="6013622" cy="2037921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data.iloc</a:t>
            </a:r>
            <a:r>
              <a:rPr lang="en-US" sz="1200" dirty="0" smtClean="0"/>
              <a:t>[&lt;row selection&gt;, &lt;column selection&gt;]  -&gt; pandas selection methods</a:t>
            </a:r>
          </a:p>
          <a:p>
            <a:r>
              <a:rPr lang="en-US" sz="1200" dirty="0" err="1" smtClean="0"/>
              <a:t>train_test_split</a:t>
            </a:r>
            <a:r>
              <a:rPr lang="en-US" sz="1200" dirty="0" smtClean="0"/>
              <a:t>() -&gt; split arrays or matrices into random train and test subsets</a:t>
            </a:r>
          </a:p>
          <a:p>
            <a:r>
              <a:rPr lang="en-US" sz="1200" dirty="0" err="1" smtClean="0"/>
              <a:t>StandardScaler</a:t>
            </a:r>
            <a:r>
              <a:rPr lang="en-US" sz="1200" dirty="0" smtClean="0"/>
              <a:t>() -&gt; </a:t>
            </a:r>
            <a:r>
              <a:rPr lang="en-US" sz="1200" dirty="0"/>
              <a:t>removing the mean and scaling to unit variance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Fit_transform</a:t>
            </a:r>
            <a:r>
              <a:rPr lang="en-US" sz="1200" dirty="0" smtClean="0"/>
              <a:t>() -&gt; compute mean and variance and then perform standardization</a:t>
            </a:r>
          </a:p>
          <a:p>
            <a:r>
              <a:rPr lang="en-US" sz="1200" dirty="0" err="1" smtClean="0"/>
              <a:t>Accuracy_score</a:t>
            </a:r>
            <a:r>
              <a:rPr lang="en-US" sz="1200" dirty="0" smtClean="0"/>
              <a:t>() -&gt; accuracy classification score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0" y="237905"/>
            <a:ext cx="6067380" cy="1253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0" y="1589903"/>
            <a:ext cx="5715798" cy="499179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91265" y="3157456"/>
            <a:ext cx="6013622" cy="203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0760" y="237905"/>
            <a:ext cx="2599038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800" dirty="0" smtClean="0"/>
              <a:t>X(matrix of independent variables)</a:t>
            </a:r>
          </a:p>
          <a:p>
            <a:pPr>
              <a:spcBef>
                <a:spcPts val="600"/>
              </a:spcBef>
            </a:pPr>
            <a:r>
              <a:rPr lang="en-US" sz="800" dirty="0"/>
              <a:t>y</a:t>
            </a:r>
            <a:r>
              <a:rPr lang="en-US" sz="800" dirty="0" smtClean="0"/>
              <a:t>(vector of the dependent variable)</a:t>
            </a:r>
            <a:endParaRPr lang="en-US" sz="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13621" y="5628807"/>
            <a:ext cx="2075936" cy="117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Accuracy: 0.82 (k=5)</a:t>
            </a:r>
          </a:p>
          <a:p>
            <a:r>
              <a:rPr lang="en-US" sz="1100" dirty="0" smtClean="0"/>
              <a:t>Accuracy: 0.86 (k=6)</a:t>
            </a:r>
          </a:p>
          <a:p>
            <a:r>
              <a:rPr lang="en-US" sz="1100" dirty="0" smtClean="0"/>
              <a:t>Accuracy: 0.87 (k=7)  </a:t>
            </a:r>
            <a:r>
              <a:rPr lang="en-US" sz="1100" dirty="0" smtClean="0">
                <a:sym typeface="Wingdings" panose="05000000000000000000" pitchFamily="2" charset="2"/>
              </a:rPr>
              <a:t></a:t>
            </a:r>
            <a:endParaRPr lang="en-US" sz="1100" dirty="0" smtClean="0"/>
          </a:p>
          <a:p>
            <a:r>
              <a:rPr lang="en-US" sz="1100" dirty="0" smtClean="0"/>
              <a:t>Accuracy: 0.86 (k=9)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4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5" y="209756"/>
            <a:ext cx="10515600" cy="7753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Predict class using K-NN algorithm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5" y="3908678"/>
            <a:ext cx="4124901" cy="1543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125" y="5556986"/>
            <a:ext cx="5817973" cy="1169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85" y="1478261"/>
            <a:ext cx="5466598" cy="5247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816" y="985064"/>
            <a:ext cx="3314626" cy="35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1" y="459496"/>
            <a:ext cx="4743434" cy="5770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09" y="2180965"/>
            <a:ext cx="6872778" cy="45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Python</vt:lpstr>
      <vt:lpstr>K-NN</vt:lpstr>
      <vt:lpstr>Heart disease classifier using K-NN algorithm</vt:lpstr>
      <vt:lpstr>PowerPoint Presentation</vt:lpstr>
      <vt:lpstr>Predict class using K-NN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KHIN CHAN MYAE AUNG</dc:creator>
  <cp:lastModifiedBy>KHIN CHAN MYAE AUNG</cp:lastModifiedBy>
  <cp:revision>20</cp:revision>
  <dcterms:created xsi:type="dcterms:W3CDTF">2019-11-27T06:06:45Z</dcterms:created>
  <dcterms:modified xsi:type="dcterms:W3CDTF">2019-11-27T10:33:30Z</dcterms:modified>
</cp:coreProperties>
</file>