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CF145D-A5A3-4C22-9D2D-A614D363F74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3E1BEB-F4A4-40A9-8C85-AC5AA300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BDBF-4995-4C78-850C-9523A30FD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EE81-1FC5-4A2D-99E8-19D34E9DB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7751-0685-4825-B972-FF90EF43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3331-EA85-4B0B-8378-D7CC7DE9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1AD4-39CA-4AD5-B73F-103DBD65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2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F113-9D0A-4CBF-91E2-D712CA0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875A0-F167-4B23-BDEB-A145883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5025-C8B9-4887-86E3-513B7CE6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7EBA-9DF7-4CB6-B5D1-13095C64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764A-4524-43C8-8A9D-58DA4AAE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7778A-C3DA-48DC-9622-061B38BC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5EAAA-CBCD-4230-B0C5-D6DF63A0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27CC-2941-4C10-AD22-F4E5E8EF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FF07-DB2A-4965-8515-A767C7DC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ADB0-10F9-4E47-A143-399B962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EEC1-8569-43DF-9CAC-580F986E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7D60-1E92-4733-B9BE-16BC3D9D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70BB-AFFA-4D07-AB18-22E7F24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BA0F-F9B6-4FD9-82C9-4FDAE1B0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8E4E-380E-4143-8E28-5734936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7D50-491F-47AE-8D8B-53C7F3B6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608F-B2A4-46FC-9526-6262F665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E78A-D467-422B-AACD-CDE54FE8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2975-8582-4BE1-ABC6-CE618E89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68CB1-E18A-4AA0-AE79-0C88E6AF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7D27-340B-4772-83E1-810CC7CE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94DB-1926-4FD6-A02D-0D2EDA20D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54053-EBB2-4C54-8D0C-8849EB95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D1C6-F150-4622-AA3C-A9626A9F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A125-75F4-4CB7-9EF6-93CEC819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3D11-1ADF-420D-96DF-99F3C3FB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5283-815D-4098-9220-54FD625E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9BAA-CB9C-46E5-8C19-58A238FA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108A-FCCC-4C0A-809B-AD496215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68664-74ED-481E-A4A7-326F28FE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DCE1-8440-4A76-80B0-60E7A822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348BB-C460-4CCB-8A2B-44719CD7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41F40-7ECA-4D61-9ACF-84BA784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9B0A-5D62-4E7E-84CC-7C7D9BFF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A07-5196-48A4-8F46-63A00B6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39E32-46EF-4C9E-838C-CD186A53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E02C5-3D2E-436F-8D56-B17F6468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55637-3056-4E38-9B8E-42A5C5DC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0975-68E3-4B0B-8C2C-4CAFED10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6E2C-B2F3-4409-B7F0-2D5998DA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05A90-1A67-45B1-8652-0A4553EE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E2B3-FA88-4253-95F8-5F230B78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0502-92AD-409C-9390-CFC0FAF01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C6E6-EBFF-463F-A8EB-C7BB4AFBD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21D5-4782-4FE4-882C-39A502A8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2FB2F-CF63-4730-95E4-510409BC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24A4A-82B8-4B25-88F3-7E763BA3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F068-6FDD-4D12-B733-3FA220C7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B92CB-F0C9-4701-80C8-8F83FAEFA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D3BC-E4B5-4834-8FD2-409D04F6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35DB6-FEF6-42F9-9226-E0978731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54C5D-22C3-4B57-8AC4-4B87CA7F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11F5-3CDC-43B0-AC8A-249808AC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D293A-2A41-4663-A46C-5F3ED41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CA3FA-FBB9-46B6-8C35-5ED23D7D5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F073-8A84-4578-80CC-ADB6E33D4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9C154-44B9-43D4-AC78-BA953A094BC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9455-7928-4ADC-B0E9-DDD1C2029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F10A-B02C-4F30-B4FE-2A323769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A2DA-CD14-4C6A-85B3-7B01899851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9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mafra.go.kr/model/analysis/purchaseInfo.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1344-B616-4CE0-AAE3-CED33DE1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371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Big Data-Based Agri-food Recommendation System According to Types of Customers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4F0BC-8557-4031-A647-6A9B4E35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963" y="6305107"/>
            <a:ext cx="4976037" cy="552893"/>
          </a:xfrm>
        </p:spPr>
        <p:txBody>
          <a:bodyPr/>
          <a:lstStyle/>
          <a:p>
            <a:r>
              <a:rPr lang="en-US" dirty="0" smtClean="0"/>
              <a:t>KHIN CHAN MYAE AUNG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7" y="1882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LDA</a:t>
            </a:r>
            <a:r>
              <a:rPr lang="ko-KR" altLang="en-US" sz="3200" dirty="0" smtClean="0"/>
              <a:t>의 추론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토픽별 단어분포</a:t>
            </a:r>
            <a:r>
              <a:rPr lang="en-US" altLang="ko-KR" sz="3200" dirty="0" smtClean="0"/>
              <a:t>)</a:t>
            </a:r>
            <a:endParaRPr lang="en-US" sz="3200" dirty="0" smtClean="0"/>
          </a:p>
          <a:p>
            <a:r>
              <a:rPr lang="en-US" dirty="0" smtClean="0"/>
              <a:t>1) </a:t>
            </a:r>
            <a:r>
              <a:rPr lang="ko-KR" altLang="en-US" dirty="0" smtClean="0"/>
              <a:t>토픽 개수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사용자 지정</a:t>
            </a:r>
            <a:endParaRPr lang="en-US" altLang="ko-KR" dirty="0" smtClean="0"/>
          </a:p>
          <a:p>
            <a:r>
              <a:rPr lang="en-US" dirty="0" smtClean="0"/>
              <a:t>2) </a:t>
            </a:r>
            <a:r>
              <a:rPr lang="ko-KR" altLang="en-US" dirty="0" smtClean="0"/>
              <a:t>모든 단어를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중 하나의 토픽에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렌덤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3) 2</a:t>
            </a:r>
            <a:r>
              <a:rPr lang="ko-KR" altLang="en-US" dirty="0" smtClean="0"/>
              <a:t>가지 기준에 따라 토픽이 재할당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p (topic t | document d)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p (word w | topic t)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0" y="3448398"/>
            <a:ext cx="7241415" cy="29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7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42" y="337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LDA</a:t>
            </a:r>
            <a:r>
              <a:rPr lang="ko-KR" altLang="en-US" dirty="0"/>
              <a:t>의 추론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문서별 토픽분포</a:t>
            </a:r>
            <a:r>
              <a:rPr lang="en-US" altLang="ko-KR" dirty="0"/>
              <a:t>)</a:t>
            </a:r>
            <a:endParaRPr 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문서의 토픽 분포는 </a:t>
            </a:r>
            <a:r>
              <a:rPr lang="en-US" altLang="ko-KR" dirty="0" smtClean="0"/>
              <a:t>LDA </a:t>
            </a:r>
            <a:r>
              <a:rPr lang="ko-KR" altLang="en-US" dirty="0"/>
              <a:t>모델인 </a:t>
            </a:r>
            <a:r>
              <a:rPr lang="en-US" altLang="ko-KR" dirty="0" err="1"/>
              <a:t>ldamodel</a:t>
            </a:r>
            <a:r>
              <a:rPr lang="en-US" altLang="ko-KR" dirty="0"/>
              <a:t>[]</a:t>
            </a:r>
            <a:r>
              <a:rPr lang="ko-KR" altLang="en-US" dirty="0"/>
              <a:t>에 전체 데이터가 정수 인코딩 된 결과를 넣은 후에 </a:t>
            </a:r>
            <a:r>
              <a:rPr lang="ko-KR" altLang="en-US" dirty="0" smtClean="0"/>
              <a:t>확인 가능</a:t>
            </a:r>
            <a:endParaRPr lang="en-US" dirty="0"/>
          </a:p>
        </p:txBody>
      </p:sp>
      <p:pic>
        <p:nvPicPr>
          <p:cNvPr id="5124" name="Picture 4" descr="https://wikidocs.net/images/page/30708/ld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85" y="2512736"/>
            <a:ext cx="9766810" cy="41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92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BD95-9DF1-4B3E-9BDC-B07BED50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분석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21E5AC-38D0-4B48-92F0-66B8D001C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14" y="2050898"/>
            <a:ext cx="7715604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79C283-4873-487C-A26A-C13D4282DE2A}"/>
              </a:ext>
            </a:extLst>
          </p:cNvPr>
          <p:cNvSpPr txBox="1">
            <a:spLocks/>
          </p:cNvSpPr>
          <p:nvPr/>
        </p:nvSpPr>
        <p:spPr>
          <a:xfrm>
            <a:off x="582386" y="1690688"/>
            <a:ext cx="3589564" cy="423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목적</a:t>
            </a:r>
            <a:endParaRPr lang="en-US" altLang="ko-KR" sz="2400" dirty="0"/>
          </a:p>
          <a:p>
            <a:endParaRPr 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사전에 정의된 사용자 유형별 선호 정보를 이용한 단순화된 형태의 맞춤형 추천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개인별 정보를 이용한 맞춤형 추천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endParaRPr lang="en-US" sz="1800" dirty="0"/>
          </a:p>
          <a:p>
            <a:r>
              <a:rPr lang="en-US" sz="1600" dirty="0"/>
              <a:t>-&gt; </a:t>
            </a:r>
            <a:r>
              <a:rPr lang="ko-KR" altLang="en-US" sz="1600" dirty="0"/>
              <a:t>추천 메뉴 및 식재료 리스트를 통해 식당</a:t>
            </a:r>
            <a:r>
              <a:rPr lang="en-US" altLang="ko-KR" sz="1600" dirty="0"/>
              <a:t>, </a:t>
            </a:r>
            <a:r>
              <a:rPr lang="ko-KR" altLang="en-US" sz="1600" dirty="0"/>
              <a:t>외부 판매자</a:t>
            </a:r>
            <a:r>
              <a:rPr lang="en-US" altLang="ko-KR" sz="1600" dirty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</a:t>
            </a:r>
            <a:r>
              <a:rPr lang="ko-KR" altLang="en-US" sz="1600" dirty="0"/>
              <a:t>온</a:t>
            </a:r>
            <a:r>
              <a:rPr lang="en-US" altLang="ko-KR" sz="1600" dirty="0"/>
              <a:t>.</a:t>
            </a:r>
            <a:r>
              <a:rPr lang="ko-KR" altLang="en-US" sz="1600" dirty="0"/>
              <a:t>오프라인 판매점 정보들고 연결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678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9158-A379-4D96-94D3-8DE95609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 설계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D909-81E5-48D6-A9EB-CD3CB1E3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7" y="2021262"/>
            <a:ext cx="7603157" cy="4351338"/>
          </a:xfrm>
        </p:spPr>
        <p:txBody>
          <a:bodyPr/>
          <a:lstStyle/>
          <a:p>
            <a:r>
              <a:rPr lang="ko-KR" altLang="en-US" dirty="0"/>
              <a:t>활용 데이터 범위 및 리스트 표준화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16,000</a:t>
            </a:r>
            <a:r>
              <a:rPr lang="ko-KR" altLang="en-US" sz="2000" dirty="0"/>
              <a:t>여 개의 서로 다른 메뉴들을 </a:t>
            </a:r>
            <a:r>
              <a:rPr lang="en-US" altLang="ko-KR" sz="2000" u="sng" dirty="0"/>
              <a:t>651</a:t>
            </a:r>
            <a:r>
              <a:rPr lang="ko-KR" altLang="en-US" sz="2000" u="sng" dirty="0"/>
              <a:t>개</a:t>
            </a:r>
            <a:r>
              <a:rPr lang="ko-KR" altLang="en-US" sz="2000" dirty="0"/>
              <a:t>로 표준화 메뉴로 변환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ko-KR" altLang="en-US" sz="2000" dirty="0"/>
              <a:t>채소</a:t>
            </a:r>
            <a:r>
              <a:rPr lang="en-US" altLang="ko-KR" sz="2000" dirty="0"/>
              <a:t>, </a:t>
            </a:r>
            <a:r>
              <a:rPr lang="ko-KR" altLang="en-US" sz="2000" dirty="0"/>
              <a:t>과일</a:t>
            </a:r>
            <a:r>
              <a:rPr lang="en-US" altLang="ko-KR" sz="2000" dirty="0"/>
              <a:t>, </a:t>
            </a:r>
            <a:r>
              <a:rPr lang="ko-KR" altLang="en-US" sz="2000" dirty="0"/>
              <a:t>축산</a:t>
            </a:r>
            <a:r>
              <a:rPr lang="en-US" altLang="ko-KR" sz="2000" dirty="0"/>
              <a:t>, </a:t>
            </a:r>
            <a:r>
              <a:rPr lang="ko-KR" altLang="en-US" sz="2000" dirty="0"/>
              <a:t>수산물 품목 전체에서 소비금액 기준 상위 </a:t>
            </a:r>
            <a:r>
              <a:rPr lang="en-US" altLang="ko-KR" sz="2000" u="sng" dirty="0"/>
              <a:t>99</a:t>
            </a:r>
            <a:r>
              <a:rPr lang="ko-KR" altLang="en-US" sz="2000" u="sng" dirty="0"/>
              <a:t>개</a:t>
            </a:r>
            <a:r>
              <a:rPr lang="ko-KR" altLang="en-US" sz="2000" dirty="0"/>
              <a:t>를 표준화 식재료로 선정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DB66D-5B42-4973-81AE-892D74F2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24" y="929935"/>
            <a:ext cx="3893673" cy="57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9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0A19-45C3-4893-898C-DCB60716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 설계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F472-81E9-4161-B889-9CC294EF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9" y="2062389"/>
            <a:ext cx="6613071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식생활 라이프스타일 유형에 따른 소비자 분류</a:t>
            </a:r>
            <a:endParaRPr lang="en-US" altLang="ko-KR" sz="2400" dirty="0"/>
          </a:p>
          <a:p>
            <a:endParaRPr lang="en-US" sz="2400" dirty="0"/>
          </a:p>
          <a:p>
            <a:pPr>
              <a:buFontTx/>
              <a:buChar char="-"/>
            </a:pPr>
            <a:r>
              <a:rPr lang="en-US" sz="1800" dirty="0"/>
              <a:t>643</a:t>
            </a:r>
            <a:r>
              <a:rPr lang="ko-KR" altLang="en-US" sz="1800" dirty="0"/>
              <a:t>명의 설문조사를 요인분석을 해서 측정된 </a:t>
            </a:r>
            <a:r>
              <a:rPr lang="en-US" altLang="ko-KR" sz="1800" dirty="0"/>
              <a:t>38</a:t>
            </a:r>
            <a:r>
              <a:rPr lang="ko-KR" altLang="en-US" sz="1800" dirty="0"/>
              <a:t>개 라이프스타일을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요인으로 추출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sz="1800" dirty="0"/>
              <a:t>10</a:t>
            </a:r>
            <a:r>
              <a:rPr lang="ko-KR" altLang="en-US" sz="1800" dirty="0"/>
              <a:t>개를 요인별 상위집단의 인구통계변수</a:t>
            </a:r>
            <a:r>
              <a:rPr lang="en-US" altLang="ko-KR" sz="1800" dirty="0"/>
              <a:t>, </a:t>
            </a:r>
            <a:r>
              <a:rPr lang="ko-KR" altLang="en-US" sz="1800" dirty="0"/>
              <a:t>식생화 패턴</a:t>
            </a:r>
            <a:r>
              <a:rPr lang="en-US" altLang="ko-KR" sz="1800" dirty="0"/>
              <a:t>, </a:t>
            </a:r>
            <a:r>
              <a:rPr lang="ko-KR" altLang="en-US" sz="1800" dirty="0"/>
              <a:t>품목별구입액의 차이를 비교하여 차이가 나는 </a:t>
            </a:r>
            <a:r>
              <a:rPr lang="en-US" altLang="ko-KR" sz="1800" dirty="0"/>
              <a:t>5</a:t>
            </a:r>
            <a:r>
              <a:rPr lang="ko-KR" altLang="en-US" sz="1800" dirty="0"/>
              <a:t>개 요인을 선발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1D0C-83E9-451D-80CB-946D8BE2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34" y="1391013"/>
            <a:ext cx="5480957" cy="53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31B2-E2CB-47B4-941E-481FBF53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추천시스템 설계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FD0F-FCC9-4693-86EE-5C81DECA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과학적 방법에 의한 농식품 추천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ko-KR" altLang="en-US" sz="2400" dirty="0"/>
              <a:t>메가트렌드</a:t>
            </a:r>
            <a:r>
              <a:rPr lang="en-US" altLang="ko-KR" sz="2400" dirty="0"/>
              <a:t>(</a:t>
            </a:r>
            <a:r>
              <a:rPr lang="ko-KR" altLang="en-US" sz="2400" dirty="0"/>
              <a:t>날씨</a:t>
            </a:r>
            <a:r>
              <a:rPr lang="en-US" altLang="ko-KR" sz="2400" dirty="0"/>
              <a:t>, </a:t>
            </a:r>
            <a:r>
              <a:rPr lang="ko-KR" altLang="en-US" sz="2400" dirty="0"/>
              <a:t>가격</a:t>
            </a:r>
            <a:r>
              <a:rPr lang="en-US" altLang="ko-KR" sz="2400" dirty="0"/>
              <a:t>, </a:t>
            </a:r>
            <a:r>
              <a:rPr lang="ko-KR" altLang="en-US" sz="2400" dirty="0"/>
              <a:t>계절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다리슐레</a:t>
            </a:r>
            <a:r>
              <a:rPr lang="en-US" altLang="ko-KR" sz="2000" dirty="0"/>
              <a:t>-</a:t>
            </a:r>
            <a:r>
              <a:rPr lang="ko-KR" altLang="en-US" sz="2000" dirty="0"/>
              <a:t>다항분포 기반의 추천알고리즘 이용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(</a:t>
            </a:r>
            <a:r>
              <a:rPr lang="ko-KR" altLang="en-US" sz="2000" dirty="0"/>
              <a:t>장점</a:t>
            </a:r>
            <a:r>
              <a:rPr lang="en-US" altLang="ko-KR" sz="2000" dirty="0"/>
              <a:t>) </a:t>
            </a:r>
            <a:r>
              <a:rPr lang="ko-KR" altLang="en-US" sz="2000" dirty="0"/>
              <a:t>추가적인 피드백을 쉽게 수용 및 지속적 개선 가능성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034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3B89-E7C2-43B1-A619-97B40706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5" y="0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 구현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A778-7860-4BA4-9DAF-87074EE1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4" y="1128261"/>
            <a:ext cx="6640286" cy="3223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소비자 유형별 선호 농식품 리스트 도출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C2541-D828-4D9C-9F11-57EA00B5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22" y="1575703"/>
            <a:ext cx="8827927" cy="51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30ED-DC04-4C7F-9EB4-693072D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8" y="14059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 구현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CCB4-88CB-42CE-945D-D20A4206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2" y="1270904"/>
            <a:ext cx="8839200" cy="5524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92DE53-6545-46FE-A575-3CDBD699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4" y="1071113"/>
            <a:ext cx="6640286" cy="3223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메가트렌드에 의한 선호 농식품 리스트 도출 </a:t>
            </a:r>
            <a:r>
              <a:rPr lang="en-US" altLang="ko-KR" sz="2000" dirty="0"/>
              <a:t>(</a:t>
            </a:r>
            <a:r>
              <a:rPr lang="ko-KR" altLang="en-US" sz="2000" dirty="0"/>
              <a:t>날씨</a:t>
            </a:r>
            <a:r>
              <a:rPr lang="en-US" altLang="ko-KR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59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27F2-7D5A-44F5-8FB1-B2E986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103872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 구현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A7B4-6F76-47FD-BC65-C45A6E38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0" y="1360260"/>
            <a:ext cx="11130644" cy="5269139"/>
          </a:xfrm>
        </p:spPr>
        <p:txBody>
          <a:bodyPr/>
          <a:lstStyle/>
          <a:p>
            <a:r>
              <a:rPr lang="ko-KR" altLang="en-US" dirty="0"/>
              <a:t>메가트렌드에 의한 선호 농식품 리스트 도출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   </a:t>
            </a:r>
            <a:r>
              <a:rPr lang="en-US" altLang="ko-KR" sz="2400" dirty="0"/>
              <a:t>- </a:t>
            </a:r>
            <a:r>
              <a:rPr lang="ko-KR" altLang="en-US" sz="2400" dirty="0"/>
              <a:t>제철농식품 추천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ko-KR" altLang="en-US" sz="1800" dirty="0"/>
              <a:t>각 농식품의 가중치는 동일한 것으로 가정해서 현 시스템에서 사전확률이 동일하게 적용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시세하락 품목 도출</a:t>
            </a:r>
            <a:endParaRPr lang="en-US" altLang="ko-KR" sz="24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ko-KR" altLang="en-US" sz="1800" dirty="0"/>
              <a:t>소비자</a:t>
            </a:r>
            <a:r>
              <a:rPr lang="en-US" altLang="ko-KR" sz="1800" dirty="0"/>
              <a:t> -&gt; </a:t>
            </a:r>
            <a:r>
              <a:rPr lang="ko-KR" altLang="en-US" sz="1800" dirty="0"/>
              <a:t>가격이 저렴한 농산물을 사기 때문에 편익이 발생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ko-KR" altLang="en-US" sz="1800" dirty="0"/>
              <a:t>생산자 </a:t>
            </a:r>
            <a:r>
              <a:rPr lang="en-US" altLang="ko-KR" sz="1800" dirty="0"/>
              <a:t>-&gt; </a:t>
            </a:r>
            <a:r>
              <a:rPr lang="ko-KR" altLang="en-US" sz="1800" dirty="0"/>
              <a:t>가격이 급락하는 상황에서 농식품 추천을 통한 수요 확대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4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2186-CC0A-45A7-8E4E-F3D79832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54875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 구현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ABAE-2943-4527-B7B2-5B211920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8" y="1303111"/>
            <a:ext cx="10515600" cy="4351338"/>
          </a:xfrm>
        </p:spPr>
        <p:txBody>
          <a:bodyPr/>
          <a:lstStyle/>
          <a:p>
            <a:r>
              <a:rPr lang="ko-KR" altLang="en-US" dirty="0"/>
              <a:t>소비자 유형별 농식품 추천 결과 표출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http://data.mafra.go.kr/model/analysis/purchaseInfo.do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9B2-9592-414B-A448-FC2379E8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2"/>
            <a:ext cx="10515600" cy="1325563"/>
          </a:xfrm>
        </p:spPr>
        <p:txBody>
          <a:bodyPr/>
          <a:lstStyle/>
          <a:p>
            <a:r>
              <a:rPr lang="ko-KR" altLang="en-US" dirty="0"/>
              <a:t>추천시스템의 특징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5DBF-89EE-4DDC-861C-BF2EB651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2" y="1503888"/>
            <a:ext cx="1156546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1) </a:t>
            </a:r>
            <a:r>
              <a:rPr lang="ko-KR" altLang="en-US" sz="2400" dirty="0"/>
              <a:t>농식품분야의 데이터 이용</a:t>
            </a:r>
            <a:endParaRPr lang="en-US" altLang="ko-KR" sz="2400" dirty="0"/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ko-KR" altLang="en-US" sz="2400" dirty="0"/>
              <a:t>식생활 라이프스타일과 </a:t>
            </a:r>
            <a:r>
              <a:rPr lang="en-US" altLang="ko-KR" sz="2400" dirty="0"/>
              <a:t>Megatrends</a:t>
            </a:r>
            <a:r>
              <a:rPr lang="ko-KR" altLang="en-US" sz="2400" dirty="0"/>
              <a:t>요인을 기반한 소비자 세분화방법 사용</a:t>
            </a:r>
            <a:endParaRPr lang="en-US" altLang="ko-KR" sz="2400" dirty="0"/>
          </a:p>
          <a:p>
            <a:endParaRPr lang="en-US" sz="2400" dirty="0"/>
          </a:p>
          <a:p>
            <a:r>
              <a:rPr lang="en-US" sz="2400" dirty="0"/>
              <a:t>3) </a:t>
            </a:r>
            <a:r>
              <a:rPr lang="ko-KR" altLang="en-US" sz="2400" dirty="0"/>
              <a:t>다양한 상황적 요인들의 선호가 반영된 농식품 추천</a:t>
            </a:r>
            <a:endParaRPr lang="en-US" altLang="ko-KR" sz="2400" dirty="0"/>
          </a:p>
          <a:p>
            <a:endParaRPr lang="en-US" sz="2400" dirty="0"/>
          </a:p>
          <a:p>
            <a:pPr>
              <a:buFontTx/>
              <a:buChar char="-"/>
            </a:pPr>
            <a:r>
              <a:rPr lang="ko-KR" altLang="en-US" sz="2400" dirty="0"/>
              <a:t>추천 농식품에 대한 </a:t>
            </a:r>
            <a:r>
              <a:rPr lang="en-US" altLang="ko-KR" sz="2400" dirty="0"/>
              <a:t>SNS </a:t>
            </a:r>
            <a:r>
              <a:rPr lang="ko-KR" altLang="en-US" sz="2400" dirty="0"/>
              <a:t>맛집정보와 버즈량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관련 식재료를 판매하는 주변 소매점 위치 및 가격정보 제공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67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5C9D-F100-4664-ACD4-B59C5C9B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74842"/>
            <a:ext cx="10515600" cy="1325563"/>
          </a:xfrm>
        </p:spPr>
        <p:txBody>
          <a:bodyPr/>
          <a:lstStyle/>
          <a:p>
            <a:r>
              <a:rPr lang="ko-KR" altLang="en-US" dirty="0"/>
              <a:t>결론 및 한계점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BA28-870C-441C-90DE-EEBC9153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4" y="1400405"/>
            <a:ext cx="11853332" cy="450932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다양한 데이터를 활용하여 추천 분석결과의 품질 향상</a:t>
            </a:r>
            <a:endParaRPr lang="en-US" altLang="ko-KR" sz="2400" dirty="0"/>
          </a:p>
          <a:p>
            <a:r>
              <a:rPr lang="ko-KR" altLang="en-US" sz="2400" dirty="0"/>
              <a:t>사용자층이 확보되지 않은 서비스 초기 단계에서 정확한 추천 사용 가능</a:t>
            </a:r>
            <a:endParaRPr lang="en-US" altLang="ko-KR" sz="2400" dirty="0"/>
          </a:p>
          <a:p>
            <a:r>
              <a:rPr lang="ko-KR" altLang="en-US" sz="2400" dirty="0"/>
              <a:t>농식품 소비자들에게 가치가 있는 정보를 제공할 수 있는 비즈너즈 모델 개발</a:t>
            </a:r>
            <a:endParaRPr lang="en-US" altLang="ko-KR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ko-KR" altLang="en-US" dirty="0"/>
              <a:t>한계점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추천결과에 대한 사용자의 평가가 부족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5</a:t>
            </a:r>
            <a:r>
              <a:rPr lang="ko-KR" altLang="en-US" sz="2400" dirty="0"/>
              <a:t>개 소비자 유형만으로는 다양한 소비자의 니즈를 반영 불가  </a:t>
            </a:r>
            <a:r>
              <a:rPr lang="en-US" altLang="ko-KR" sz="2400" dirty="0"/>
              <a:t>&lt;</a:t>
            </a:r>
            <a:r>
              <a:rPr lang="ko-KR" altLang="en-US" sz="2400" dirty="0"/>
              <a:t>개인화된 추천이 필요</a:t>
            </a:r>
            <a:r>
              <a:rPr lang="en-US" altLang="ko-K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973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3FC1-A365-4E7E-AF34-24E6C84F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8" y="77264"/>
            <a:ext cx="10515600" cy="1325563"/>
          </a:xfrm>
        </p:spPr>
        <p:txBody>
          <a:bodyPr/>
          <a:lstStyle/>
          <a:p>
            <a:r>
              <a:rPr lang="ko-KR" altLang="en-US"/>
              <a:t>향후 연구 방향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73A9-282A-466E-B39F-F5639138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8" y="1521359"/>
            <a:ext cx="10515600" cy="4351338"/>
          </a:xfrm>
        </p:spPr>
        <p:txBody>
          <a:bodyPr/>
          <a:lstStyle/>
          <a:p>
            <a:r>
              <a:rPr lang="ko-KR" altLang="en-US" dirty="0"/>
              <a:t>산업차원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sz="2400" dirty="0"/>
              <a:t>농식품 공급사슬의 이력정보 투명화 </a:t>
            </a:r>
            <a:r>
              <a:rPr lang="en-US" altLang="ko-KR" sz="2400" dirty="0"/>
              <a:t>--&gt; RFID/USN</a:t>
            </a:r>
            <a:r>
              <a:rPr lang="ko-KR" altLang="en-US" sz="2400" dirty="0"/>
              <a:t>기반 물류시스템의 구축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소비자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sz="2400" dirty="0"/>
              <a:t>정교한 맞춤형 추천 </a:t>
            </a:r>
            <a:r>
              <a:rPr lang="en-US" altLang="ko-KR" sz="2400" dirty="0"/>
              <a:t>--&gt; </a:t>
            </a:r>
            <a:r>
              <a:rPr lang="ko-KR" altLang="en-US" sz="2400" dirty="0"/>
              <a:t>유비쿼터스 기반의 홈네트워크 기술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- </a:t>
            </a:r>
            <a:r>
              <a:rPr lang="ko-KR" altLang="en-US" sz="2400" dirty="0"/>
              <a:t>음성인식            </a:t>
            </a:r>
            <a:r>
              <a:rPr lang="en-US" altLang="ko-KR" sz="2400" dirty="0"/>
              <a:t>=&gt; </a:t>
            </a:r>
            <a:r>
              <a:rPr lang="ko-KR" altLang="en-US" sz="2400" dirty="0"/>
              <a:t>사용자의 요구사항 추천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- </a:t>
            </a:r>
            <a:r>
              <a:rPr lang="ko-KR" altLang="en-US" sz="2400" dirty="0"/>
              <a:t>생체정보 인식  </a:t>
            </a:r>
            <a:r>
              <a:rPr lang="en-US" altLang="ko-KR" sz="2400" dirty="0"/>
              <a:t>=&gt; </a:t>
            </a:r>
            <a:r>
              <a:rPr lang="ko-KR" altLang="en-US" sz="2400" dirty="0"/>
              <a:t>사용자의 건강상태가 실시간 반영된 식단 추천 </a:t>
            </a:r>
            <a:endParaRPr lang="en-US" altLang="ko-KR" sz="2400" dirty="0"/>
          </a:p>
          <a:p>
            <a:pPr marL="0" indent="0">
              <a:buNone/>
            </a:pPr>
            <a:r>
              <a:rPr lang="en-US" dirty="0"/>
              <a:t>        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4826-44EE-40BF-A8B7-039AB1C2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개발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D3A6-44E9-4EB1-ADF2-3876797F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소비자의 니즈에 맞는 농식품 정보를 제공함으로써 사용자 확대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-&gt; </a:t>
            </a:r>
            <a:r>
              <a:rPr lang="ko-KR" altLang="en-US" sz="2400" dirty="0"/>
              <a:t>생산자들을 연결하는 농식품 직거래 플랫폼과 연계하여 지역 농산물 소비를 촉진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001D-2D6C-4DC4-A6B2-D60B3398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기법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961A-A34F-44B0-B421-A17D12F2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ko-KR" altLang="en-US" dirty="0"/>
              <a:t>내용기반</a:t>
            </a:r>
            <a:r>
              <a:rPr lang="en-US" altLang="ko-KR" dirty="0"/>
              <a:t> (content-based)</a:t>
            </a:r>
          </a:p>
          <a:p>
            <a:r>
              <a:rPr lang="en-US" dirty="0"/>
              <a:t>2) </a:t>
            </a:r>
            <a:r>
              <a:rPr lang="ko-KR" altLang="en-US" dirty="0"/>
              <a:t>협력기반 </a:t>
            </a:r>
            <a:r>
              <a:rPr lang="en-US" altLang="ko-KR" dirty="0"/>
              <a:t>(collaborative)</a:t>
            </a:r>
          </a:p>
          <a:p>
            <a:r>
              <a:rPr lang="en-US" dirty="0"/>
              <a:t>3) </a:t>
            </a:r>
            <a:r>
              <a:rPr lang="ko-KR" altLang="en-US" dirty="0"/>
              <a:t>하이브리드 </a:t>
            </a:r>
            <a:r>
              <a:rPr lang="en-US" altLang="ko-KR" dirty="0"/>
              <a:t>(hybrid)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7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A1D1-3291-42F6-B086-B6D36DDE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음식 추천 시스템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9254-EB7E-4ED3-B4F6-6EC090E4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6" y="1343818"/>
            <a:ext cx="110828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환자용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식단관리가 필용한 환자를 대상으로 영양정보에 기반한 음식 추천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</a:t>
            </a:r>
            <a:r>
              <a:rPr lang="ko-KR" altLang="en-US" sz="2400" dirty="0"/>
              <a:t>영양정보가 포함된 식품 </a:t>
            </a:r>
            <a:r>
              <a:rPr lang="en-US" altLang="ko-KR" sz="2400" dirty="0"/>
              <a:t>DB</a:t>
            </a:r>
            <a:r>
              <a:rPr lang="ko-KR" altLang="en-US" sz="2400" dirty="0"/>
              <a:t>를 가반한 특정 조건의 음식를 추천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일반 사용자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건강한 식단 추천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즐겨 먹는 음식 기반 소비자 메뉴 추천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21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894C-178C-4199-BCED-E5AF6A2A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Latent</a:t>
            </a:r>
            <a:r>
              <a:rPr lang="ko-KR" altLang="en-US" sz="4000" dirty="0"/>
              <a:t> </a:t>
            </a:r>
            <a:r>
              <a:rPr lang="en-US" altLang="ko-KR" sz="4000" dirty="0"/>
              <a:t>Dirichlet</a:t>
            </a:r>
            <a:r>
              <a:rPr lang="ko-KR" altLang="en-US" sz="4000" dirty="0"/>
              <a:t> </a:t>
            </a:r>
            <a:r>
              <a:rPr lang="en-US" altLang="ko-KR" sz="4000" dirty="0"/>
              <a:t>Allocation</a:t>
            </a:r>
            <a:r>
              <a:rPr lang="ko-KR" altLang="en-US" sz="4000" dirty="0"/>
              <a:t> 기반 추천 알고리즘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936D-24A2-4F25-AFCB-B6E50D00D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42" y="1325563"/>
            <a:ext cx="11580628" cy="4351338"/>
          </a:xfrm>
        </p:spPr>
        <p:txBody>
          <a:bodyPr/>
          <a:lstStyle/>
          <a:p>
            <a:r>
              <a:rPr lang="ko-KR" altLang="en-US" dirty="0" smtClean="0"/>
              <a:t>토픽 모델링 알고리즘</a:t>
            </a:r>
            <a:endParaRPr lang="en-US" altLang="ko-KR" dirty="0"/>
          </a:p>
          <a:p>
            <a:r>
              <a:rPr lang="ko-KR" altLang="en-US" dirty="0" smtClean="0"/>
              <a:t>디리클레 분포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다항분포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sz="2000" dirty="0" smtClean="0"/>
              <a:t>디리클레 분포 </a:t>
            </a:r>
            <a:r>
              <a:rPr lang="en-US" altLang="ko-KR" sz="2000" dirty="0" smtClean="0"/>
              <a:t>-- k</a:t>
            </a:r>
            <a:r>
              <a:rPr lang="ko-KR" altLang="en-US" sz="2000" dirty="0" smtClean="0"/>
              <a:t>차원의 실수 백터 중 백터의 요소가 양수이며 모든 요소를 더한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인 경우에 확률값이 정의되는 연속확률분포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다항분포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여러 개의 값을 가질 수 있는 독립확률변수들에 대한 확률분포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여러번의 독립시행에서 각각의 값이 특정 횟수가 나타날 확률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LDA =&gt; </a:t>
            </a:r>
            <a:r>
              <a:rPr lang="ko-KR" altLang="en-US" sz="2000" dirty="0" smtClean="0"/>
              <a:t>토픽의 단어분포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문서의 토픽분포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문서 내 단어들 생성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LDA inference =&gt; </a:t>
            </a:r>
            <a:r>
              <a:rPr lang="ko-KR" altLang="en-US" sz="2000" dirty="0" smtClean="0"/>
              <a:t>역 추정</a:t>
            </a:r>
            <a:endParaRPr lang="en-US" altLang="ko-KR" sz="2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19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81" y="0"/>
            <a:ext cx="10515600" cy="825722"/>
          </a:xfrm>
        </p:spPr>
        <p:txBody>
          <a:bodyPr/>
          <a:lstStyle/>
          <a:p>
            <a:r>
              <a:rPr lang="en-US" sz="3600" dirty="0" smtClean="0"/>
              <a:t>LDA</a:t>
            </a:r>
            <a:r>
              <a:rPr lang="ko-KR" altLang="en-US" sz="3600" dirty="0" smtClean="0"/>
              <a:t>가 가정하는 문서생성과정</a:t>
            </a:r>
            <a:endParaRPr lang="en-US" dirty="0"/>
          </a:p>
        </p:txBody>
      </p:sp>
      <p:pic>
        <p:nvPicPr>
          <p:cNvPr id="2051" name="Picture 3" descr="http://i.imgur.com/CEGcfo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08" y="825722"/>
            <a:ext cx="6397745" cy="23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1493" y="3594969"/>
            <a:ext cx="11410507" cy="3438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latin typeface="+mn-lt"/>
              </a:rPr>
              <a:t>D – </a:t>
            </a:r>
            <a:r>
              <a:rPr lang="ko-KR" altLang="en-US" sz="2400" dirty="0" smtClean="0">
                <a:latin typeface="+mn-lt"/>
              </a:rPr>
              <a:t>전체 문서 개수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+mn-lt"/>
              </a:rPr>
              <a:t>K – </a:t>
            </a:r>
            <a:r>
              <a:rPr lang="ko-KR" altLang="en-US" sz="2400" dirty="0" smtClean="0">
                <a:latin typeface="+mn-lt"/>
              </a:rPr>
              <a:t>전체 토픽 수 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네모칸 </a:t>
            </a:r>
            <a:r>
              <a:rPr lang="en-US" altLang="ko-KR" sz="2400" dirty="0" smtClean="0">
                <a:latin typeface="+mn-lt"/>
              </a:rPr>
              <a:t>– </a:t>
            </a:r>
            <a:r>
              <a:rPr lang="ko-KR" altLang="en-US" sz="2400" dirty="0" smtClean="0">
                <a:latin typeface="+mn-lt"/>
              </a:rPr>
              <a:t>해당 횟수만큼 반복한다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동그라미 </a:t>
            </a:r>
            <a:r>
              <a:rPr lang="en-US" altLang="ko-KR" sz="2400" dirty="0" smtClean="0">
                <a:latin typeface="+mn-lt"/>
              </a:rPr>
              <a:t>– </a:t>
            </a:r>
            <a:r>
              <a:rPr lang="ko-KR" altLang="en-US" sz="2400" dirty="0" smtClean="0">
                <a:latin typeface="+mn-lt"/>
              </a:rPr>
              <a:t>변수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l-GR" sz="2400" dirty="0" smtClean="0">
                <a:latin typeface="+mn-lt"/>
              </a:rPr>
              <a:t>α,β</a:t>
            </a:r>
            <a:r>
              <a:rPr lang="en-US" sz="2400" dirty="0" smtClean="0">
                <a:latin typeface="+mn-lt"/>
              </a:rPr>
              <a:t> – </a:t>
            </a:r>
            <a:r>
              <a:rPr lang="ko-KR" altLang="en-US" sz="2400" dirty="0" smtClean="0">
                <a:latin typeface="+mn-lt"/>
              </a:rPr>
              <a:t>하이퍼 파라메터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+mn-lt"/>
              </a:rPr>
              <a:t>W(</a:t>
            </a:r>
            <a:r>
              <a:rPr lang="en-US" sz="2400" dirty="0" err="1" smtClean="0">
                <a:latin typeface="+mn-lt"/>
              </a:rPr>
              <a:t>d,n</a:t>
            </a:r>
            <a:r>
              <a:rPr lang="en-US" sz="2400" dirty="0" smtClean="0">
                <a:latin typeface="+mn-lt"/>
              </a:rPr>
              <a:t>) - d</a:t>
            </a:r>
            <a:r>
              <a:rPr lang="ko-KR" altLang="en-US" sz="2400" dirty="0" smtClean="0">
                <a:latin typeface="+mn-lt"/>
              </a:rPr>
              <a:t>번째 문서에 등장한 </a:t>
            </a:r>
            <a:r>
              <a:rPr lang="en-US" altLang="ko-KR" sz="2400" dirty="0" smtClean="0">
                <a:latin typeface="+mn-lt"/>
              </a:rPr>
              <a:t>n</a:t>
            </a:r>
            <a:r>
              <a:rPr lang="ko-KR" altLang="en-US" sz="2400" dirty="0" smtClean="0">
                <a:latin typeface="+mn-lt"/>
              </a:rPr>
              <a:t>번째 단어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ɸ</a:t>
            </a:r>
            <a:r>
              <a:rPr lang="en-US" sz="2400" dirty="0" smtClean="0">
                <a:latin typeface="+mn-lt"/>
              </a:rPr>
              <a:t>(k) - k</a:t>
            </a:r>
            <a:r>
              <a:rPr lang="ko-KR" altLang="en-US" sz="2400" dirty="0" smtClean="0">
                <a:latin typeface="+mn-lt"/>
              </a:rPr>
              <a:t>번째 토픽에 해당하는 백터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Ɵ(d) – d</a:t>
            </a:r>
            <a:r>
              <a:rPr lang="ko-KR" altLang="en-US" sz="2400" dirty="0" smtClean="0">
                <a:latin typeface="+mn-lt"/>
              </a:rPr>
              <a:t>번째 문서가 가진 토픽 비중을 나타내는 백터</a:t>
            </a:r>
            <a:endParaRPr lang="en-US" altLang="ko-KR" sz="24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Z(</a:t>
            </a:r>
            <a:r>
              <a:rPr lang="en-US" altLang="ko-KR" sz="2400" dirty="0" err="1" smtClean="0">
                <a:latin typeface="+mn-lt"/>
              </a:rPr>
              <a:t>d,n</a:t>
            </a:r>
            <a:r>
              <a:rPr lang="en-US" altLang="ko-KR" sz="2400" dirty="0" smtClean="0">
                <a:latin typeface="+mn-lt"/>
              </a:rPr>
              <a:t>) – d</a:t>
            </a:r>
            <a:r>
              <a:rPr lang="ko-KR" altLang="en-US" sz="2400" dirty="0" smtClean="0">
                <a:latin typeface="+mn-lt"/>
              </a:rPr>
              <a:t>번째 문서 </a:t>
            </a:r>
            <a:r>
              <a:rPr lang="en-US" altLang="ko-KR" sz="2400" dirty="0" smtClean="0">
                <a:latin typeface="+mn-lt"/>
              </a:rPr>
              <a:t>n</a:t>
            </a:r>
            <a:r>
              <a:rPr lang="ko-KR" altLang="en-US" sz="2400" dirty="0" smtClean="0">
                <a:latin typeface="+mn-lt"/>
              </a:rPr>
              <a:t>번째 단어가 어떤 토픽에 해당하는지 할당해주는 역할</a:t>
            </a:r>
            <a:endParaRPr lang="en-US" altLang="ko-KR" sz="2400" dirty="0" smtClean="0">
              <a:latin typeface="+mn-lt"/>
            </a:endParaRPr>
          </a:p>
          <a:p>
            <a:endParaRPr lang="en-US" altLang="ko-KR" sz="2400" dirty="0" smtClean="0">
              <a:latin typeface="+mn-lt"/>
            </a:endParaRPr>
          </a:p>
          <a:p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7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" y="2685468"/>
            <a:ext cx="6839905" cy="4172532"/>
          </a:xfrm>
          <a:prstGeom prst="rect">
            <a:avLst/>
          </a:prstGeom>
        </p:spPr>
      </p:pic>
      <p:pic>
        <p:nvPicPr>
          <p:cNvPr id="6" name="Picture 3" descr="http://i.imgur.com/CEGcfo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403" y="272201"/>
            <a:ext cx="6213953" cy="227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7053" y="4261814"/>
            <a:ext cx="52261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ko-KR" sz="1600" dirty="0"/>
              <a:t>Ɵ(d)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 </a:t>
            </a:r>
            <a:r>
              <a:rPr lang="en-US" sz="1600" dirty="0" err="1" smtClean="0"/>
              <a:t>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번째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문서가 가진 토픽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비중을 나타내는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벡터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- 전체의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토픽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개수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K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만큼의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길이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-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각 요소값은 해당 단어가 k번째 토픽에서 차지하는 비중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- 각 요소는 확률이므로 모든 요소의 합은 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79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7837"/>
            <a:ext cx="7158232" cy="2843408"/>
          </a:xfrm>
          <a:prstGeom prst="rect">
            <a:avLst/>
          </a:prstGeom>
        </p:spPr>
      </p:pic>
      <p:pic>
        <p:nvPicPr>
          <p:cNvPr id="6" name="Picture 3" descr="http://i.imgur.com/CEGcfo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16" y="181327"/>
            <a:ext cx="6448750" cy="236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01632" y="5288340"/>
            <a:ext cx="57903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ko-KR" sz="1600" dirty="0"/>
              <a:t>ɸ</a:t>
            </a:r>
            <a:r>
              <a:rPr lang="en-US" sz="1600" dirty="0"/>
              <a:t>(k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MathJax_Math-italic"/>
              </a:rPr>
              <a:t>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번째 토픽에 해당하는 벡터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- 전체의 단어 개수만큼의 길이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-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각 요소값은 k번째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토픽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이 해당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d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번째 문서에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서 차지하는 비중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PT Sans"/>
              </a:rPr>
              <a:t>- 각 요소는 확률이므로 모든 요소의 합은 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22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693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Malgun Gothic</vt:lpstr>
      <vt:lpstr>MathJax_Math-italic</vt:lpstr>
      <vt:lpstr>PT Sans</vt:lpstr>
      <vt:lpstr>Arial</vt:lpstr>
      <vt:lpstr>Calibri</vt:lpstr>
      <vt:lpstr>Calibri Light</vt:lpstr>
      <vt:lpstr>Office Theme</vt:lpstr>
      <vt:lpstr>Big Data-Based Agri-food Recommendation System According to Types of Customers</vt:lpstr>
      <vt:lpstr>추천시스템의 특징</vt:lpstr>
      <vt:lpstr>개발 목적</vt:lpstr>
      <vt:lpstr>추천 기법</vt:lpstr>
      <vt:lpstr>음식 추천 시스템</vt:lpstr>
      <vt:lpstr>Latent Dirichlet Allocation 기반 추천 알고리즘</vt:lpstr>
      <vt:lpstr>LDA가 가정하는 문서생성과정</vt:lpstr>
      <vt:lpstr>Ɵ(d)  - d번째 문서가 가진 토픽 비중을 나타내는 벡터 - 전체의 토픽 개수 K 만큼의 길이 - 각 요소값은 해당 단어가 k번째 토픽에서 차지하는 비중 - 각 요소는 확률이므로 모든 요소의 합은 1</vt:lpstr>
      <vt:lpstr>ɸ(k)  - k번째 토픽에 해당하는 벡터 - 전체의 단어 개수만큼의 길이 - 각 요소값은 k번째 토픽이 해당 d번째 문서에서 차지하는 비중 - 각 요소는 확률이므로 모든 요소의 합은 1</vt:lpstr>
      <vt:lpstr>PowerPoint Presentation</vt:lpstr>
      <vt:lpstr>PowerPoint Presentation</vt:lpstr>
      <vt:lpstr>추천시스템 분석</vt:lpstr>
      <vt:lpstr>추천시스템 설계</vt:lpstr>
      <vt:lpstr>추천시스템 설계</vt:lpstr>
      <vt:lpstr>추천시스템 설계</vt:lpstr>
      <vt:lpstr>추천시스템 구현</vt:lpstr>
      <vt:lpstr>추천시스템 구현</vt:lpstr>
      <vt:lpstr>추천시스템 구현</vt:lpstr>
      <vt:lpstr>추천시스템 구현</vt:lpstr>
      <vt:lpstr>결론 및 한계점</vt:lpstr>
      <vt:lpstr>향후 연구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Data-Based Agri-food Recommendation System According to Types of Customers</dc:title>
  <dc:creator>Aung Khin Chan Myae</dc:creator>
  <cp:lastModifiedBy>CHEN</cp:lastModifiedBy>
  <cp:revision>51</cp:revision>
  <cp:lastPrinted>2019-10-09T05:02:16Z</cp:lastPrinted>
  <dcterms:created xsi:type="dcterms:W3CDTF">2019-10-05T11:04:07Z</dcterms:created>
  <dcterms:modified xsi:type="dcterms:W3CDTF">2019-10-09T05:03:47Z</dcterms:modified>
</cp:coreProperties>
</file>