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BDBF-4995-4C78-850C-9523A30FD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DEE81-1FC5-4A2D-99E8-19D34E9DB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7751-0685-4825-B972-FF90EF43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3331-EA85-4B0B-8378-D7CC7DE9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1AD4-39CA-4AD5-B73F-103DBD65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2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F113-9D0A-4CBF-91E2-D712CA05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875A0-F167-4B23-BDEB-A145883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E5025-C8B9-4887-86E3-513B7CE6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7EBA-9DF7-4CB6-B5D1-13095C64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764A-4524-43C8-8A9D-58DA4AAE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7778A-C3DA-48DC-9622-061B38BC4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5EAAA-CBCD-4230-B0C5-D6DF63A0F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27CC-2941-4C10-AD22-F4E5E8EF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FF07-DB2A-4965-8515-A767C7DC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FADB0-10F9-4E47-A143-399B962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0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EEC1-8569-43DF-9CAC-580F986E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7D60-1E92-4733-B9BE-16BC3D9D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70BB-AFFA-4D07-AB18-22E7F241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BA0F-F9B6-4FD9-82C9-4FDAE1B0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8E4E-380E-4143-8E28-57349369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7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7D50-491F-47AE-8D8B-53C7F3B6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B608F-B2A4-46FC-9526-6262F665F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E78A-D467-422B-AACD-CDE54FE8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2975-8582-4BE1-ABC6-CE618E89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68CB1-E18A-4AA0-AE79-0C88E6AF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7D27-340B-4772-83E1-810CC7CE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94DB-1926-4FD6-A02D-0D2EDA20D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54053-EBB2-4C54-8D0C-8849EB95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1D1C6-F150-4622-AA3C-A9626A9F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A125-75F4-4CB7-9EF6-93CEC819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93D11-1ADF-420D-96DF-99F3C3FB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0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5283-815D-4098-9220-54FD625E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79BAA-CB9C-46E5-8C19-58A238FA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108A-FCCC-4C0A-809B-AD4962159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68664-74ED-481E-A4A7-326F28FE0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DDCE1-8440-4A76-80B0-60E7A8224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348BB-C460-4CCB-8A2B-44719CD7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41F40-7ECA-4D61-9ACF-84BA7841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C9B0A-5D62-4E7E-84CC-7C7D9BFF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4A07-5196-48A4-8F46-63A00B64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39E32-46EF-4C9E-838C-CD186A53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E02C5-3D2E-436F-8D56-B17F6468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55637-3056-4E38-9B8E-42A5C5DC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D0975-68E3-4B0B-8C2C-4CAFED10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36E2C-B2F3-4409-B7F0-2D5998DA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05A90-1A67-45B1-8652-0A4553EE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E2B3-FA88-4253-95F8-5F230B78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0502-92AD-409C-9390-CFC0FAF0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6C6E6-EBFF-463F-A8EB-C7BB4AFBD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921D5-4782-4FE4-882C-39A502A8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2FB2F-CF63-4730-95E4-510409BC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24A4A-82B8-4B25-88F3-7E763BA3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F068-6FDD-4D12-B733-3FA220C7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B92CB-F0C9-4701-80C8-8F83FAEFA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ED3BC-E4B5-4834-8FD2-409D04F66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35DB6-FEF6-42F9-9226-E0978731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54C5D-22C3-4B57-8AC4-4B87CA7F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211F5-3CDC-43B0-AC8A-249808AC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7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D293A-2A41-4663-A46C-5F3ED41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CA3FA-FBB9-46B6-8C35-5ED23D7D5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EF073-8A84-4578-80CC-ADB6E33D4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9C154-44B9-43D4-AC78-BA953A094B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9455-7928-4ADC-B0E9-DDD1C2029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F10A-B02C-4F30-B4FE-2A323769B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A2DA-CD14-4C6A-85B3-7B018998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mafra.go.kr/model/analysis/purchaseInfo.d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1344-B616-4CE0-AAE3-CED33DE1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371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Big Data-Based Agri-food Recommendation System According to Types of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4F0BC-8557-4031-A647-6A9B4E358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963" y="6305107"/>
            <a:ext cx="4976037" cy="552893"/>
          </a:xfrm>
        </p:spPr>
        <p:txBody>
          <a:bodyPr/>
          <a:lstStyle/>
          <a:p>
            <a:r>
              <a:rPr lang="en-US" dirty="0" smtClean="0"/>
              <a:t>KHIN CHAN MYAE AUNG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0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307" y="1882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Inference of LDA (word distribution by topic)</a:t>
            </a:r>
          </a:p>
          <a:p>
            <a:pPr marL="0" indent="0">
              <a:buNone/>
            </a:pPr>
            <a:r>
              <a:rPr lang="en-US" sz="3200" dirty="0"/>
              <a:t>1) Customize the number of topics k</a:t>
            </a:r>
          </a:p>
          <a:p>
            <a:pPr marL="0" indent="0">
              <a:buNone/>
            </a:pPr>
            <a:r>
              <a:rPr lang="en-US" sz="3200" dirty="0"/>
              <a:t>2) Assign all words to one of the k topics </a:t>
            </a:r>
            <a:r>
              <a:rPr lang="en-US" sz="3200" dirty="0" smtClean="0"/>
              <a:t>(</a:t>
            </a:r>
            <a:r>
              <a:rPr lang="en-US" sz="3200" dirty="0" err="1" smtClean="0"/>
              <a:t>Ramdom</a:t>
            </a:r>
            <a:r>
              <a:rPr lang="en-US" sz="3200" dirty="0" smtClean="0"/>
              <a:t>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3) Reallocation of topics based on two </a:t>
            </a:r>
            <a:r>
              <a:rPr lang="en-US" sz="3200" dirty="0" smtClean="0"/>
              <a:t>criteria</a:t>
            </a:r>
          </a:p>
          <a:p>
            <a:pPr marL="0" indent="0">
              <a:buNone/>
            </a:pPr>
            <a:r>
              <a:rPr lang="en-US" altLang="ko-KR" dirty="0" smtClean="0"/>
              <a:t>              p (topic t | document d)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p (word w | topic t)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0" y="3448398"/>
            <a:ext cx="7241415" cy="29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5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042" y="3370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Inference of LDA (</a:t>
            </a:r>
            <a:r>
              <a:rPr lang="en-US" dirty="0" smtClean="0"/>
              <a:t>Topic </a:t>
            </a:r>
            <a:r>
              <a:rPr lang="en-US" dirty="0"/>
              <a:t>Distribution by Document)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Topic distribution of each document can be found after the entire data has been integer encoded in the LDA model </a:t>
            </a:r>
            <a:r>
              <a:rPr lang="en-US" dirty="0" err="1"/>
              <a:t>ldammodel</a:t>
            </a:r>
            <a:r>
              <a:rPr lang="en-US" dirty="0" smtClean="0"/>
              <a:t>[]</a:t>
            </a:r>
            <a:endParaRPr lang="en-US" dirty="0"/>
          </a:p>
        </p:txBody>
      </p:sp>
      <p:pic>
        <p:nvPicPr>
          <p:cNvPr id="5124" name="Picture 4" descr="https://wikidocs.net/images/page/30708/ld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85" y="2512736"/>
            <a:ext cx="9766810" cy="41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11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BD95-9DF1-4B3E-9BDC-B07BED50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442"/>
            <a:ext cx="10515600" cy="1325563"/>
          </a:xfrm>
        </p:spPr>
        <p:txBody>
          <a:bodyPr/>
          <a:lstStyle/>
          <a:p>
            <a:r>
              <a:rPr lang="en-US" altLang="ko-KR" dirty="0"/>
              <a:t>Recommended System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21E5AC-38D0-4B48-92F0-66B8D001C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14" y="2050898"/>
            <a:ext cx="7715604" cy="4351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79C283-4873-487C-A26A-C13D4282DE2A}"/>
              </a:ext>
            </a:extLst>
          </p:cNvPr>
          <p:cNvSpPr txBox="1">
            <a:spLocks/>
          </p:cNvSpPr>
          <p:nvPr/>
        </p:nvSpPr>
        <p:spPr>
          <a:xfrm>
            <a:off x="582386" y="1690688"/>
            <a:ext cx="3589564" cy="423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Purpose</a:t>
            </a:r>
          </a:p>
          <a:p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Customizable simplified form with predefined user-specific preferences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Personalized recommendation using personal information</a:t>
            </a:r>
            <a:endParaRPr lang="en-US" sz="1800" dirty="0"/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endParaRPr lang="en-US" sz="1800" dirty="0"/>
          </a:p>
          <a:p>
            <a:r>
              <a:rPr lang="en-US" sz="1600" dirty="0"/>
              <a:t>-&gt; </a:t>
            </a:r>
            <a:r>
              <a:rPr lang="en-US" altLang="ko-KR" sz="1600" dirty="0"/>
              <a:t>Connects with restaurant, external vendor and on-line vendor information through recommendation menu and food materials list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678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9158-A379-4D96-94D3-8DE95609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03" y="150035"/>
            <a:ext cx="10515600" cy="1325563"/>
          </a:xfrm>
        </p:spPr>
        <p:txBody>
          <a:bodyPr/>
          <a:lstStyle/>
          <a:p>
            <a:r>
              <a:rPr lang="en-US" altLang="ko-KR" dirty="0"/>
              <a:t>Recommended System Design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CD909-81E5-48D6-A9EB-CD3CB1E3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021262"/>
            <a:ext cx="7603157" cy="4351338"/>
          </a:xfrm>
        </p:spPr>
        <p:txBody>
          <a:bodyPr/>
          <a:lstStyle/>
          <a:p>
            <a:r>
              <a:rPr lang="en-US" dirty="0"/>
              <a:t>Standardize utilization data ranges and lists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sz="2000" dirty="0"/>
              <a:t>Convert 16,000 different menus to 651 standardized menus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The top 99 by consumption amount of vegetables, fruits, livestock and fisheries products were selected as standard food ingredients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DB66D-5B42-4973-81AE-892D74F2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424" y="929935"/>
            <a:ext cx="3893673" cy="57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9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0A19-45C3-4893-898C-DCB60716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7" y="136072"/>
            <a:ext cx="10515600" cy="1325563"/>
          </a:xfrm>
        </p:spPr>
        <p:txBody>
          <a:bodyPr/>
          <a:lstStyle/>
          <a:p>
            <a:r>
              <a:rPr lang="en-US" altLang="ko-KR" dirty="0"/>
              <a:t>Recommended System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F472-81E9-4161-B889-9CC294EF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9" y="2062389"/>
            <a:ext cx="6613071" cy="4351338"/>
          </a:xfrm>
        </p:spPr>
        <p:txBody>
          <a:bodyPr>
            <a:normAutofit/>
          </a:bodyPr>
          <a:lstStyle/>
          <a:p>
            <a:r>
              <a:rPr lang="en-US" dirty="0"/>
              <a:t>Classification of Consumers by Types of Dietary Lifestyle</a:t>
            </a:r>
          </a:p>
          <a:p>
            <a:endParaRPr lang="en-US" sz="2400" dirty="0"/>
          </a:p>
          <a:p>
            <a:pPr>
              <a:buFontTx/>
              <a:buChar char="-"/>
            </a:pPr>
            <a:r>
              <a:rPr lang="en-US" sz="2000" dirty="0"/>
              <a:t>Analyze the factors of 643 people and extract the measured 38 lifestyle into 10 factors</a:t>
            </a:r>
          </a:p>
          <a:p>
            <a:pPr>
              <a:buFontTx/>
              <a:buChar char="-"/>
            </a:pPr>
            <a:r>
              <a:rPr lang="en-US" sz="2000" dirty="0"/>
              <a:t>Select the five different factors by comparing the differences between the demographic variables, the pattern of biodiversity and the purchase amount of each item of the upper group by factor.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71D0C-83E9-451D-80CB-946D8BE2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334" y="1391013"/>
            <a:ext cx="5480957" cy="533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4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31B2-E2CB-47B4-941E-481FBF5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Recommended System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FD0F-FCC9-4693-86EE-5C81DECA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4351338"/>
          </a:xfrm>
        </p:spPr>
        <p:txBody>
          <a:bodyPr/>
          <a:lstStyle/>
          <a:p>
            <a:r>
              <a:rPr lang="en-US" sz="3200" dirty="0"/>
              <a:t>Recommendation of agricultural products by scientific method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sz="2600" dirty="0"/>
              <a:t>Megatrends (Weather, Price, Season)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sz="2000" dirty="0"/>
              <a:t>          Use of recommended algorithm based on Dirichlet-Multinomial Distribution</a:t>
            </a:r>
            <a:br>
              <a:rPr lang="en-US" sz="2000" dirty="0"/>
            </a:br>
            <a:r>
              <a:rPr lang="en-US" sz="2000" dirty="0"/>
              <a:t>                 (Benefits) Easily accept additional feedback and continuous improvement potential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5034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3B89-E7C2-43B1-A619-97B40706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4" y="0"/>
            <a:ext cx="11756571" cy="1325563"/>
          </a:xfrm>
        </p:spPr>
        <p:txBody>
          <a:bodyPr/>
          <a:lstStyle/>
          <a:p>
            <a:r>
              <a:rPr lang="en-US" altLang="ko-KR" dirty="0"/>
              <a:t>Implementation of the Recommendation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A778-7860-4BA4-9DAF-87074EE1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" y="1200831"/>
            <a:ext cx="9068979" cy="44744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Creating an agri-food preference list according to consumer types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C2541-D828-4D9C-9F11-57EA00B5E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50" y="1648273"/>
            <a:ext cx="8827927" cy="519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30ED-DC04-4C7F-9EB4-693072DF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63" y="14059"/>
            <a:ext cx="11492866" cy="1325563"/>
          </a:xfrm>
        </p:spPr>
        <p:txBody>
          <a:bodyPr/>
          <a:lstStyle/>
          <a:p>
            <a:r>
              <a:rPr lang="en-US" altLang="ko-KR" dirty="0"/>
              <a:t>Implementation of the Recommendation 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2CCB4-88CB-42CE-945D-D20A4206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68" y="1314446"/>
            <a:ext cx="8839200" cy="55245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92DE53-6545-46FE-A575-3CDBD699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63" y="1071113"/>
            <a:ext cx="9664065" cy="380316"/>
          </a:xfrm>
        </p:spPr>
        <p:txBody>
          <a:bodyPr>
            <a:normAutofit/>
          </a:bodyPr>
          <a:lstStyle/>
          <a:p>
            <a:r>
              <a:rPr lang="en-US" sz="2000" dirty="0"/>
              <a:t>Creating an agri-food preference list according to weather information (Megatrends)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159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27F2-7D5A-44F5-8FB1-B2E986E2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03872"/>
            <a:ext cx="11800114" cy="1325563"/>
          </a:xfrm>
        </p:spPr>
        <p:txBody>
          <a:bodyPr/>
          <a:lstStyle/>
          <a:p>
            <a:r>
              <a:rPr lang="en-US" altLang="ko-KR" dirty="0"/>
              <a:t>Implementation of the Recommendation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A7B4-6F76-47FD-BC65-C45A6E38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0" y="1360260"/>
            <a:ext cx="11130644" cy="5269139"/>
          </a:xfrm>
        </p:spPr>
        <p:txBody>
          <a:bodyPr/>
          <a:lstStyle/>
          <a:p>
            <a:r>
              <a:rPr lang="en-US" dirty="0"/>
              <a:t>Creating an agri-food preference list according to Megatrends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ko-KR" altLang="en-US" sz="2400" dirty="0"/>
              <a:t>   </a:t>
            </a:r>
            <a:r>
              <a:rPr lang="en-US" altLang="ko-KR" sz="2400" dirty="0"/>
              <a:t>- </a:t>
            </a:r>
            <a:r>
              <a:rPr lang="en-US" altLang="ko-KR" dirty="0"/>
              <a:t>S</a:t>
            </a:r>
            <a:r>
              <a:rPr lang="en-US" dirty="0"/>
              <a:t>easonal agricultural products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000" dirty="0"/>
              <a:t>Assuming that each farm product has the same weight, the prior probability is applied equally in the current system</a:t>
            </a:r>
            <a:endParaRPr lang="en-US" altLang="ko-KR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400" dirty="0"/>
              <a:t>- Drop-price </a:t>
            </a:r>
            <a:r>
              <a:rPr lang="en-US" sz="2400" dirty="0"/>
              <a:t>agricultural products</a:t>
            </a:r>
            <a:endParaRPr lang="en-US" altLang="ko-KR" sz="2400" dirty="0"/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000" dirty="0"/>
              <a:t>Consumers</a:t>
            </a:r>
            <a:r>
              <a:rPr lang="ko-KR" altLang="en-US" sz="2000" dirty="0"/>
              <a:t> </a:t>
            </a:r>
            <a:r>
              <a:rPr lang="en-US" altLang="ko-KR" sz="2000" dirty="0"/>
              <a:t>-&gt; Benefit from buying cheap agricultural products</a:t>
            </a:r>
          </a:p>
          <a:p>
            <a:pPr marL="0" indent="0">
              <a:buNone/>
            </a:pPr>
            <a:r>
              <a:rPr lang="en-US" sz="2000" dirty="0"/>
              <a:t>         Producer -&gt; Expansion of demand through recommendation of agricultural products in the face of a sharp drop in prices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2186-CC0A-45A7-8E4E-F3D79832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54875"/>
            <a:ext cx="11616869" cy="1325563"/>
          </a:xfrm>
        </p:spPr>
        <p:txBody>
          <a:bodyPr/>
          <a:lstStyle/>
          <a:p>
            <a:r>
              <a:rPr lang="en-US" altLang="ko-KR" dirty="0"/>
              <a:t>Implementation of the Recommendation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ABAE-2943-4527-B7B2-5B211920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88" y="1303111"/>
            <a:ext cx="10515600" cy="4351338"/>
          </a:xfrm>
        </p:spPr>
        <p:txBody>
          <a:bodyPr/>
          <a:lstStyle/>
          <a:p>
            <a:r>
              <a:rPr lang="en-US" dirty="0"/>
              <a:t>Agricultural product recommendation results by type of consumer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http://data.mafra.go.kr/model/analysis/purchaseInfo.do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9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9B2-9592-414B-A448-FC2379E8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0515600" cy="1325563"/>
          </a:xfrm>
        </p:spPr>
        <p:txBody>
          <a:bodyPr/>
          <a:lstStyle/>
          <a:p>
            <a:r>
              <a:rPr lang="en-US" dirty="0"/>
              <a:t>Characteristics of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5DBF-89EE-4DDC-861C-BF2EB651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315203"/>
            <a:ext cx="11565468" cy="5477483"/>
          </a:xfrm>
        </p:spPr>
        <p:txBody>
          <a:bodyPr>
            <a:normAutofit/>
          </a:bodyPr>
          <a:lstStyle/>
          <a:p>
            <a:r>
              <a:rPr lang="en-US" sz="2400" dirty="0"/>
              <a:t>1)     </a:t>
            </a:r>
            <a:r>
              <a:rPr lang="en-US" dirty="0"/>
              <a:t>Utilization of data in the agricultural sector</a:t>
            </a:r>
            <a:endParaRPr lang="en-US" sz="2400" dirty="0"/>
          </a:p>
          <a:p>
            <a:r>
              <a:rPr lang="en-US" sz="2400" dirty="0"/>
              <a:t>2)     </a:t>
            </a:r>
            <a:r>
              <a:rPr lang="en-US" dirty="0"/>
              <a:t>Using the consumer segmentation method based on the dietary lifestyle                             and Megatrends factors</a:t>
            </a:r>
            <a:endParaRPr lang="en-US" sz="2400" dirty="0"/>
          </a:p>
          <a:p>
            <a:r>
              <a:rPr lang="en-US" sz="2400" dirty="0"/>
              <a:t>3)     </a:t>
            </a:r>
            <a:r>
              <a:rPr lang="en-US" dirty="0"/>
              <a:t>Recommended agricultural products that reflect the preferences of various situational factors</a:t>
            </a:r>
            <a:endParaRPr lang="en-US" altLang="ko-KR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FontTx/>
              <a:buChar char="-"/>
            </a:pPr>
            <a:r>
              <a:rPr lang="en-US" dirty="0"/>
              <a:t>   Information of SNS restaurants and Buzz Quantity on recommended farm    products</a:t>
            </a:r>
          </a:p>
          <a:p>
            <a:pPr>
              <a:buFontTx/>
              <a:buChar char="-"/>
            </a:pPr>
            <a:r>
              <a:rPr lang="en-US" dirty="0"/>
              <a:t>   Provide location and price information of nearby retailers selling related food materials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676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5C9D-F100-4664-ACD4-B59C5C9B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74842"/>
            <a:ext cx="10515600" cy="1325563"/>
          </a:xfrm>
        </p:spPr>
        <p:txBody>
          <a:bodyPr/>
          <a:lstStyle/>
          <a:p>
            <a:r>
              <a:rPr lang="en-US" altLang="ko-KR" dirty="0"/>
              <a:t>Conclusion and T</a:t>
            </a:r>
            <a:r>
              <a:rPr lang="en-US" dirty="0"/>
              <a:t>hreshold</a:t>
            </a:r>
            <a:r>
              <a:rPr lang="en-US" altLang="ko-KR" dirty="0"/>
              <a:t> 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BA28-870C-441C-90DE-EEBC9153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4" y="1400405"/>
            <a:ext cx="11853332" cy="45093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Improve quality of recommended analysis results by utilizing diverse data</a:t>
            </a:r>
          </a:p>
          <a:p>
            <a:r>
              <a:rPr lang="en-US" dirty="0"/>
              <a:t>Enable accurate recommendations in early stages of service without user base</a:t>
            </a:r>
          </a:p>
          <a:p>
            <a:r>
              <a:rPr lang="en-US" dirty="0"/>
              <a:t>Develops a Explicit Needs model that can provide valuable information to agricultural consumers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(Threshold Point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1) Insufficient user evaluation of recommendation results</a:t>
            </a:r>
          </a:p>
          <a:p>
            <a:pPr marL="0" indent="0">
              <a:buNone/>
            </a:pPr>
            <a:r>
              <a:rPr lang="en-US" altLang="ko-KR" sz="2400" dirty="0"/>
              <a:t>2) Only f</a:t>
            </a:r>
            <a:r>
              <a:rPr lang="en-US" sz="2400" dirty="0"/>
              <a:t>ive consumer types alone do not reflect the needs of different consumers</a:t>
            </a:r>
            <a:r>
              <a:rPr lang="ko-KR" altLang="en-US" sz="2400" dirty="0"/>
              <a:t> </a:t>
            </a:r>
            <a:r>
              <a:rPr lang="en-US" altLang="ko-KR" sz="2400" dirty="0"/>
              <a:t>&lt; Personalized recommendation required &gt;</a:t>
            </a:r>
          </a:p>
        </p:txBody>
      </p:sp>
    </p:spTree>
    <p:extLst>
      <p:ext uri="{BB962C8B-B14F-4D97-AF65-F5344CB8AC3E}">
        <p14:creationId xmlns:p14="http://schemas.microsoft.com/office/powerpoint/2010/main" val="82973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3FC1-A365-4E7E-AF34-24E6C84F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8" y="77264"/>
            <a:ext cx="10515600" cy="1325563"/>
          </a:xfrm>
        </p:spPr>
        <p:txBody>
          <a:bodyPr/>
          <a:lstStyle/>
          <a:p>
            <a:r>
              <a:rPr lang="en-US" dirty="0"/>
              <a:t>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73A9-282A-466E-B39F-F5639138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9" y="1521359"/>
            <a:ext cx="11698514" cy="4351338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Industrial Dimension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sz="2400" dirty="0"/>
              <a:t>Transparency of Hysteretic Information of Food and Agriculture Supply Chain </a:t>
            </a:r>
            <a:r>
              <a:rPr lang="en-US" altLang="ko-KR" sz="2400" dirty="0"/>
              <a:t>--&gt; Establishment of RFID/USN-based Logistics System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dirty="0"/>
              <a:t>Consumer </a:t>
            </a:r>
            <a:r>
              <a:rPr lang="en-US" altLang="ko-KR" dirty="0"/>
              <a:t>Dimension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sz="2400" dirty="0"/>
              <a:t>Sophisticated and customizable recommendations --&gt; ubiquitous-based home network technology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      - </a:t>
            </a:r>
            <a:r>
              <a:rPr lang="en-US" sz="2200" dirty="0"/>
              <a:t>Speech Recognition     =&gt;  To recommend user’s requirements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              - Biometric recognition  =&gt;  To recommend a diet that reflects a user's health status in real time</a:t>
            </a:r>
          </a:p>
          <a:p>
            <a:pPr marL="0" indent="0">
              <a:buNone/>
            </a:pPr>
            <a:r>
              <a:rPr lang="en-US" dirty="0"/>
              <a:t>        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6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4826-44EE-40BF-A8B7-039AB1C2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D3A6-44E9-4EB1-ADF2-3876797F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825625"/>
            <a:ext cx="11683999" cy="4850946"/>
          </a:xfrm>
        </p:spPr>
        <p:txBody>
          <a:bodyPr/>
          <a:lstStyle/>
          <a:p>
            <a:r>
              <a:rPr lang="en-US" dirty="0"/>
              <a:t>Expanding users by providing information on agricultural products tailored to consumers' needs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-&gt; Promote consumption of local agricultural products in conjunction with the direct agricultural trading platform linking producers</a:t>
            </a:r>
          </a:p>
        </p:txBody>
      </p:sp>
    </p:spTree>
    <p:extLst>
      <p:ext uri="{BB962C8B-B14F-4D97-AF65-F5344CB8AC3E}">
        <p14:creationId xmlns:p14="http://schemas.microsoft.com/office/powerpoint/2010/main" val="591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001D-2D6C-4DC4-A6B2-D60B3398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961A-A34F-44B0-B421-A17D12F27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ko-KR" altLang="en-US" dirty="0"/>
              <a:t>내용기반</a:t>
            </a:r>
            <a:r>
              <a:rPr lang="en-US" altLang="ko-KR" dirty="0"/>
              <a:t> (content-based)</a:t>
            </a:r>
          </a:p>
          <a:p>
            <a:r>
              <a:rPr lang="en-US" dirty="0"/>
              <a:t>2) </a:t>
            </a:r>
            <a:r>
              <a:rPr lang="ko-KR" altLang="en-US" dirty="0"/>
              <a:t>협력기반 </a:t>
            </a:r>
            <a:r>
              <a:rPr lang="en-US" altLang="ko-KR" dirty="0"/>
              <a:t>(collaborative)</a:t>
            </a:r>
          </a:p>
          <a:p>
            <a:r>
              <a:rPr lang="en-US" dirty="0"/>
              <a:t>3) </a:t>
            </a:r>
            <a:r>
              <a:rPr lang="ko-KR" altLang="en-US" dirty="0"/>
              <a:t>하이브리드 </a:t>
            </a:r>
            <a:r>
              <a:rPr lang="en-US" altLang="ko-KR" dirty="0"/>
              <a:t>(hybrid)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7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A1D1-3291-42F6-B086-B6D36DDE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Food Recommendation System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9254-EB7E-4ED3-B4F6-6EC090E4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2" y="1343818"/>
            <a:ext cx="11713028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For Patients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dirty="0"/>
              <a:t>Recommend foods based on nutritional information for patients who need to manage their diet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dirty="0"/>
              <a:t>Recommend foods with specific conditions, including the DB of food containing nutritional information.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For General</a:t>
            </a:r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en-US" dirty="0"/>
              <a:t>Recommend a healthy diet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en-US" dirty="0"/>
              <a:t>Recommended menu of favorite food-based consumers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121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894C-178C-4199-BCED-E5AF6A2A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3" y="0"/>
            <a:ext cx="115824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Recommended Algorithm Based on Latent Dirichlet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936D-24A2-4F25-AFCB-B6E50D00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3" y="1325563"/>
            <a:ext cx="11601892" cy="4628670"/>
          </a:xfrm>
        </p:spPr>
        <p:txBody>
          <a:bodyPr/>
          <a:lstStyle/>
          <a:p>
            <a:r>
              <a:rPr lang="en-US" dirty="0" smtClean="0"/>
              <a:t>Topic Modelling Algorithm</a:t>
            </a:r>
          </a:p>
          <a:p>
            <a:r>
              <a:rPr lang="en-US" dirty="0" err="1" smtClean="0"/>
              <a:t>Dirichlet</a:t>
            </a:r>
            <a:r>
              <a:rPr lang="en-US" dirty="0" smtClean="0"/>
              <a:t> distribution + Multinomial distribution</a:t>
            </a:r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Dirichlet</a:t>
            </a:r>
            <a:r>
              <a:rPr lang="en-US" sz="2000" dirty="0" smtClean="0"/>
              <a:t> Distributions </a:t>
            </a:r>
            <a:r>
              <a:rPr lang="en-US" sz="2000" dirty="0"/>
              <a:t>-- Continuous probability distribution with probability values defined when the element of the </a:t>
            </a:r>
            <a:r>
              <a:rPr lang="en-US" sz="2000" dirty="0" err="1"/>
              <a:t>backter</a:t>
            </a:r>
            <a:r>
              <a:rPr lang="en-US" sz="2000" dirty="0"/>
              <a:t> is positive in k dimension, and </a:t>
            </a:r>
            <a:r>
              <a:rPr lang="en-US" sz="2000" dirty="0" smtClean="0"/>
              <a:t>the </a:t>
            </a:r>
            <a:r>
              <a:rPr lang="en-US" sz="2000" dirty="0"/>
              <a:t>value of all elements plus </a:t>
            </a:r>
            <a:r>
              <a:rPr lang="en-US" sz="2000" dirty="0" smtClean="0"/>
              <a:t>one</a:t>
            </a:r>
          </a:p>
          <a:p>
            <a:pPr marL="0" indent="0">
              <a:buNone/>
            </a:pPr>
            <a:r>
              <a:rPr lang="en-US" sz="2000" dirty="0" smtClean="0"/>
              <a:t>          </a:t>
            </a:r>
            <a:r>
              <a:rPr lang="en-US" sz="2000" dirty="0"/>
              <a:t>Multinomial distribution  -- Probability distribution for independent probabilities variables that may have multiple values. The probability that each value will appear a certain number of times in several independent </a:t>
            </a:r>
            <a:r>
              <a:rPr lang="en-US" sz="2000" dirty="0" smtClean="0"/>
              <a:t>trials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altLang="ko-KR" sz="2000" dirty="0"/>
              <a:t>LDA =&gt; Word Distribution for Topics + </a:t>
            </a:r>
            <a:r>
              <a:rPr lang="en-US" altLang="ko-KR" sz="2000" dirty="0" smtClean="0"/>
              <a:t>Topics Distribution </a:t>
            </a:r>
            <a:r>
              <a:rPr lang="en-US" altLang="ko-KR" sz="2000" dirty="0"/>
              <a:t>for Documents = Generate Words in </a:t>
            </a:r>
            <a:r>
              <a:rPr lang="en-US" altLang="ko-KR" sz="2000" dirty="0" smtClean="0"/>
              <a:t>Documents</a:t>
            </a:r>
          </a:p>
          <a:p>
            <a:pPr marL="0" indent="0">
              <a:buNone/>
            </a:pPr>
            <a:r>
              <a:rPr lang="en-US" altLang="ko-KR" sz="2000" dirty="0" smtClean="0"/>
              <a:t>LDA </a:t>
            </a:r>
            <a:r>
              <a:rPr lang="en-US" altLang="ko-KR" sz="2000" dirty="0"/>
              <a:t>inference =&gt; </a:t>
            </a:r>
            <a:r>
              <a:rPr lang="en-US" altLang="ko-KR" sz="2000" dirty="0" smtClean="0"/>
              <a:t>Inverse LDA</a:t>
            </a:r>
            <a:endParaRPr lang="en-US" altLang="ko-KR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191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81" y="0"/>
            <a:ext cx="10515600" cy="825722"/>
          </a:xfrm>
        </p:spPr>
        <p:txBody>
          <a:bodyPr/>
          <a:lstStyle/>
          <a:p>
            <a:r>
              <a:rPr lang="en-US" dirty="0"/>
              <a:t>Document Creation Process </a:t>
            </a:r>
            <a:r>
              <a:rPr lang="en-US" dirty="0" smtClean="0"/>
              <a:t>by </a:t>
            </a:r>
            <a:r>
              <a:rPr lang="en-US" dirty="0"/>
              <a:t>LDA</a:t>
            </a:r>
            <a:endParaRPr lang="en-US" dirty="0"/>
          </a:p>
        </p:txBody>
      </p:sp>
      <p:pic>
        <p:nvPicPr>
          <p:cNvPr id="2051" name="Picture 3" descr="http://i.imgur.com/CEGcfo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08" y="825722"/>
            <a:ext cx="6397745" cy="234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493" y="3467379"/>
            <a:ext cx="11410507" cy="3438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D – Total Documents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K – Total Topics </a:t>
            </a:r>
          </a:p>
          <a:p>
            <a:pPr>
              <a:lnSpc>
                <a:spcPct val="100000"/>
              </a:lnSpc>
            </a:pPr>
            <a:r>
              <a:rPr lang="en-US" sz="2400" dirty="0" err="1" smtClean="0">
                <a:latin typeface="+mn-lt"/>
              </a:rPr>
              <a:t>Retangular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– Repeat as many times as you want.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Circular – Variables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α,β – </a:t>
            </a:r>
            <a:r>
              <a:rPr lang="en-US" sz="2400" dirty="0" err="1">
                <a:latin typeface="+mn-lt"/>
              </a:rPr>
              <a:t>hyperparameter</a:t>
            </a:r>
            <a:endParaRPr lang="en-US" sz="24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W(</a:t>
            </a:r>
            <a:r>
              <a:rPr lang="en-US" sz="2400" dirty="0" err="1">
                <a:latin typeface="+mn-lt"/>
              </a:rPr>
              <a:t>d,n</a:t>
            </a:r>
            <a:r>
              <a:rPr lang="en-US" sz="2400" dirty="0">
                <a:latin typeface="+mn-lt"/>
              </a:rPr>
              <a:t>) - the nth word that appears in the </a:t>
            </a:r>
            <a:r>
              <a:rPr lang="en-US" sz="2400" dirty="0" smtClean="0">
                <a:latin typeface="+mn-lt"/>
              </a:rPr>
              <a:t>d-</a:t>
            </a:r>
            <a:r>
              <a:rPr lang="en-US" sz="2400" dirty="0" err="1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document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ɸ(k) - </a:t>
            </a:r>
            <a:r>
              <a:rPr lang="en-US" sz="2400" dirty="0" err="1" smtClean="0">
                <a:latin typeface="+mn-lt"/>
              </a:rPr>
              <a:t>Vackter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corresponding to the k-</a:t>
            </a:r>
            <a:r>
              <a:rPr lang="en-US" sz="2400" dirty="0" err="1">
                <a:latin typeface="+mn-lt"/>
              </a:rPr>
              <a:t>th</a:t>
            </a:r>
            <a:r>
              <a:rPr lang="en-US" sz="2400" dirty="0">
                <a:latin typeface="+mn-lt"/>
              </a:rPr>
              <a:t> topic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Ɵ(d) – d </a:t>
            </a:r>
            <a:r>
              <a:rPr lang="en-US" sz="2400" dirty="0" err="1">
                <a:latin typeface="+mn-lt"/>
              </a:rPr>
              <a:t>Vactor</a:t>
            </a:r>
            <a:r>
              <a:rPr lang="en-US" sz="2400" dirty="0">
                <a:latin typeface="+mn-lt"/>
              </a:rPr>
              <a:t> representing the percentage of topics the document has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Z(</a:t>
            </a:r>
            <a:r>
              <a:rPr lang="en-US" sz="2400" dirty="0" err="1">
                <a:latin typeface="+mn-lt"/>
              </a:rPr>
              <a:t>d,n</a:t>
            </a:r>
            <a:r>
              <a:rPr lang="en-US" sz="2400" dirty="0">
                <a:latin typeface="+mn-lt"/>
              </a:rPr>
              <a:t>) – d The role of assigning the nth word to which topic it corresponds</a:t>
            </a:r>
            <a:endParaRPr lang="en-US" altLang="ko-KR" sz="2400" dirty="0" smtClean="0">
              <a:latin typeface="+mn-lt"/>
            </a:endParaRPr>
          </a:p>
          <a:p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08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" y="2685468"/>
            <a:ext cx="6839905" cy="4172532"/>
          </a:xfrm>
          <a:prstGeom prst="rect">
            <a:avLst/>
          </a:prstGeom>
        </p:spPr>
      </p:pic>
      <p:pic>
        <p:nvPicPr>
          <p:cNvPr id="6" name="Picture 3" descr="http://i.imgur.com/CEGcfo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403" y="272201"/>
            <a:ext cx="6213953" cy="227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87053" y="3892483"/>
            <a:ext cx="47724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ko-KR" sz="1600" dirty="0"/>
              <a:t>Ɵ(d)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- Vector representing the percentage of topics in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 </a:t>
            </a:r>
            <a:r>
              <a:rPr lang="en-US" sz="1600" dirty="0" smtClean="0"/>
              <a:t>  the </a:t>
            </a:r>
            <a:r>
              <a:rPr lang="en-US" sz="1600" dirty="0" err="1"/>
              <a:t>dth</a:t>
            </a:r>
            <a:r>
              <a:rPr lang="en-US" sz="1600" dirty="0"/>
              <a:t> document</a:t>
            </a:r>
            <a:br>
              <a:rPr lang="en-US" sz="1600" dirty="0"/>
            </a:br>
            <a:r>
              <a:rPr lang="en-US" sz="1600" dirty="0"/>
              <a:t>- As long as the total number of topics K</a:t>
            </a:r>
            <a:br>
              <a:rPr lang="en-US" sz="1600" dirty="0"/>
            </a:br>
            <a:r>
              <a:rPr lang="en-US" sz="1600" dirty="0"/>
              <a:t>- Each element value is the proportion of the word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 </a:t>
            </a:r>
            <a:r>
              <a:rPr lang="en-US" sz="1600" dirty="0" smtClean="0"/>
              <a:t>  in </a:t>
            </a:r>
            <a:r>
              <a:rPr lang="en-US" sz="1600" dirty="0"/>
              <a:t>the k-</a:t>
            </a:r>
            <a:r>
              <a:rPr lang="en-US" sz="1600" dirty="0" err="1"/>
              <a:t>th</a:t>
            </a:r>
            <a:r>
              <a:rPr lang="en-US" sz="1600" dirty="0"/>
              <a:t> topic</a:t>
            </a:r>
            <a:br>
              <a:rPr lang="en-US" sz="1600" dirty="0"/>
            </a:br>
            <a:r>
              <a:rPr lang="en-US" sz="1600" dirty="0"/>
              <a:t>- Each element is a probability, so the sum of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 </a:t>
            </a:r>
            <a:r>
              <a:rPr lang="en-US" sz="1600" dirty="0" smtClean="0"/>
              <a:t>  all </a:t>
            </a:r>
            <a:r>
              <a:rPr lang="en-US" sz="1600" dirty="0"/>
              <a:t>elements is 1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6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7837"/>
            <a:ext cx="7158232" cy="2843408"/>
          </a:xfrm>
          <a:prstGeom prst="rect">
            <a:avLst/>
          </a:prstGeom>
        </p:spPr>
      </p:pic>
      <p:pic>
        <p:nvPicPr>
          <p:cNvPr id="6" name="Picture 3" descr="http://i.imgur.com/CEGcfo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16" y="181327"/>
            <a:ext cx="6448750" cy="236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94430" y="5288340"/>
            <a:ext cx="60681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ko-KR" sz="1600" dirty="0"/>
              <a:t>ɸ</a:t>
            </a:r>
            <a:r>
              <a:rPr lang="en-US" sz="1600" dirty="0"/>
              <a:t>(k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 </a:t>
            </a:r>
            <a:r>
              <a:rPr lang="en-US" altLang="en-US" sz="1600" dirty="0">
                <a:solidFill>
                  <a:srgbClr val="313131"/>
                </a:solidFill>
                <a:latin typeface="+mn-lt"/>
                <a:ea typeface="MathJax_Math-italic"/>
              </a:rPr>
              <a:t>- Vector corresponding to the k-</a:t>
            </a:r>
            <a:r>
              <a:rPr lang="en-US" altLang="en-US" sz="1600" dirty="0" err="1">
                <a:solidFill>
                  <a:srgbClr val="313131"/>
                </a:solidFill>
                <a:latin typeface="+mn-lt"/>
                <a:ea typeface="MathJax_Math-italic"/>
              </a:rPr>
              <a:t>th</a:t>
            </a:r>
            <a:r>
              <a:rPr lang="en-US" altLang="en-US" sz="1600" dirty="0">
                <a:solidFill>
                  <a:srgbClr val="313131"/>
                </a:solidFill>
                <a:latin typeface="+mn-lt"/>
                <a:ea typeface="MathJax_Math-italic"/>
              </a:rPr>
              <a:t> Topic</a:t>
            </a:r>
            <a:br>
              <a:rPr lang="en-US" altLang="en-US" sz="1600" dirty="0">
                <a:solidFill>
                  <a:srgbClr val="313131"/>
                </a:solidFill>
                <a:latin typeface="+mn-lt"/>
                <a:ea typeface="MathJax_Math-italic"/>
              </a:rPr>
            </a:br>
            <a:r>
              <a:rPr lang="en-US" altLang="en-US" sz="1600" dirty="0">
                <a:solidFill>
                  <a:srgbClr val="313131"/>
                </a:solidFill>
                <a:latin typeface="+mn-lt"/>
                <a:ea typeface="MathJax_Math-italic"/>
              </a:rPr>
              <a:t>- As long as the total number of words</a:t>
            </a:r>
            <a:br>
              <a:rPr lang="en-US" altLang="en-US" sz="1600" dirty="0">
                <a:solidFill>
                  <a:srgbClr val="313131"/>
                </a:solidFill>
                <a:latin typeface="+mn-lt"/>
                <a:ea typeface="MathJax_Math-italic"/>
              </a:rPr>
            </a:br>
            <a:r>
              <a:rPr lang="en-US" altLang="en-US" sz="1600" dirty="0">
                <a:solidFill>
                  <a:srgbClr val="313131"/>
                </a:solidFill>
                <a:latin typeface="+mn-lt"/>
                <a:ea typeface="MathJax_Math-italic"/>
              </a:rPr>
              <a:t>- Each element value is the ratio of the k-</a:t>
            </a:r>
            <a:r>
              <a:rPr lang="en-US" altLang="en-US" sz="1600" dirty="0" err="1">
                <a:solidFill>
                  <a:srgbClr val="313131"/>
                </a:solidFill>
                <a:latin typeface="+mn-lt"/>
                <a:ea typeface="MathJax_Math-italic"/>
              </a:rPr>
              <a:t>th</a:t>
            </a:r>
            <a:r>
              <a:rPr lang="en-US" altLang="en-US" sz="1600" dirty="0">
                <a:solidFill>
                  <a:srgbClr val="313131"/>
                </a:solidFill>
                <a:latin typeface="+mn-lt"/>
                <a:ea typeface="MathJax_Math-italic"/>
              </a:rPr>
              <a:t> topic to the d-</a:t>
            </a:r>
            <a:r>
              <a:rPr lang="en-US" altLang="en-US" sz="1600" dirty="0" err="1">
                <a:solidFill>
                  <a:srgbClr val="313131"/>
                </a:solidFill>
                <a:latin typeface="+mn-lt"/>
                <a:ea typeface="MathJax_Math-italic"/>
              </a:rPr>
              <a:t>th</a:t>
            </a:r>
            <a:r>
              <a:rPr lang="en-US" altLang="en-US" sz="1600" dirty="0">
                <a:solidFill>
                  <a:srgbClr val="313131"/>
                </a:solidFill>
                <a:latin typeface="+mn-lt"/>
                <a:ea typeface="MathJax_Math-italic"/>
              </a:rPr>
              <a:t> document</a:t>
            </a:r>
            <a:br>
              <a:rPr lang="en-US" altLang="en-US" sz="1600" dirty="0">
                <a:solidFill>
                  <a:srgbClr val="313131"/>
                </a:solidFill>
                <a:latin typeface="+mn-lt"/>
                <a:ea typeface="MathJax_Math-italic"/>
              </a:rPr>
            </a:br>
            <a:r>
              <a:rPr lang="en-US" altLang="en-US" sz="1600" dirty="0">
                <a:solidFill>
                  <a:srgbClr val="313131"/>
                </a:solidFill>
                <a:latin typeface="+mn-lt"/>
                <a:ea typeface="MathJax_Math-italic"/>
              </a:rPr>
              <a:t>- Each element is a probability, so the sum of all elements is 1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683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869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Malgun Gothic</vt:lpstr>
      <vt:lpstr>MathJax_Math-italic</vt:lpstr>
      <vt:lpstr>Arial</vt:lpstr>
      <vt:lpstr>Calibri</vt:lpstr>
      <vt:lpstr>Calibri Light</vt:lpstr>
      <vt:lpstr>Office Theme</vt:lpstr>
      <vt:lpstr>Big Data-Based Agri-food Recommendation System According to Types of Customers</vt:lpstr>
      <vt:lpstr>Characteristics of Recommendation System</vt:lpstr>
      <vt:lpstr>Purpose of Development</vt:lpstr>
      <vt:lpstr>Recommended Techniques</vt:lpstr>
      <vt:lpstr>Food Recommendation System</vt:lpstr>
      <vt:lpstr>Recommended Algorithm Based on Latent Dirichlet Allocation</vt:lpstr>
      <vt:lpstr>Document Creation Process by LDA</vt:lpstr>
      <vt:lpstr>Ɵ(d)  - Vector representing the percentage of topics in     the dth document - As long as the total number of topics K - Each element value is the proportion of the word     in the k-th topic - Each element is a probability, so the sum of     all elements is 1</vt:lpstr>
      <vt:lpstr>ɸ(k)  - - Vector corresponding to the k-th Topic - As long as the total number of words - Each element value is the ratio of the k-th topic to the d-th document - Each element is a probability, so the sum of all elements is 1</vt:lpstr>
      <vt:lpstr>PowerPoint Presentation</vt:lpstr>
      <vt:lpstr>PowerPoint Presentation</vt:lpstr>
      <vt:lpstr>Recommended System Analysis</vt:lpstr>
      <vt:lpstr>Recommended System Design</vt:lpstr>
      <vt:lpstr>Recommended System Design</vt:lpstr>
      <vt:lpstr>Recommended System Design</vt:lpstr>
      <vt:lpstr>Implementation of the Recommendation System</vt:lpstr>
      <vt:lpstr>Implementation of the Recommendation System</vt:lpstr>
      <vt:lpstr>Implementation of the Recommendation System</vt:lpstr>
      <vt:lpstr>Implementation of the Recommendation System</vt:lpstr>
      <vt:lpstr>Conclusion and Threshold Point</vt:lpstr>
      <vt:lpstr>Future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Data-Based Agri-food Recommendation System According to Types of Customers</dc:title>
  <dc:creator>Aung Khin Chan Myae</dc:creator>
  <cp:lastModifiedBy>CHEN</cp:lastModifiedBy>
  <cp:revision>51</cp:revision>
  <dcterms:created xsi:type="dcterms:W3CDTF">2019-10-05T11:04:07Z</dcterms:created>
  <dcterms:modified xsi:type="dcterms:W3CDTF">2019-10-09T04:19:15Z</dcterms:modified>
</cp:coreProperties>
</file>