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69" r:id="rId3"/>
    <p:sldId id="256" r:id="rId4"/>
    <p:sldId id="267" r:id="rId5"/>
    <p:sldId id="268" r:id="rId6"/>
    <p:sldId id="270" r:id="rId7"/>
    <p:sldId id="257" r:id="rId8"/>
    <p:sldId id="259" r:id="rId9"/>
    <p:sldId id="258" r:id="rId10"/>
    <p:sldId id="276" r:id="rId11"/>
    <p:sldId id="261" r:id="rId12"/>
    <p:sldId id="274" r:id="rId13"/>
    <p:sldId id="262" r:id="rId14"/>
    <p:sldId id="263" r:id="rId15"/>
    <p:sldId id="271" r:id="rId16"/>
    <p:sldId id="272" r:id="rId17"/>
    <p:sldId id="273" r:id="rId18"/>
    <p:sldId id="264" r:id="rId19"/>
    <p:sldId id="277" r:id="rId20"/>
    <p:sldId id="265" r:id="rId21"/>
    <p:sldId id="266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소개" id="{8477A669-D865-47E7-816A-15C5C376E187}">
          <p14:sldIdLst>
            <p14:sldId id="275"/>
            <p14:sldId id="269"/>
          </p14:sldIdLst>
        </p14:section>
        <p14:section name="정의" id="{3D508B2B-EACB-494A-82C5-14A8D24FC88B}">
          <p14:sldIdLst>
            <p14:sldId id="256"/>
            <p14:sldId id="267"/>
            <p14:sldId id="268"/>
            <p14:sldId id="270"/>
            <p14:sldId id="257"/>
            <p14:sldId id="259"/>
            <p14:sldId id="258"/>
          </p14:sldIdLst>
        </p14:section>
        <p14:section name="차이" id="{147BB7C1-DB45-4CA1-9335-1C244DF73FE7}">
          <p14:sldIdLst>
            <p14:sldId id="276"/>
            <p14:sldId id="261"/>
            <p14:sldId id="274"/>
          </p14:sldIdLst>
        </p14:section>
        <p14:section name="특성" id="{239BFA86-452A-45FD-B3E6-9A80C07967D5}">
          <p14:sldIdLst>
            <p14:sldId id="262"/>
            <p14:sldId id="263"/>
          </p14:sldIdLst>
        </p14:section>
        <p14:section name="활용" id="{FF8215DF-2CB4-4AF6-8203-5E00A5EBADB4}">
          <p14:sldIdLst/>
        </p14:section>
        <p14:section name="구현-과거" id="{D62C3557-352C-4E98-9948-8C6F206424C1}">
          <p14:sldIdLst>
            <p14:sldId id="271"/>
            <p14:sldId id="272"/>
            <p14:sldId id="273"/>
          </p14:sldIdLst>
        </p14:section>
        <p14:section name="구현-미래" id="{52D96104-6D17-40E7-BC5D-B20BCF036E28}">
          <p14:sldIdLst>
            <p14:sldId id="264"/>
            <p14:sldId id="277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5056" autoAdjust="0"/>
  </p:normalViewPr>
  <p:slideViewPr>
    <p:cSldViewPr snapToGrid="0">
      <p:cViewPr varScale="1">
        <p:scale>
          <a:sx n="101" d="100"/>
          <a:sy n="101" d="100"/>
        </p:scale>
        <p:origin x="8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F83C-ECE6-461D-B1EF-94DCA1391D6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E0B0-F288-4514-A08B-C1A58581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https://aws.amazon.com/ko/data-warehouse/</a:t>
            </a:r>
          </a:p>
          <a:p>
            <a:r>
              <a:rPr lang="en-US" dirty="0"/>
              <a:t>[] https://panoply.io/data-warehouse-guide/data-warehouse-architecture-traditional-vs-cloud/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7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Big Data, Fast Data and Data Lake Concepts (pdhttps://doi.org/10.1016/j.procs.2016.07.439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https://aws.amazon.com/ko/big-data/datalakes-and-analytics/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9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https://cloud-img.hosting.kr/wp-content/uploads/2018/06/29131647/2%EC%9D%B4%EC%9C%A4%EB%AF%B8%EC%8B%A4%EC%A0%9C-%ED%94%84%EB%A1%9C%EC%A0%9D%ED%8A%B8%EB%A5%BC-%ED%86%B5%ED%95%B4-%EB%B3%B8-DATA-LAKE-%EA%B5%AC%EC%B6%95-%EB%B0%A9%EC%95%88-%EB%B0%8F-%EC%82%AC%EB%A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https://cloud.google.com/solutions/build-a-data-lake-on-gcp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https://azure.microsoft.com/en-us/blog/the-intelligent-data-lake/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https://oasis.state.ga.us/oasisFiles/Data%20warehouse%20with%20Comments%203.1%20DPH%20OHIP.pdf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https://panoply.io/data-warehouse-guide/data-warehouse-architecture-traditional-vs-cloud/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https://web.archive.org/web/20110420134556/http://csis.bits-pilani.ac.in/faculty/goel/Data%20Warehousing/Articles/Data%20Marts/dataWarehouse_com%20%20Article_DM%20VS%20DW.htm</a:t>
            </a:r>
          </a:p>
          <a:p>
            <a:r>
              <a:rPr lang="en-US" dirty="0"/>
              <a:t>[] https://commons.wikimedia.org/wiki/File:Data_warehouse_overview.JPG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[] https://panoply.io/data-warehouse-guide/data-warehouse-architecture-traditional-vs-cloud/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Penhato</a:t>
            </a:r>
            <a:r>
              <a:rPr lang="en-US" dirty="0"/>
              <a:t>, Hadoop, and Data Lakes: https://jamesdixon.wordpress.com/2010/10/14/pentaho-hadoop-and-data-lakes/</a:t>
            </a:r>
          </a:p>
          <a:p>
            <a:r>
              <a:rPr lang="en-US" dirty="0"/>
              <a:t>[2] Big Data, Fast Data and Data Lake Concepts (pdf): https://doi.org/10.1016/j.procs.2016.07.439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https://cloud-img.hosting.kr/wp-content/uploads/2018/06/29131647/2%EC%9D%B4%EC%9C%A4%EB%AF%B8%EC%8B%A4%EC%A0%9C-%ED%94%84%EB%A1%9C%EC%A0%9D%ED%8A%B8%EB%A5%BC-%ED%86%B5%ED%95%B4-%EB%B3%B8-DATA-LAKE-%EA%B5%AC%EC%B6%95-%EB%B0%A9%EC%95%88-%EB%B0%8F-%EC%82%AC%EB%A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https://aws.amazon.com/data-warehouse/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https://aws.amazon.com/data-warehouse/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 Big Data, Fast Data and Data Lake Concepts (pdf): https://doi.org/10.1016/j.procs.2016.07.439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FE0B0-F288-4514-A08B-C1A585817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BF2-7886-44B7-9E50-7F9BD48F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3F717-507D-451C-A1EF-8AB028D00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7A27-EDC3-48F0-B9E7-CFB839E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5BB6-40E3-4E4D-8BBD-BAA13F6E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4D2A-BDA9-428A-82F2-A7FB93E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B75-7D51-4E54-883D-7B88995F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2ADD-8913-4979-BB7B-C0BE6820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69A-C96A-402D-A7B9-C60484FA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A2C-580C-49F2-9E01-739E483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93E3-E4CB-499A-9DB7-6C601015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C42BD-6530-49F5-82E9-9958272C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670DD-02B5-46BE-B044-1A29FFCD5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63FA-228E-4B8E-AA2D-C018CD5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B063-5BE3-4E44-8BA7-93462AD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0DEE-819A-4864-AE42-3D597A4D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C90A-512A-4898-9E8F-6A14EE2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46A1-4FFE-433C-A1C1-1D8B1870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D454-437C-4246-A584-6E09B32F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3630-7EDB-45CB-8C11-B907E07B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7327-268E-43A3-B21E-4BD65D5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F36D-7172-46DD-9C94-17ACF2C9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A0CE-9DB1-413E-8E7D-A02960FC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0175-78D1-4191-8CEF-DD4C9E20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9FC9-DE8A-470F-A6B1-9C560015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E413-2638-46CC-808D-07B69C81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EECB-6780-4613-807C-CDBC3829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DD6-DD0B-4D14-96AC-7F138CC4C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B9328-799F-4E60-B4F9-38E87E9C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821D-40B6-4E57-AB68-1694025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33F3-441E-451F-B18A-58E72865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70DA-3DAE-40C5-8ED2-7AE78E44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2A08-F86B-4976-BB72-809F1FB1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1E6F-07B7-4761-980B-C2769BCA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8C4B-F812-4936-B582-676632D8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25F04-D917-40DB-B0CF-4C2E9063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2BC4D-4A2A-4DD2-BD83-642BF1BE6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F074-0428-48B5-AB2D-DF4F717C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E4CD-D830-4A5B-A920-3F88B6D3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10FE2-D212-4AB9-8F99-E95BF6D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8C2-9A93-4209-A935-3F74F92C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C1F97-F40A-438E-9277-0EA11302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3748-02AB-45C9-8073-399EF44D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C0EC-4ADD-45C0-9F61-1BB74EFC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D9244-C7E1-4BB2-87CA-D7A6464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05C21-0386-4195-9DDE-6049E18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F7490-0470-459F-9A4D-5DDDDAB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9B23-CF91-4285-AB25-CA9F1F3E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BD2-F8B6-4C85-899A-130AB70E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18A90-CF2F-4564-99BA-3B0F3FF9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90DB-83C0-424C-BECC-BFC3DCF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CEE5-AB36-4617-B5EF-15ABF96E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E814B-38CE-4C6A-8C52-7FE108BC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1092-CA5F-42F1-8C99-FB79967A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23772-1750-4DEA-A507-FF8703A24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BB37-C3F4-416A-91E0-11AA32D7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BFE0-0305-4509-84C9-E09737E0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BAA1C-6721-43A4-9878-54654519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C9EB-52A3-42D8-AEB0-5832BA0B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C5A13-CF2F-412A-A77A-6740420A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4351-D59A-4DC6-9A74-8A77D420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E911-0FEC-4873-9B09-4C49BE68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1464-F89E-4728-8350-E9392F0DB6B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3A2D-B539-4A7F-9999-844810BA9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E026-DE0C-4F7F-A93B-A52B131A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A58D-50B5-44CB-8A4B-47D5E83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F0E2F-3AD5-4E77-94F7-A18DBDA0D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레이크 개요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580C0-8AAC-42DE-A91D-29EF570C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김종민  </a:t>
            </a:r>
            <a:r>
              <a:rPr lang="en-US" altLang="ko-KR" dirty="0"/>
              <a:t>jmkim@pukyong.ac.kr</a:t>
            </a:r>
          </a:p>
          <a:p>
            <a:r>
              <a:rPr lang="en-US" dirty="0"/>
              <a:t>2019/09/18</a:t>
            </a:r>
          </a:p>
        </p:txBody>
      </p:sp>
    </p:spTree>
    <p:extLst>
      <p:ext uri="{BB962C8B-B14F-4D97-AF65-F5344CB8AC3E}">
        <p14:creationId xmlns:p14="http://schemas.microsoft.com/office/powerpoint/2010/main" val="411358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CEDE7-B625-47D5-A4FB-EF96C65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909637"/>
            <a:ext cx="9286875" cy="5172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D86E6B-BCE3-42D2-8587-C05A29F8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vs DM vs DL</a:t>
            </a:r>
          </a:p>
        </p:txBody>
      </p:sp>
    </p:spTree>
    <p:extLst>
      <p:ext uri="{BB962C8B-B14F-4D97-AF65-F5344CB8AC3E}">
        <p14:creationId xmlns:p14="http://schemas.microsoft.com/office/powerpoint/2010/main" val="341703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7BEA-C674-4B47-89F8-068C0F7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vs DM vs DL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FB32565A-FC72-4A60-938B-E647BDD45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47737"/>
              </p:ext>
            </p:extLst>
          </p:nvPr>
        </p:nvGraphicFramePr>
        <p:xfrm>
          <a:off x="838200" y="1825625"/>
          <a:ext cx="10515600" cy="469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42100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19087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50982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127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</a:t>
                      </a:r>
                      <a:r>
                        <a:rPr lang="ko-KR" altLang="en-US" sz="1600" b="1" dirty="0" err="1"/>
                        <a:t>웨어하우스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마트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레이크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44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데이터 종류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트랜잭션 시스템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운영 데이터베이스 및 </a:t>
                      </a:r>
                      <a:r>
                        <a:rPr lang="en-US" altLang="ko-KR" sz="1600" dirty="0">
                          <a:effectLst/>
                        </a:rPr>
                        <a:t>LOB(Line of Business) </a:t>
                      </a:r>
                      <a:r>
                        <a:rPr lang="ko-KR" altLang="en-US" sz="1600" dirty="0">
                          <a:effectLst/>
                        </a:rPr>
                        <a:t>애플리케이션의 관계형 데이터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IoT </a:t>
                      </a:r>
                      <a:r>
                        <a:rPr lang="ko-KR" altLang="en-US" sz="1600" dirty="0">
                          <a:effectLst/>
                        </a:rPr>
                        <a:t>장치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웹 사이트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모바일 앱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소셜 미디어 및 기업 애플리케이션의 비관계형 및 관계형 데이터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100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스키마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데이터 </a:t>
                      </a:r>
                      <a:r>
                        <a:rPr lang="ko-KR" altLang="en-US" sz="1600" dirty="0" err="1">
                          <a:effectLst/>
                        </a:rPr>
                        <a:t>웨어하우스</a:t>
                      </a:r>
                      <a:r>
                        <a:rPr lang="ko-KR" altLang="en-US" sz="1600" dirty="0">
                          <a:effectLst/>
                        </a:rPr>
                        <a:t> 구현 전에 설계됨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스키마</a:t>
                      </a:r>
                      <a:r>
                        <a:rPr lang="en-US" altLang="ko-KR" sz="1600" dirty="0">
                          <a:effectLst/>
                        </a:rPr>
                        <a:t>-</a:t>
                      </a:r>
                      <a:r>
                        <a:rPr lang="ko-KR" altLang="en-US" sz="1600" dirty="0">
                          <a:effectLst/>
                        </a:rPr>
                        <a:t>온</a:t>
                      </a:r>
                      <a:r>
                        <a:rPr lang="en-US" altLang="ko-KR" sz="1600" dirty="0">
                          <a:effectLst/>
                        </a:rPr>
                        <a:t>-</a:t>
                      </a:r>
                      <a:r>
                        <a:rPr lang="ko-KR" altLang="en-US" sz="1600" dirty="0">
                          <a:effectLst/>
                        </a:rPr>
                        <a:t>라이트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endParaRPr lang="en-US" altLang="ko-KR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분석 시에 </a:t>
                      </a:r>
                      <a:r>
                        <a:rPr lang="ko-KR" altLang="en-US" sz="1600" dirty="0" err="1">
                          <a:effectLst/>
                        </a:rPr>
                        <a:t>쓰여짐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스키마</a:t>
                      </a:r>
                      <a:r>
                        <a:rPr lang="en-US" altLang="ko-KR" sz="1600" dirty="0">
                          <a:effectLst/>
                        </a:rPr>
                        <a:t>-</a:t>
                      </a:r>
                      <a:r>
                        <a:rPr lang="ko-KR" altLang="en-US" sz="1600" dirty="0">
                          <a:effectLst/>
                        </a:rPr>
                        <a:t>온</a:t>
                      </a:r>
                      <a:r>
                        <a:rPr lang="en-US" altLang="ko-KR" sz="1600" dirty="0">
                          <a:effectLst/>
                        </a:rPr>
                        <a:t>-</a:t>
                      </a:r>
                      <a:r>
                        <a:rPr lang="ko-KR" altLang="en-US" sz="1600" dirty="0">
                          <a:effectLst/>
                        </a:rPr>
                        <a:t>리드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endParaRPr lang="en-US" altLang="ko-KR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466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데이터 품질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선별</a:t>
                      </a:r>
                      <a:r>
                        <a:rPr lang="en-US" altLang="ko-KR" sz="1600" dirty="0">
                          <a:effectLst/>
                        </a:rPr>
                        <a:t>/</a:t>
                      </a:r>
                      <a:r>
                        <a:rPr lang="ko-KR" altLang="en-US" sz="1600" dirty="0">
                          <a:effectLst/>
                        </a:rPr>
                        <a:t>가공 된 데이터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선별되거나 될 수 없는 모든 데이터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effectLst/>
                        </a:rPr>
                        <a:t>원시 데이터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endParaRPr lang="en-US" altLang="ko-KR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1873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데이터 세부 정보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완전한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상세 데이터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요약된 데이터를 포함할 수 있음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원본 데이터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0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데이터 소스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여러 소스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주로 데이터 </a:t>
                      </a:r>
                      <a:r>
                        <a:rPr lang="ko-KR" altLang="en-US" sz="1600" dirty="0" err="1">
                          <a:effectLst/>
                        </a:rPr>
                        <a:t>웨어하우스에</a:t>
                      </a:r>
                      <a:r>
                        <a:rPr lang="ko-KR" altLang="en-US" sz="1600" dirty="0">
                          <a:effectLst/>
                        </a:rPr>
                        <a:t> 이미 수집된 데이터의 일부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여러 소스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4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데이터 크기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대형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ko-KR" altLang="en-US" sz="1600" dirty="0">
                          <a:effectLst/>
                        </a:rPr>
                        <a:t>수백 </a:t>
                      </a:r>
                      <a:r>
                        <a:rPr lang="en-US" altLang="ko-KR" sz="1600" dirty="0">
                          <a:effectLst/>
                        </a:rPr>
                        <a:t>GB ~ PB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소형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~ </a:t>
                      </a:r>
                      <a:r>
                        <a:rPr lang="ko-KR" altLang="en-US" sz="1600" dirty="0">
                          <a:effectLst/>
                        </a:rPr>
                        <a:t>수십 </a:t>
                      </a:r>
                      <a:r>
                        <a:rPr lang="en-US" altLang="ko-KR" sz="1600" dirty="0">
                          <a:effectLst/>
                        </a:rPr>
                        <a:t>GB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대형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ko-KR" altLang="en-US" sz="1600" dirty="0">
                          <a:effectLst/>
                        </a:rPr>
                        <a:t>수백 </a:t>
                      </a:r>
                      <a:r>
                        <a:rPr lang="en-US" altLang="ko-KR" sz="1600" dirty="0">
                          <a:effectLst/>
                        </a:rPr>
                        <a:t>GB ~ PB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26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3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7BEA-C674-4B47-89F8-068C0F7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vs DM vs DL</a:t>
            </a:r>
            <a:r>
              <a:rPr lang="ko-KR" altLang="en-US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C3DB06-5947-40AE-91D1-0E2337F63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93890"/>
              </p:ext>
            </p:extLst>
          </p:nvPr>
        </p:nvGraphicFramePr>
        <p:xfrm>
          <a:off x="838200" y="1825625"/>
          <a:ext cx="10515600" cy="34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42100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190875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50982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127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</a:t>
                      </a:r>
                      <a:r>
                        <a:rPr lang="ko-KR" altLang="en-US" sz="1600" b="1" dirty="0" err="1"/>
                        <a:t>웨어하우스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마트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데이터 레이크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44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활용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배치 보고</a:t>
                      </a:r>
                      <a:r>
                        <a:rPr lang="en-US" altLang="ko-KR" sz="1600" dirty="0">
                          <a:effectLst/>
                        </a:rPr>
                        <a:t>, BI </a:t>
                      </a:r>
                      <a:r>
                        <a:rPr lang="ko-KR" altLang="en-US" sz="1600" dirty="0">
                          <a:effectLst/>
                        </a:rPr>
                        <a:t>및 시각화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기계 학습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예측 분석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데이터 디스커버리 및 프로파일링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100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직군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비즈니스 애널리스트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데이터 과학자 및 데이터 개발자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데이터 과학자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데이터 개발자 및 비즈니스 애널리스트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 err="1">
                          <a:effectLst/>
                        </a:rPr>
                        <a:t>큐레이팅된</a:t>
                      </a:r>
                      <a:r>
                        <a:rPr lang="ko-KR" altLang="en-US" sz="1600" dirty="0">
                          <a:effectLst/>
                        </a:rPr>
                        <a:t> 데이터 사용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endParaRPr lang="en-US" altLang="ko-KR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466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사용자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전체 회사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또는 전체 인원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단일 커뮤니티 또는 부서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전체 회사 또는 전체 인원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3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범위</a:t>
                      </a:r>
                      <a:endParaRPr lang="ko-KR" altLang="en-US" sz="1600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함께 통합된 중앙 집중식의 여러 주제 영역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effectLst/>
                        </a:rPr>
                        <a:t>분산된 특정 주제 영역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함께 통합된 중앙 집중식의 여러 주제 영역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06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4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8D1-37E6-4E8A-B1A7-DC27C58C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레이크 특성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D45D-E734-4912-B137-ADF06928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고가용성의 스케일 아웃 가능한 설계</a:t>
            </a:r>
            <a:endParaRPr lang="en-US" altLang="ko-KR" dirty="0"/>
          </a:p>
          <a:p>
            <a:r>
              <a:rPr lang="ko-KR" altLang="en-US" dirty="0"/>
              <a:t>쓸모 없는 데이터의 보존</a:t>
            </a:r>
            <a:r>
              <a:rPr lang="en-US" altLang="ko-KR" dirty="0"/>
              <a:t>, </a:t>
            </a:r>
            <a:r>
              <a:rPr lang="ko-KR" altLang="en-US" dirty="0"/>
              <a:t>폐기 </a:t>
            </a:r>
            <a:r>
              <a:rPr lang="en-US" altLang="ko-KR" dirty="0"/>
              <a:t>,</a:t>
            </a:r>
            <a:r>
              <a:rPr lang="ko-KR" altLang="en-US" dirty="0"/>
              <a:t>식별을 위한 거버넌스</a:t>
            </a:r>
            <a:r>
              <a:rPr lang="en-US" altLang="ko-KR" dirty="0"/>
              <a:t>/</a:t>
            </a:r>
            <a:r>
              <a:rPr lang="ko-KR" altLang="en-US" dirty="0"/>
              <a:t>시행 정책</a:t>
            </a:r>
            <a:endParaRPr lang="en-US" altLang="ko-KR" dirty="0"/>
          </a:p>
          <a:p>
            <a:r>
              <a:rPr lang="ko-KR" altLang="en-US" dirty="0"/>
              <a:t>가능한 데이터의 인벤토리를 중앙 집중식으로 분류</a:t>
            </a:r>
            <a:r>
              <a:rPr lang="en-US" altLang="ko-KR" dirty="0"/>
              <a:t>(cataloging) </a:t>
            </a:r>
            <a:r>
              <a:rPr lang="ko-KR" altLang="en-US" dirty="0"/>
              <a:t>및 색인화</a:t>
            </a:r>
            <a:r>
              <a:rPr lang="en-US" altLang="ko-KR" dirty="0"/>
              <a:t>(indexing)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진실성</a:t>
            </a:r>
            <a:r>
              <a:rPr lang="en-US" altLang="ko-KR" dirty="0"/>
              <a:t>, </a:t>
            </a:r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카디널리티</a:t>
            </a:r>
            <a:endParaRPr lang="en-US" altLang="ko-KR" dirty="0"/>
          </a:p>
          <a:p>
            <a:pPr lvl="1"/>
            <a:r>
              <a:rPr lang="ko-KR" altLang="en-US" dirty="0"/>
              <a:t>중복도</a:t>
            </a:r>
            <a:r>
              <a:rPr lang="en-US" altLang="ko-KR" dirty="0"/>
              <a:t>/</a:t>
            </a:r>
            <a:r>
              <a:rPr lang="ko-KR" altLang="en-US" dirty="0"/>
              <a:t>다른 데이터와의 연관성</a:t>
            </a:r>
            <a:endParaRPr lang="en-US" altLang="ko-KR" dirty="0"/>
          </a:p>
          <a:p>
            <a:r>
              <a:rPr lang="ko-KR" altLang="en-US" dirty="0"/>
              <a:t>데이터 변환 추적</a:t>
            </a:r>
            <a:endParaRPr lang="en-US" altLang="ko-KR" dirty="0"/>
          </a:p>
          <a:p>
            <a:pPr lvl="1"/>
            <a:r>
              <a:rPr lang="ko-KR" altLang="en-US" dirty="0"/>
              <a:t>데이터가 언제 어디서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 등</a:t>
            </a:r>
            <a:r>
              <a:rPr lang="en-US" altLang="ko-KR" dirty="0"/>
              <a:t>)</a:t>
            </a:r>
            <a:r>
              <a:rPr lang="ko-KR" altLang="en-US" dirty="0"/>
              <a:t> 왔는가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데이터에 무엇을 하였는가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 왜 변환하였는가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변환 버전</a:t>
            </a:r>
            <a:endParaRPr lang="en-US" altLang="ko-KR" dirty="0"/>
          </a:p>
          <a:p>
            <a:pPr lvl="1"/>
            <a:r>
              <a:rPr lang="ko-KR" altLang="en-US" dirty="0"/>
              <a:t>얼마나 오래 유용할 것인가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96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7144-9576-455B-80F1-8EE0294B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레이크 특성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622F-1B17-4640-94E2-CDD89F40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애플리케이션이 관리하기 쉽고 완벽하게 공유 가능한 단일 데이터 저장소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클라우드 워크플로우 등을 위한 개별적인 데이터 </a:t>
            </a:r>
            <a:r>
              <a:rPr lang="ko-KR" altLang="en-US" dirty="0" err="1"/>
              <a:t>사일로</a:t>
            </a:r>
            <a:r>
              <a:rPr lang="ko-KR" altLang="en-US" dirty="0"/>
              <a:t> 생성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공유 액세스 모델</a:t>
            </a:r>
            <a:endParaRPr lang="en-US" altLang="ko-KR" dirty="0"/>
          </a:p>
          <a:p>
            <a:pPr lvl="1"/>
            <a:r>
              <a:rPr lang="en-US" altLang="ko-KR" dirty="0"/>
              <a:t>ETL </a:t>
            </a:r>
            <a:r>
              <a:rPr lang="ko-KR" altLang="en-US" dirty="0"/>
              <a:t>프로세스를 제거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여러 포맷으로 저장 및 접근이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여러 앱 등에서 동시 접근 및 사용이 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모바일 노동력을 포함한 모든 종류의 디바이스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154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레이어 구조</a:t>
            </a:r>
            <a:endParaRPr lang="en-US" altLang="ko-KR" dirty="0"/>
          </a:p>
          <a:p>
            <a:pPr lvl="1"/>
            <a:r>
              <a:rPr lang="en-US" altLang="ko-KR" dirty="0"/>
              <a:t>Data ingestion</a:t>
            </a:r>
          </a:p>
          <a:p>
            <a:pPr lvl="1"/>
            <a:r>
              <a:rPr lang="en-US" altLang="ko-KR" dirty="0"/>
              <a:t>Data maintenance</a:t>
            </a:r>
          </a:p>
          <a:p>
            <a:pPr lvl="1"/>
            <a:r>
              <a:rPr lang="en-US" altLang="ko-KR" dirty="0"/>
              <a:t>Data querying</a:t>
            </a:r>
          </a:p>
          <a:p>
            <a:r>
              <a:rPr lang="en-US" altLang="ko-KR" dirty="0"/>
              <a:t>Ingestion</a:t>
            </a:r>
          </a:p>
          <a:p>
            <a:pPr lvl="1"/>
            <a:r>
              <a:rPr lang="ko-KR" altLang="en-US" dirty="0"/>
              <a:t>여러 종류의 데이터 소스</a:t>
            </a:r>
            <a:endParaRPr lang="en-US" altLang="ko-KR" dirty="0"/>
          </a:p>
          <a:p>
            <a:pPr lvl="1"/>
            <a:r>
              <a:rPr lang="ko-KR" altLang="en-US" dirty="0"/>
              <a:t>가공 없이 데이터 반입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415" y="238125"/>
            <a:ext cx="4434563" cy="59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Maintenance</a:t>
            </a:r>
          </a:p>
          <a:p>
            <a:pPr lvl="1"/>
            <a:r>
              <a:rPr lang="ko-KR" altLang="en-US" dirty="0"/>
              <a:t>메타데이터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2"/>
            <a:r>
              <a:rPr lang="en-US" altLang="ko-KR" dirty="0"/>
              <a:t>Query</a:t>
            </a:r>
            <a:r>
              <a:rPr lang="ko-KR" altLang="en-US" dirty="0"/>
              <a:t>할 때 중요</a:t>
            </a:r>
            <a:endParaRPr lang="en-US" altLang="ko-KR" dirty="0"/>
          </a:p>
          <a:p>
            <a:pPr lvl="2"/>
            <a:r>
              <a:rPr lang="ko-KR" altLang="en-US" dirty="0"/>
              <a:t>적절한 메타데이터가 할당되지 않으면</a:t>
            </a:r>
            <a:endParaRPr lang="en-US" altLang="ko-KR" dirty="0"/>
          </a:p>
          <a:p>
            <a:pPr lvl="3"/>
            <a:r>
              <a:rPr lang="en-US" altLang="ko-KR" dirty="0"/>
              <a:t>Data lake </a:t>
            </a:r>
            <a:r>
              <a:rPr lang="en-US" altLang="ko-KR" dirty="0">
                <a:sym typeface="Wingdings" panose="05000000000000000000" pitchFamily="2" charset="2"/>
              </a:rPr>
              <a:t> Data swamp</a:t>
            </a:r>
          </a:p>
          <a:p>
            <a:pPr lvl="2"/>
            <a:r>
              <a:rPr lang="en-US" altLang="ko-KR" dirty="0"/>
              <a:t>Structured data</a:t>
            </a:r>
          </a:p>
          <a:p>
            <a:pPr lvl="3"/>
            <a:r>
              <a:rPr lang="en-US" altLang="ko-KR" dirty="0"/>
              <a:t>SQL, XSD, DTD </a:t>
            </a:r>
            <a:r>
              <a:rPr lang="ko-KR" altLang="en-US" dirty="0"/>
              <a:t>등</a:t>
            </a:r>
            <a:endParaRPr lang="en-US" altLang="ko-KR" dirty="0"/>
          </a:p>
          <a:p>
            <a:pPr lvl="3"/>
            <a:r>
              <a:rPr lang="ko-KR" altLang="en-US" dirty="0"/>
              <a:t>스키마를 바로 얻을 수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Semi-structured data</a:t>
            </a:r>
          </a:p>
          <a:p>
            <a:pPr lvl="3"/>
            <a:r>
              <a:rPr lang="en-US" altLang="ko-KR" dirty="0"/>
              <a:t>XML, JSON, CSV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3"/>
            <a:r>
              <a:rPr lang="en-US" altLang="ko-KR" dirty="0"/>
              <a:t>Structural Metadata Discovery</a:t>
            </a:r>
          </a:p>
          <a:p>
            <a:pPr lvl="4"/>
            <a:r>
              <a:rPr lang="ko-KR" altLang="en-US" dirty="0"/>
              <a:t>인코딩 된 </a:t>
            </a:r>
            <a:r>
              <a:rPr lang="en-US" altLang="ko-KR" dirty="0"/>
              <a:t>Raw data file</a:t>
            </a:r>
            <a:r>
              <a:rPr lang="ko-KR" altLang="en-US" dirty="0"/>
              <a:t>의 경우 메타데이터 존재 시 추출</a:t>
            </a:r>
            <a:endParaRPr lang="en-US" altLang="ko-KR" dirty="0"/>
          </a:p>
          <a:p>
            <a:pPr lvl="4"/>
            <a:r>
              <a:rPr lang="en-US" altLang="ko-KR" dirty="0"/>
              <a:t>JSON, XML </a:t>
            </a:r>
            <a:r>
              <a:rPr lang="ko-KR" altLang="en-US" dirty="0"/>
              <a:t>등의 파일의 경우 각 </a:t>
            </a:r>
            <a:r>
              <a:rPr lang="en-US" altLang="ko-KR" dirty="0"/>
              <a:t>row</a:t>
            </a:r>
            <a:r>
              <a:rPr lang="ko-KR" altLang="en-US" dirty="0"/>
              <a:t>에 스키마 정보가 모두 붙어있으므로 이를 모두 찾아 스키마 추출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415" y="238125"/>
            <a:ext cx="4434563" cy="59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AE6D-E764-4FBF-9B86-1286D339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0760E-E790-41DD-8FCD-F98AA9D2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Maintenance</a:t>
            </a:r>
          </a:p>
          <a:p>
            <a:pPr lvl="1"/>
            <a:r>
              <a:rPr lang="en-US" altLang="ko-KR" dirty="0"/>
              <a:t>Semantic Metadata Matching</a:t>
            </a:r>
          </a:p>
          <a:p>
            <a:pPr lvl="2"/>
            <a:r>
              <a:rPr lang="ko-KR" altLang="en-US" dirty="0"/>
              <a:t>온톨로지 모델링</a:t>
            </a:r>
            <a:endParaRPr lang="en-US" altLang="ko-KR" dirty="0"/>
          </a:p>
          <a:p>
            <a:pPr lvl="2"/>
            <a:r>
              <a:rPr lang="ko-KR" altLang="en-US" dirty="0"/>
              <a:t>속성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ko-KR" altLang="en-US" dirty="0"/>
              <a:t>레코드 연결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B770B-A120-4D11-AFBA-7AC81EA38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8415" y="238125"/>
            <a:ext cx="4434563" cy="59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EFFC-95D9-4C09-8BEF-C7C5292B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6B0F-D109-4178-9E6A-C04093695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Storage Service</a:t>
            </a:r>
          </a:p>
          <a:p>
            <a:r>
              <a:rPr lang="ko-KR" altLang="en-US" dirty="0"/>
              <a:t>세계 최초의 클라우드 서비스</a:t>
            </a:r>
            <a:endParaRPr lang="en-US" altLang="ko-KR" dirty="0"/>
          </a:p>
          <a:p>
            <a:r>
              <a:rPr lang="ko-KR" altLang="en-US" dirty="0"/>
              <a:t>객체 스토리지</a:t>
            </a:r>
            <a:endParaRPr lang="en-US" altLang="ko-KR" dirty="0"/>
          </a:p>
          <a:p>
            <a:pPr lvl="1"/>
            <a:r>
              <a:rPr lang="ko-KR" altLang="en-US" dirty="0"/>
              <a:t>모바일 앱</a:t>
            </a:r>
            <a:r>
              <a:rPr lang="en-US" altLang="ko-KR" dirty="0"/>
              <a:t>, </a:t>
            </a:r>
            <a:r>
              <a:rPr lang="ko-KR" altLang="en-US" dirty="0"/>
              <a:t>기업 앱</a:t>
            </a:r>
            <a:r>
              <a:rPr lang="en-US" altLang="ko-KR" dirty="0"/>
              <a:t>, IoT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데이터 등 모든 유형의 데이터</a:t>
            </a:r>
            <a:endParaRPr lang="en-US" altLang="ko-KR" dirty="0"/>
          </a:p>
          <a:p>
            <a:r>
              <a:rPr lang="en-US" altLang="ko-KR" dirty="0"/>
              <a:t>AWS Glue</a:t>
            </a:r>
          </a:p>
          <a:p>
            <a:pPr lvl="1"/>
            <a:r>
              <a:rPr lang="ko-KR" altLang="en-US" dirty="0"/>
              <a:t>검색 특화형 데이터 카탈로그</a:t>
            </a:r>
            <a:endParaRPr lang="en-US" altLang="ko-KR" dirty="0"/>
          </a:p>
          <a:p>
            <a:pPr lvl="1"/>
            <a:r>
              <a:rPr lang="en-US" altLang="ko-KR" dirty="0"/>
              <a:t>ETL</a:t>
            </a:r>
          </a:p>
          <a:p>
            <a:r>
              <a:rPr lang="ko-KR" altLang="en-US" dirty="0"/>
              <a:t>수많은 </a:t>
            </a:r>
            <a:r>
              <a:rPr lang="en-US" altLang="ko-KR" dirty="0"/>
              <a:t>AWS</a:t>
            </a:r>
            <a:r>
              <a:rPr lang="ko-KR" altLang="en-US" dirty="0"/>
              <a:t>의 </a:t>
            </a:r>
            <a:r>
              <a:rPr lang="en-US" altLang="ko-KR" dirty="0"/>
              <a:t>SaaS </a:t>
            </a:r>
            <a:r>
              <a:rPr lang="ko-KR" altLang="en-US" dirty="0"/>
              <a:t>분석 도구와 바로 연동하여 가용</a:t>
            </a:r>
            <a:endParaRPr lang="en-US" altLang="ko-KR" dirty="0"/>
          </a:p>
          <a:p>
            <a:pPr lvl="1"/>
            <a:r>
              <a:rPr lang="en-US" altLang="ko-KR" dirty="0"/>
              <a:t>Redshift: DW</a:t>
            </a:r>
            <a:r>
              <a:rPr lang="ko-KR" altLang="en-US" dirty="0"/>
              <a:t>화</a:t>
            </a:r>
            <a:endParaRPr lang="en-US" altLang="ko-KR" dirty="0"/>
          </a:p>
          <a:p>
            <a:pPr lvl="1"/>
            <a:r>
              <a:rPr lang="en-US" altLang="ko-KR" dirty="0"/>
              <a:t>Kinesis: </a:t>
            </a:r>
            <a:r>
              <a:rPr lang="ko-KR" altLang="en-US" dirty="0"/>
              <a:t>실시간 분석</a:t>
            </a:r>
            <a:endParaRPr lang="en-US" altLang="ko-KR" dirty="0"/>
          </a:p>
          <a:p>
            <a:pPr lvl="1"/>
            <a:r>
              <a:rPr lang="en-US" altLang="ko-KR" dirty="0"/>
              <a:t>Elasticsearch: </a:t>
            </a:r>
            <a:r>
              <a:rPr lang="ko-KR" altLang="en-US" dirty="0"/>
              <a:t>운영 분석</a:t>
            </a:r>
            <a:endParaRPr lang="en-US" altLang="ko-KR" dirty="0"/>
          </a:p>
          <a:p>
            <a:pPr lvl="1"/>
            <a:r>
              <a:rPr lang="en-US" altLang="ko-KR" dirty="0" err="1"/>
              <a:t>QuickSight</a:t>
            </a:r>
            <a:r>
              <a:rPr lang="en-US" altLang="ko-KR" dirty="0"/>
              <a:t>: </a:t>
            </a:r>
            <a:r>
              <a:rPr lang="ko-KR" altLang="en-US" dirty="0"/>
              <a:t>시각화</a:t>
            </a:r>
            <a:endParaRPr lang="en-US" altLang="ko-KR" dirty="0"/>
          </a:p>
        </p:txBody>
      </p:sp>
      <p:pic>
        <p:nvPicPr>
          <p:cNvPr id="2052" name="Picture 4" descr="aws-datalake-diagram-simplified">
            <a:extLst>
              <a:ext uri="{FF2B5EF4-FFF2-40B4-BE49-F238E27FC236}">
                <a16:creationId xmlns:a16="http://schemas.microsoft.com/office/drawing/2014/main" id="{05566D76-009B-4730-A0BD-BEBBE625BF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49" y="2091265"/>
            <a:ext cx="4124901" cy="38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4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39F74-50A5-43A6-9FDC-8BAF46AB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E465-CC6C-496C-8434-472DC0AF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690688"/>
            <a:ext cx="8953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99A79-E9E8-4C72-984C-9FEDE70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B76E4-B52F-4486-A5A2-3BA29954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  <a:endParaRPr lang="en-US" altLang="ko-KR" dirty="0"/>
          </a:p>
          <a:p>
            <a:r>
              <a:rPr lang="en-US" altLang="ko-KR" dirty="0"/>
              <a:t>DW vs DM vs DL</a:t>
            </a:r>
          </a:p>
          <a:p>
            <a:r>
              <a:rPr lang="ko-KR" altLang="en-US" dirty="0"/>
              <a:t>데이터 레이크 특징</a:t>
            </a:r>
            <a:endParaRPr lang="en-US" altLang="ko-KR" dirty="0"/>
          </a:p>
          <a:p>
            <a:r>
              <a:rPr lang="ko-KR" altLang="en-US" dirty="0"/>
              <a:t>데이터 레이크 클라우드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07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DEB-810A-4ACD-A4C2-036CA3A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Cloud Storage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7385D-B6A7-42B1-B296-FB252BBDF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  <a:p>
            <a:r>
              <a:rPr lang="ko-KR" altLang="en-US" dirty="0"/>
              <a:t>방대한 </a:t>
            </a:r>
            <a:r>
              <a:rPr lang="en-US" altLang="ko-KR" dirty="0"/>
              <a:t>Cloud Storage API</a:t>
            </a:r>
            <a:r>
              <a:rPr lang="ko-KR" altLang="en-US" dirty="0"/>
              <a:t>를 활용하여 쉬운 데이터 수집</a:t>
            </a:r>
            <a:endParaRPr lang="en-US" altLang="ko-KR" dirty="0"/>
          </a:p>
          <a:p>
            <a:r>
              <a:rPr lang="ko-KR" altLang="en-US" dirty="0"/>
              <a:t>구글의 </a:t>
            </a:r>
            <a:r>
              <a:rPr lang="en-US" altLang="ko-KR" dirty="0"/>
              <a:t>SaaS</a:t>
            </a:r>
            <a:r>
              <a:rPr lang="ko-KR" altLang="en-US" dirty="0"/>
              <a:t>와 연동하여 가용</a:t>
            </a:r>
            <a:endParaRPr lang="en-US" altLang="ko-KR" dirty="0"/>
          </a:p>
          <a:p>
            <a:pPr lvl="1"/>
            <a:r>
              <a:rPr lang="en-US" dirty="0" err="1"/>
              <a:t>BigQuery</a:t>
            </a:r>
            <a:r>
              <a:rPr lang="ko-KR" altLang="en-US" dirty="0"/>
              <a:t>를 활용한 </a:t>
            </a:r>
            <a:r>
              <a:rPr lang="en-US" altLang="ko-KR" dirty="0"/>
              <a:t>Data warehouse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en-US" dirty="0"/>
              <a:t>Cloud </a:t>
            </a:r>
            <a:r>
              <a:rPr lang="en-US" dirty="0" err="1"/>
              <a:t>Dataproc</a:t>
            </a:r>
            <a:r>
              <a:rPr lang="ko-KR" altLang="en-US" dirty="0"/>
              <a:t>을 활용한 </a:t>
            </a: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YARN </a:t>
            </a:r>
            <a:r>
              <a:rPr lang="ko-KR" altLang="en-US" dirty="0"/>
              <a:t>애플리케이션 실행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F242E4-5DC0-4600-99BE-77F1217477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1489" y="1450438"/>
            <a:ext cx="5572311" cy="45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84B9-6F16-4856-9F1B-869CBA5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8443-B74D-45D8-9995-E06C877D0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출시</a:t>
            </a:r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기반의 </a:t>
            </a:r>
            <a:r>
              <a:rPr lang="en-US" altLang="ko-KR" dirty="0"/>
              <a:t>Data Lake</a:t>
            </a:r>
          </a:p>
          <a:p>
            <a:pPr lvl="1"/>
            <a:r>
              <a:rPr lang="ko-KR" altLang="en-US" dirty="0"/>
              <a:t>저장</a:t>
            </a:r>
            <a:r>
              <a:rPr lang="en-US" altLang="ko-KR" dirty="0"/>
              <a:t>: HDFS</a:t>
            </a:r>
          </a:p>
          <a:p>
            <a:pPr lvl="1"/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활용</a:t>
            </a:r>
            <a:r>
              <a:rPr lang="en-US" altLang="ko-KR" dirty="0"/>
              <a:t>: YARN </a:t>
            </a:r>
            <a:r>
              <a:rPr lang="ko-KR" altLang="en-US" dirty="0"/>
              <a:t>애플리케이션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하둡</a:t>
            </a:r>
            <a:r>
              <a:rPr lang="ko-KR" altLang="en-US" dirty="0"/>
              <a:t> 기반으로 </a:t>
            </a:r>
            <a:r>
              <a:rPr lang="en-US" altLang="ko-KR" dirty="0"/>
              <a:t>Data Lake</a:t>
            </a:r>
            <a:r>
              <a:rPr lang="ko-KR" altLang="en-US" dirty="0"/>
              <a:t>를 구성해 둔</a:t>
            </a:r>
            <a:r>
              <a:rPr lang="en-US" altLang="ko-KR" dirty="0"/>
              <a:t> </a:t>
            </a:r>
            <a:r>
              <a:rPr lang="ko-KR" altLang="en-US" dirty="0"/>
              <a:t>고객층 타겟</a:t>
            </a:r>
            <a:r>
              <a:rPr lang="en-US" altLang="ko-KR" dirty="0"/>
              <a:t> </a:t>
            </a:r>
            <a:r>
              <a:rPr lang="ko-KR" altLang="en-US" dirty="0"/>
              <a:t>클라우드 서비스화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831F84-3C56-4F6A-BD58-838FB76B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98" y="1027906"/>
            <a:ext cx="4648603" cy="26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F468620-5050-4CE1-B7E9-566B7E3BB5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01294"/>
            <a:ext cx="5181600" cy="20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7CF62F-FF05-41F5-A293-985395AA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0184A-FB55-4029-B2C1-E6128943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(DW, Data warehouse)</a:t>
            </a:r>
          </a:p>
          <a:p>
            <a:r>
              <a:rPr lang="ko-KR" altLang="en-US" dirty="0"/>
              <a:t>데이터 마트 </a:t>
            </a:r>
            <a:r>
              <a:rPr lang="en-US" altLang="ko-KR" dirty="0"/>
              <a:t>(DM, Data mart)</a:t>
            </a:r>
          </a:p>
          <a:p>
            <a:r>
              <a:rPr lang="ko-KR" altLang="en-US" dirty="0"/>
              <a:t>데이터 레이크 </a:t>
            </a:r>
            <a:r>
              <a:rPr lang="en-US" altLang="ko-KR" dirty="0"/>
              <a:t>(DL, Data lake)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5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164D-3739-41ED-8A14-36B85AB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7436-6900-499B-BC04-3123BB10C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8660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전통적인 통합 데이터 저장소</a:t>
            </a:r>
            <a:endParaRPr lang="en-US" altLang="ko-KR" dirty="0"/>
          </a:p>
          <a:p>
            <a:r>
              <a:rPr lang="ko-KR" altLang="en-US" dirty="0"/>
              <a:t>데이터 스키마를 구성한 후</a:t>
            </a:r>
            <a:r>
              <a:rPr lang="en-US" altLang="ko-KR" dirty="0"/>
              <a:t>, </a:t>
            </a:r>
            <a:r>
              <a:rPr lang="ko-KR" altLang="en-US" dirty="0"/>
              <a:t>다양한 테이블에 저장</a:t>
            </a:r>
            <a:endParaRPr lang="en-US" altLang="ko-KR" dirty="0"/>
          </a:p>
          <a:p>
            <a:pPr lvl="1"/>
            <a:r>
              <a:rPr lang="ko-KR" altLang="en-US" dirty="0"/>
              <a:t>스키마에 맞게 데이터를 가공 후 저장</a:t>
            </a:r>
            <a:endParaRPr lang="en-US" altLang="ko-KR" dirty="0"/>
          </a:p>
          <a:p>
            <a:pPr lvl="1"/>
            <a:r>
              <a:rPr lang="ko-KR" altLang="en-US" dirty="0"/>
              <a:t>스키마를 이용한 쿼리 도구로 데이터에 액세스</a:t>
            </a:r>
            <a:endParaRPr lang="en-US" altLang="ko-KR" dirty="0"/>
          </a:p>
          <a:p>
            <a:r>
              <a:rPr lang="ko-KR" altLang="en-US" dirty="0"/>
              <a:t>데이터 소스로부터 주기적으로 데이터 </a:t>
            </a:r>
            <a:r>
              <a:rPr lang="ko-KR" altLang="en-US" dirty="0" err="1"/>
              <a:t>웨어하우스로</a:t>
            </a:r>
            <a:r>
              <a:rPr lang="ko-KR" altLang="en-US" dirty="0"/>
              <a:t> 반입</a:t>
            </a:r>
            <a:endParaRPr lang="en-US" altLang="ko-KR" dirty="0"/>
          </a:p>
          <a:p>
            <a:pPr lvl="1"/>
            <a:r>
              <a:rPr lang="ko-KR" altLang="en-US" dirty="0"/>
              <a:t>트랜잭션 시스템</a:t>
            </a:r>
            <a:endParaRPr lang="en-US" altLang="ko-KR" dirty="0"/>
          </a:p>
          <a:p>
            <a:pPr lvl="1"/>
            <a:r>
              <a:rPr lang="en-US" altLang="ko-KR" dirty="0"/>
              <a:t>RDBMS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레이어로 구성</a:t>
            </a:r>
            <a:endParaRPr lang="en-US" altLang="ko-KR" dirty="0"/>
          </a:p>
          <a:p>
            <a:pPr lvl="1"/>
            <a:r>
              <a:rPr lang="ko-KR" altLang="en-US" dirty="0"/>
              <a:t>데이터베이스 서버</a:t>
            </a:r>
            <a:r>
              <a:rPr lang="en-US" altLang="ko-KR" dirty="0"/>
              <a:t>: </a:t>
            </a:r>
            <a:r>
              <a:rPr lang="ko-KR" altLang="en-US" dirty="0"/>
              <a:t>데이터 로드 및 저장</a:t>
            </a:r>
            <a:endParaRPr lang="en-US" altLang="ko-KR" dirty="0"/>
          </a:p>
          <a:p>
            <a:pPr lvl="1"/>
            <a:r>
              <a:rPr lang="en-US" altLang="ko-KR" dirty="0"/>
              <a:t>OLAP(Online Analytical Processing): </a:t>
            </a:r>
            <a:r>
              <a:rPr lang="ko-KR" altLang="en-US" dirty="0"/>
              <a:t>대화식으로 데이터에 접근하여 분석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r>
              <a:rPr lang="en-US" altLang="ko-KR" dirty="0"/>
              <a:t>: </a:t>
            </a:r>
            <a:r>
              <a:rPr lang="ko-KR" altLang="en-US" dirty="0"/>
              <a:t>쿼리</a:t>
            </a:r>
            <a:r>
              <a:rPr lang="en-US" altLang="ko-KR" dirty="0"/>
              <a:t>/</a:t>
            </a:r>
            <a:r>
              <a:rPr lang="ko-KR" altLang="en-US" dirty="0"/>
              <a:t>리포트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데이터 마이닝 등으로 활용</a:t>
            </a:r>
            <a:endParaRPr lang="en-US" altLang="ko-KR" dirty="0"/>
          </a:p>
        </p:txBody>
      </p:sp>
      <p:pic>
        <p:nvPicPr>
          <p:cNvPr id="4100" name="Picture 4" descr="Image result for data warehouse">
            <a:extLst>
              <a:ext uri="{FF2B5EF4-FFF2-40B4-BE49-F238E27FC236}">
                <a16:creationId xmlns:a16="http://schemas.microsoft.com/office/drawing/2014/main" id="{C4BCD89A-1DE3-4131-AB70-FC5C4451CC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248" y="615552"/>
            <a:ext cx="3882402" cy="56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3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DE1E19-B4C2-46A0-86AA-5ED399FE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48E6F-AE0D-4B9E-A4DD-8C287D59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Bill </a:t>
            </a:r>
            <a:r>
              <a:rPr lang="en-US" altLang="ko-KR" dirty="0" err="1"/>
              <a:t>Inmon</a:t>
            </a:r>
            <a:r>
              <a:rPr lang="ko-KR" altLang="en-US" dirty="0"/>
              <a:t>에 의해 용어 정의 및 논의가 시작됨</a:t>
            </a:r>
            <a:endParaRPr lang="en-US" altLang="ko-KR" dirty="0"/>
          </a:p>
          <a:p>
            <a:r>
              <a:rPr lang="en-US" altLang="ko-KR" dirty="0"/>
              <a:t>1980</a:t>
            </a:r>
            <a:r>
              <a:rPr lang="ko-KR" altLang="en-US" dirty="0"/>
              <a:t>년대 후반 </a:t>
            </a:r>
            <a:r>
              <a:rPr lang="en-US" altLang="ko-KR" dirty="0"/>
              <a:t>IBM </a:t>
            </a:r>
            <a:r>
              <a:rPr lang="ko-KR" altLang="en-US" dirty="0"/>
              <a:t>연구원 </a:t>
            </a:r>
            <a:r>
              <a:rPr lang="en-US" altLang="ko-KR" dirty="0"/>
              <a:t>Barry Devlin</a:t>
            </a:r>
            <a:r>
              <a:rPr lang="ko-KR" altLang="en-US" dirty="0"/>
              <a:t>과 </a:t>
            </a:r>
            <a:r>
              <a:rPr lang="en-US" altLang="ko-KR" dirty="0"/>
              <a:t>Paul Murphy</a:t>
            </a:r>
            <a:r>
              <a:rPr lang="ko-KR" altLang="en-US" dirty="0"/>
              <a:t>가 </a:t>
            </a:r>
            <a:r>
              <a:rPr lang="en-US" altLang="ko-KR" dirty="0"/>
              <a:t>“business data warehouse”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비즈니스에서</a:t>
            </a:r>
            <a:r>
              <a:rPr lang="en-US" altLang="ko-KR" dirty="0"/>
              <a:t>,</a:t>
            </a:r>
            <a:r>
              <a:rPr lang="ko-KR" altLang="en-US" dirty="0"/>
              <a:t> 의사 결정 지원 시스템</a:t>
            </a:r>
            <a:r>
              <a:rPr lang="en-US" altLang="ko-KR" dirty="0"/>
              <a:t>(DSS,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r>
              <a:rPr lang="ko-KR" altLang="en-US" dirty="0"/>
              <a:t>의 데이터 흐름을 위한 설계 모델을 제공하기 위해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52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935F-12DD-497D-99AE-307440D5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05EF-531F-4CC8-BBE3-1BD3E665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en-US" dirty="0"/>
              <a:t>Amazon Redshift (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그림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/>
              <a:t>전통적 </a:t>
            </a:r>
            <a:r>
              <a:rPr lang="en-US" dirty="0"/>
              <a:t>DW</a:t>
            </a:r>
            <a:r>
              <a:rPr lang="ko-KR" altLang="en-US" dirty="0"/>
              <a:t>의 </a:t>
            </a:r>
            <a:r>
              <a:rPr lang="en-US" altLang="ko-KR" dirty="0"/>
              <a:t>cloud-based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리더 노드가 쿼리 컴파일 및 컴퓨팅 노드에 전달</a:t>
            </a:r>
            <a:endParaRPr lang="en-US" altLang="ko-KR" dirty="0"/>
          </a:p>
          <a:p>
            <a:pPr lvl="2"/>
            <a:r>
              <a:rPr lang="ko-KR" altLang="en-US" dirty="0"/>
              <a:t>컴퓨팅 노드가 쿼리 수행</a:t>
            </a:r>
            <a:endParaRPr lang="en-US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pPr lvl="2"/>
            <a:r>
              <a:rPr lang="en-US" dirty="0"/>
              <a:t>Server-less</a:t>
            </a:r>
          </a:p>
          <a:p>
            <a:pPr lvl="2"/>
            <a:r>
              <a:rPr lang="ko-KR" altLang="en-US" dirty="0"/>
              <a:t>일반적인 </a:t>
            </a:r>
            <a:r>
              <a:rPr lang="en-US" altLang="ko-KR" dirty="0"/>
              <a:t>RDBMS</a:t>
            </a:r>
            <a:r>
              <a:rPr lang="ko-KR" altLang="en-US" dirty="0"/>
              <a:t>처럼 사용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932711-AD12-4E3E-9F64-9FF9D8FAD8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8575"/>
            <a:ext cx="5181600" cy="3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2BD6-045F-494F-B2A9-91122C6D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마트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83E4-9CB8-43F9-91AE-2699112F9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한 기관 내 다수 부서가 있을 경우</a:t>
            </a:r>
            <a:r>
              <a:rPr lang="en-US" altLang="ko-KR" dirty="0"/>
              <a:t>, </a:t>
            </a:r>
            <a:r>
              <a:rPr lang="ko-KR" altLang="en-US" dirty="0"/>
              <a:t>각 부서마다 필요한 관점이 다를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DW</a:t>
            </a:r>
            <a:r>
              <a:rPr lang="ko-KR" altLang="en-US" dirty="0"/>
              <a:t>에 이러한 각 부서별 필요관점에 따른 스키마를 모두 모아 관리하기 힘듦</a:t>
            </a:r>
            <a:endParaRPr lang="en-US" altLang="ko-KR" dirty="0"/>
          </a:p>
          <a:p>
            <a:r>
              <a:rPr lang="en-US" altLang="ko-KR" dirty="0"/>
              <a:t>Independent (Ralph Kimball </a:t>
            </a:r>
            <a:r>
              <a:rPr lang="ko-KR" altLang="en-US" dirty="0"/>
              <a:t>상향식 접근법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소스가 기존의 애플리케이션 환경</a:t>
            </a:r>
            <a:endParaRPr lang="en-US" altLang="ko-KR" dirty="0"/>
          </a:p>
          <a:p>
            <a:pPr lvl="1"/>
            <a:r>
              <a:rPr lang="en-US" altLang="ko-KR" dirty="0"/>
              <a:t>DW = </a:t>
            </a:r>
            <a:r>
              <a:rPr lang="ko-KR" altLang="en-US" dirty="0"/>
              <a:t>다수 </a:t>
            </a:r>
            <a:r>
              <a:rPr lang="en-US" altLang="ko-KR" dirty="0"/>
              <a:t>DM</a:t>
            </a:r>
            <a:r>
              <a:rPr lang="ko-KR" altLang="en-US" dirty="0"/>
              <a:t>들의 조합</a:t>
            </a:r>
            <a:endParaRPr lang="en-US" altLang="ko-KR" dirty="0"/>
          </a:p>
          <a:p>
            <a:pPr lvl="1"/>
            <a:r>
              <a:rPr lang="ko-KR" altLang="en-US" dirty="0"/>
              <a:t>장기적으로 불안정하며</a:t>
            </a:r>
            <a:r>
              <a:rPr lang="en-US" altLang="ko-KR" dirty="0"/>
              <a:t>, </a:t>
            </a:r>
            <a:r>
              <a:rPr lang="ko-KR" altLang="en-US" dirty="0"/>
              <a:t>구조적으로 건전치 않음</a:t>
            </a:r>
            <a:r>
              <a:rPr lang="en-US" altLang="ko-KR" dirty="0"/>
              <a:t>: DM</a:t>
            </a:r>
            <a:r>
              <a:rPr lang="ko-KR" altLang="en-US" dirty="0"/>
              <a:t> 수가 많아질 수록 기관 내 데이터 마트 간 데이터 통일이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 lvl="1"/>
            <a:r>
              <a:rPr lang="ko-KR" altLang="en-US" dirty="0"/>
              <a:t>단기적으로는 데이터 마트를 여러 개 만들지 않는 이상 문제가 드러나지 않음</a:t>
            </a:r>
            <a:endParaRPr lang="en-US" altLang="ko-KR" dirty="0"/>
          </a:p>
          <a:p>
            <a:r>
              <a:rPr lang="en-US" altLang="ko-KR" dirty="0"/>
              <a:t>Dependent (Bill</a:t>
            </a:r>
            <a:r>
              <a:rPr lang="ko-KR" altLang="en-US" dirty="0"/>
              <a:t> </a:t>
            </a:r>
            <a:r>
              <a:rPr lang="en-US" altLang="ko-KR" dirty="0" err="1"/>
              <a:t>Inmon</a:t>
            </a:r>
            <a:r>
              <a:rPr lang="ko-KR" altLang="en-US" dirty="0"/>
              <a:t> 하향식 접근법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소스가 데이터 </a:t>
            </a:r>
            <a:r>
              <a:rPr lang="ko-KR" altLang="en-US" dirty="0" err="1"/>
              <a:t>웨어하우스</a:t>
            </a:r>
            <a:endParaRPr lang="en-US" altLang="ko-KR" dirty="0"/>
          </a:p>
          <a:p>
            <a:pPr lvl="1"/>
            <a:r>
              <a:rPr lang="ko-KR" altLang="en-US" dirty="0"/>
              <a:t>기관 내 모든 데이터 마트들의 데이터는 데이터 </a:t>
            </a:r>
            <a:r>
              <a:rPr lang="ko-KR" altLang="en-US" dirty="0" err="1"/>
              <a:t>웨어하우스로부터</a:t>
            </a:r>
            <a:r>
              <a:rPr lang="ko-KR" altLang="en-US" dirty="0"/>
              <a:t> 반입</a:t>
            </a: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078E3D-A25C-41E0-99EB-7088F7B884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0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6DD-E356-4AE5-A18E-2733390B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레이크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B01F-BA21-4FF0-9303-9EE3515B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방대한 양의 </a:t>
            </a:r>
            <a:r>
              <a:rPr lang="ko-KR" altLang="en-US" b="1" dirty="0"/>
              <a:t>원시 데이터</a:t>
            </a:r>
            <a:r>
              <a:rPr lang="ko-KR" altLang="en-US" dirty="0"/>
              <a:t>를 보관하는 대규모 </a:t>
            </a:r>
            <a:r>
              <a:rPr lang="ko-KR" altLang="en-US" b="1" dirty="0"/>
              <a:t>확장형</a:t>
            </a:r>
            <a:r>
              <a:rPr lang="ko-KR" altLang="en-US" dirty="0"/>
              <a:t> 스토리지</a:t>
            </a:r>
            <a:endParaRPr lang="en-US" altLang="ko-KR" dirty="0"/>
          </a:p>
          <a:p>
            <a:pPr lvl="1"/>
            <a:r>
              <a:rPr lang="ko-KR" altLang="en-US" dirty="0"/>
              <a:t>로그</a:t>
            </a:r>
            <a:r>
              <a:rPr lang="en-US" altLang="ko-KR" dirty="0"/>
              <a:t>, IoT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웹사이트 클릭 경로</a:t>
            </a:r>
            <a:r>
              <a:rPr lang="en-US" altLang="ko-KR" dirty="0"/>
              <a:t>, </a:t>
            </a:r>
            <a:r>
              <a:rPr lang="ko-KR" altLang="en-US" dirty="0"/>
              <a:t>소셜 미디어 정보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, </a:t>
            </a:r>
            <a:r>
              <a:rPr lang="ko-KR" altLang="en-US" dirty="0"/>
              <a:t>고객 정보</a:t>
            </a:r>
            <a:r>
              <a:rPr lang="en-US" altLang="ko-KR" dirty="0"/>
              <a:t> </a:t>
            </a:r>
            <a:r>
              <a:rPr lang="ko-KR" altLang="en-US" dirty="0"/>
              <a:t>등 모든 종류의 파일을 원본 그대로 저장</a:t>
            </a:r>
            <a:endParaRPr lang="en-US" altLang="ko-KR" dirty="0"/>
          </a:p>
          <a:p>
            <a:r>
              <a:rPr lang="ko-KR" altLang="en-US" dirty="0"/>
              <a:t>데이터 구조를 손상시키지 않고 수집할 수 있는 처리 엔진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22982-54F8-4A0A-9CBC-1DC9567C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598" y="4111220"/>
            <a:ext cx="6494804" cy="27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6DB9-146E-4529-9C6B-EFEB975E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레이크 </a:t>
            </a:r>
            <a:r>
              <a:rPr lang="en-US" altLang="ko-KR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2F52-CB9B-4303-A5A5-59DED87E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2010</a:t>
            </a:r>
            <a:r>
              <a:rPr lang="ko-KR" altLang="en-US" dirty="0"/>
              <a:t>년경 등장한 용어 </a:t>
            </a:r>
            <a:r>
              <a:rPr lang="en-US" altLang="ko-KR" dirty="0"/>
              <a:t>– James Dixon[1]</a:t>
            </a:r>
          </a:p>
          <a:p>
            <a:pPr lvl="1"/>
            <a:r>
              <a:rPr lang="en-US" altLang="ko-KR" dirty="0"/>
              <a:t>2010</a:t>
            </a:r>
            <a:r>
              <a:rPr lang="ko-KR" altLang="en-US" dirty="0"/>
              <a:t>년 이전 </a:t>
            </a:r>
            <a:r>
              <a:rPr lang="ko-KR" altLang="en-US" dirty="0" err="1"/>
              <a:t>하둡을</a:t>
            </a:r>
            <a:r>
              <a:rPr lang="ko-KR" altLang="en-US" dirty="0"/>
              <a:t> 사용하던 회사들에 대한 종합 의견 수렴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데이터 마트</a:t>
            </a:r>
            <a:r>
              <a:rPr lang="en-US" altLang="ko-KR" dirty="0"/>
              <a:t>”</a:t>
            </a:r>
            <a:r>
              <a:rPr lang="ko-KR" altLang="en-US" dirty="0"/>
              <a:t> 접근법으로는 문제가 있어 발생한 새로운 접근법</a:t>
            </a:r>
            <a:endParaRPr lang="en-US" altLang="ko-KR" dirty="0"/>
          </a:p>
          <a:p>
            <a:pPr lvl="2"/>
            <a:r>
              <a:rPr lang="ko-KR" altLang="en-US" dirty="0"/>
              <a:t>이미 정해진 속성들의 부분집합으로만 도출이 가능 </a:t>
            </a:r>
            <a:r>
              <a:rPr lang="en-US" altLang="ko-KR" dirty="0">
                <a:sym typeface="Wingdings" panose="05000000000000000000" pitchFamily="2" charset="2"/>
              </a:rPr>
              <a:t>== </a:t>
            </a:r>
            <a:r>
              <a:rPr lang="ko-KR" altLang="en-US" dirty="0">
                <a:sym typeface="Wingdings" panose="05000000000000000000" pitchFamily="2" charset="2"/>
              </a:rPr>
              <a:t>이미 질문이 정해져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데이터가 </a:t>
            </a:r>
            <a:r>
              <a:rPr lang="en-US" altLang="ko-KR" dirty="0"/>
              <a:t>aggregated/transform</a:t>
            </a:r>
            <a:r>
              <a:rPr lang="ko-KR" altLang="en-US" dirty="0"/>
              <a:t>되어 가장 낮은 레벨</a:t>
            </a:r>
            <a:r>
              <a:rPr lang="en-US" altLang="ko-KR" dirty="0"/>
              <a:t>(raw)</a:t>
            </a:r>
            <a:r>
              <a:rPr lang="ko-KR" altLang="en-US" dirty="0"/>
              <a:t>의 데이터 가시성이 손실됨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하둡을</a:t>
            </a:r>
            <a:r>
              <a:rPr lang="ko-KR" altLang="en-US" dirty="0"/>
              <a:t> 이용하는 제품의 마케팅 라벨로 평가절하되기도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 데이터 레이크 구현에 </a:t>
            </a:r>
            <a:r>
              <a:rPr lang="ko-KR" altLang="en-US" dirty="0" err="1"/>
              <a:t>하둡이</a:t>
            </a:r>
            <a:r>
              <a:rPr lang="ko-KR" altLang="en-US" dirty="0"/>
              <a:t> 주도적으로 사용되었음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AWS S3 </a:t>
            </a:r>
            <a:r>
              <a:rPr lang="ko-KR" altLang="en-US" dirty="0"/>
              <a:t>등 클라우드 </a:t>
            </a:r>
            <a:r>
              <a:rPr lang="en-US" altLang="ko-KR" dirty="0"/>
              <a:t>DL</a:t>
            </a:r>
            <a:r>
              <a:rPr lang="ko-KR" altLang="en-US" dirty="0"/>
              <a:t>이 등장하며 추세가 바뀌는 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데이터 허브</a:t>
            </a:r>
            <a:r>
              <a:rPr lang="en-US" altLang="ko-KR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1566</Words>
  <Application>Microsoft Office PowerPoint</Application>
  <PresentationFormat>Widescreen</PresentationFormat>
  <Paragraphs>212</Paragraphs>
  <Slides>21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데이터 레이크 개요</vt:lpstr>
      <vt:lpstr>Content</vt:lpstr>
      <vt:lpstr>용어 정의</vt:lpstr>
      <vt:lpstr>데이터 웨어하우스</vt:lpstr>
      <vt:lpstr>데이터 웨어하우스 (cont.)</vt:lpstr>
      <vt:lpstr>데이터 웨어하우스 (cont.)</vt:lpstr>
      <vt:lpstr>데이터 마트</vt:lpstr>
      <vt:lpstr>데이터 레이크</vt:lpstr>
      <vt:lpstr>데이터 레이크 (cont.)</vt:lpstr>
      <vt:lpstr>DW vs DM vs DL</vt:lpstr>
      <vt:lpstr>DW vs DM vs DL</vt:lpstr>
      <vt:lpstr>DW vs DM vs DL (cont.)</vt:lpstr>
      <vt:lpstr>데이터 레이크 특성</vt:lpstr>
      <vt:lpstr>데이터 레이크 특성 (cont.)</vt:lpstr>
      <vt:lpstr>Constance</vt:lpstr>
      <vt:lpstr>Constance</vt:lpstr>
      <vt:lpstr>Constance</vt:lpstr>
      <vt:lpstr>AWS S3</vt:lpstr>
      <vt:lpstr>AWS S3</vt:lpstr>
      <vt:lpstr>GCP Cloud Storage</vt:lpstr>
      <vt:lpstr>Azure Data Lake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레이크 개요</dc:title>
  <dc:creator>Jongmin Kim</dc:creator>
  <cp:lastModifiedBy>Jongmin Kim</cp:lastModifiedBy>
  <cp:revision>503</cp:revision>
  <cp:lastPrinted>2019-09-18T10:47:46Z</cp:lastPrinted>
  <dcterms:created xsi:type="dcterms:W3CDTF">2019-09-18T04:17:27Z</dcterms:created>
  <dcterms:modified xsi:type="dcterms:W3CDTF">2019-09-18T10:47:52Z</dcterms:modified>
</cp:coreProperties>
</file>