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0" r:id="rId6"/>
    <p:sldId id="337" r:id="rId7"/>
    <p:sldId id="334" r:id="rId8"/>
    <p:sldId id="335" r:id="rId9"/>
    <p:sldId id="338" r:id="rId10"/>
    <p:sldId id="336" r:id="rId11"/>
    <p:sldId id="341" r:id="rId12"/>
    <p:sldId id="292" r:id="rId13"/>
    <p:sldId id="332" r:id="rId14"/>
    <p:sldId id="314" r:id="rId15"/>
    <p:sldId id="3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71D85-F4B2-4510-9FB5-27969746BFB7}" v="1" dt="2019-10-14T13:06:57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OI KUAN" userId="991128dd-9743-4220-8ab6-c2d7d1ca0a52" providerId="ADAL" clId="{19771D85-F4B2-4510-9FB5-27969746BFB7}"/>
    <pc:docChg chg="modSld">
      <pc:chgData name="SAOI KUAN" userId="991128dd-9743-4220-8ab6-c2d7d1ca0a52" providerId="ADAL" clId="{19771D85-F4B2-4510-9FB5-27969746BFB7}" dt="2019-10-14T13:07:05.829" v="23" actId="20577"/>
      <pc:docMkLst>
        <pc:docMk/>
      </pc:docMkLst>
      <pc:sldChg chg="modSp">
        <pc:chgData name="SAOI KUAN" userId="991128dd-9743-4220-8ab6-c2d7d1ca0a52" providerId="ADAL" clId="{19771D85-F4B2-4510-9FB5-27969746BFB7}" dt="2019-10-14T13:07:05.829" v="23" actId="20577"/>
        <pc:sldMkLst>
          <pc:docMk/>
          <pc:sldMk cId="3748113741" sldId="256"/>
        </pc:sldMkLst>
        <pc:spChg chg="mod">
          <ac:chgData name="SAOI KUAN" userId="991128dd-9743-4220-8ab6-c2d7d1ca0a52" providerId="ADAL" clId="{19771D85-F4B2-4510-9FB5-27969746BFB7}" dt="2019-10-14T13:07:05.829" v="23" actId="20577"/>
          <ac:spMkLst>
            <pc:docMk/>
            <pc:sldMk cId="3748113741" sldId="256"/>
            <ac:spMk id="3" creationId="{285AD004-8974-485D-8333-D2E67D5AB8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ABFBB-16E7-45F6-872B-966579FC6FB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BA60-E1A1-4D2F-B2F8-1B262413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-tw.coursera.org/lecture/matrix-factorization/probabilistic-matrix-factorization-Eoyiz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Feature-based recommendations for one-to-one marketing.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88DA-44A5-4836-8096-29D215DF2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PRemiSE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88DA-44A5-4836-8096-29D215DF2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>
                <a:hlinkClick r:id="rId3"/>
              </a:rPr>
              <a:t>https://zh-tw.coursera.org/lecture/matrix-factorization/probabilistic-matrix-factorization-Eoyiz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88DA-44A5-4836-8096-29D215DF2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9CA9-02C8-4784-BC59-80FCC84AF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F47C6-8E5E-4EBC-A15D-893440795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B0C9-6279-48E5-9C1D-E1D11391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7C5B-C1A5-4EE8-B8A3-0E10FA82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7B6E-74D8-4D81-9138-16110712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03B3-F371-4312-AA76-DFBE174C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8A17-C54B-4398-9285-525AC59A3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E3AC-9B4F-4055-9CFD-F464EF2C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7221-760C-4157-9E65-821543A0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45B8-6787-411A-9DDA-B97DB072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9F475-448B-410E-B90F-91FCCCC1B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5CBE7-905A-46C4-9E61-E4E36B01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35DD-58CD-4D05-8A58-C04C6DEA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1C2B-3060-4B53-9303-18D56EF4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D946-31A5-4EE6-BA8F-C4ADC2B2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0295-548D-454F-89CA-393C7EBC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70D0-F2E3-489E-9CC8-E30F8837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3151-1C8B-4B4A-907C-10C636E7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3E83-3F40-4EF2-8523-62A2160C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DE6F-4F3E-4EFB-B120-A8C6B2EF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1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1B78-BBBF-44D0-A59C-49D2FE96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07FD-7C04-479B-9126-5CB64824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2D9D-AB77-466A-9B46-C4E9AEA4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2428-253A-4A0C-B2DF-4D6ABA3C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05F4-C456-4523-BE8C-69A4B97F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80A0-6623-47D9-80D7-C57C667C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674B-53AE-4472-8D7A-6FAD7D8E1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B9A98-D152-4653-81DD-8AC510A01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2BBFB-3E6D-46B9-9D49-35468AC6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3D6CC-39E1-474D-8D53-988FF531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1A61-C8F1-4CFB-8548-C7B9C718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0A9C-AFAC-4DB4-A669-4F70CDF1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3ECAF-8A90-440D-B379-00D070D1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9C09-B782-4B2D-AAD5-5AD9A60A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9757C-40A9-48F9-B205-9A7C2E01B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F7FB4-C21D-4F0E-B9BE-D2F7F608D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F363D-F965-43D7-89AB-5CB43B7A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614C8-BA96-4122-A775-8C8E9A2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2FD23-5DF2-46E8-8440-5AAB2D94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B47D-18E5-4147-AF49-2BB27178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EF1E0-7D5A-4D01-946C-BDF20F0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38EC7-2FA2-4E0F-A86E-5B4DABA1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77E0B-8399-44B7-B830-FB1D5F8C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36228-8E45-4017-A140-A82FC98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85481-D91A-4674-A90E-10A7374B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75F6A-2107-41C4-A16E-291B089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F570-DB25-4691-B953-4ED80144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8513-46BE-47EA-A2F7-7272FA1A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DAE0-B0A4-45C3-83D7-FF5CAF85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2B92B-A0BB-4BEF-8DB4-75088834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4AB4-6F89-4CBB-B216-938150B4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1BCE6-D583-4F08-AACF-04EF9664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DEA0-3DF1-4F7D-BA0A-E363E481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9F8A7-E346-4229-B596-EC6CE3C91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9C2D-1C1A-4594-80EB-7C0069E3B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DDDC-F8C3-4F30-9998-C91926C2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1F2C-03A7-4E72-A368-A89DF085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828C-BA32-4E68-83EC-9D5A6B73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7DA4F-A215-40FF-99D3-A5B2DDAA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9DBB-F79F-458B-BC65-588F94D0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EE59-3BA8-4EDE-8AA4-0852A5242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8A8B-FE67-4CCF-84BA-94FB133886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4EE4-6832-42CE-B4C4-9A75C690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03E54-D935-413C-9A48-A066AF51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3218-F6FB-4CB9-984F-60DDF30B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796E-D4F0-409E-B26F-2B1DAA3DD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Algorithm, PMF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D004-8974-485D-8333-D2E67D5AB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Kuan Sao I</a:t>
            </a:r>
          </a:p>
          <a:p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Aug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1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7D28E72-358B-4584-A67A-0873FAC7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PRemiSE</a:t>
            </a:r>
            <a:endParaRPr lang="en-US" dirty="0"/>
          </a:p>
        </p:txBody>
      </p:sp>
      <p:pic>
        <p:nvPicPr>
          <p:cNvPr id="1030" name="Picture 6" descr="(a) Basic PMF &#10;(b) PRemiSE &#10;Figure I: Graphical Presentation of Basic PMF and &#10;PRemiSE. ">
            <a:extLst>
              <a:ext uri="{FF2B5EF4-FFF2-40B4-BE49-F238E27FC236}">
                <a16:creationId xmlns:a16="http://schemas.microsoft.com/office/drawing/2014/main" id="{1E93F074-154E-4F61-9E38-B0A310A7DED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90688"/>
            <a:ext cx="3667637" cy="2638793"/>
          </a:xfr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A50DE10-D5D0-4AC5-9110-AC5A7B827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w1 : effect of collaborative filtering </a:t>
            </a:r>
          </a:p>
          <a:p>
            <a:r>
              <a:rPr lang="en-US" sz="1800" dirty="0"/>
              <a:t>w2 : effect of “word of mouth”</a:t>
            </a:r>
          </a:p>
          <a:p>
            <a:r>
              <a:rPr lang="en-US" sz="1800" i="1" dirty="0"/>
              <a:t>w</a:t>
            </a:r>
            <a:r>
              <a:rPr lang="en-US" sz="1800" dirty="0"/>
              <a:t>1 + </a:t>
            </a:r>
            <a:r>
              <a:rPr lang="en-US" sz="1800" i="1" dirty="0"/>
              <a:t>w</a:t>
            </a:r>
            <a:r>
              <a:rPr lang="en-US" sz="1800" dirty="0"/>
              <a:t>2 = 1. </a:t>
            </a:r>
          </a:p>
          <a:p>
            <a:pPr lvl="1"/>
            <a:r>
              <a:rPr lang="en-US" sz="1600" dirty="0"/>
              <a:t>Note that </a:t>
            </a:r>
            <a:r>
              <a:rPr lang="en-US" sz="1600" i="1" dirty="0"/>
              <a:t>w</a:t>
            </a:r>
            <a:r>
              <a:rPr lang="en-US" sz="1600" dirty="0"/>
              <a:t>1 and </a:t>
            </a:r>
            <a:r>
              <a:rPr lang="en-US" sz="1600" i="1" dirty="0"/>
              <a:t>w</a:t>
            </a:r>
            <a:r>
              <a:rPr lang="en-US" sz="1600" dirty="0"/>
              <a:t>2 are dynamic parameters.</a:t>
            </a:r>
          </a:p>
          <a:p>
            <a:r>
              <a:rPr lang="en-US" sz="1800" dirty="0" err="1"/>
              <a:t>ρe,i</a:t>
            </a:r>
            <a:r>
              <a:rPr lang="en-US" sz="1800" dirty="0"/>
              <a:t> : influence relationship between “experts” </a:t>
            </a:r>
            <a:r>
              <a:rPr lang="en-US" sz="1800" dirty="0" err="1"/>
              <a:t>Ue</a:t>
            </a:r>
            <a:r>
              <a:rPr lang="en-US" sz="1800" dirty="0"/>
              <a:t> and user Ui</a:t>
            </a:r>
          </a:p>
        </p:txBody>
      </p:sp>
      <p:pic>
        <p:nvPicPr>
          <p:cNvPr id="1032" name="Picture 8" descr="(2) ">
            <a:extLst>
              <a:ext uri="{FF2B5EF4-FFF2-40B4-BE49-F238E27FC236}">
                <a16:creationId xmlns:a16="http://schemas.microsoft.com/office/drawing/2014/main" id="{F2B0D85E-16A8-4CC4-BB52-ACD6F92B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54559"/>
            <a:ext cx="4110155" cy="52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(€jlVj, (9) = aw), &#10;(3) &#10;where U, V, (9 are zero-mean spherical Gaussian priors, i.e., &#10;p(9) = ail), &#10;p(U) = ail), &#10;p(V) = ail). ">
            <a:extLst>
              <a:ext uri="{FF2B5EF4-FFF2-40B4-BE49-F238E27FC236}">
                <a16:creationId xmlns:a16="http://schemas.microsoft.com/office/drawing/2014/main" id="{59FB8BA9-AEA8-42F5-AC75-863A048CC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64"/>
          <a:stretch/>
        </p:blipFill>
        <p:spPr bwMode="auto">
          <a:xfrm>
            <a:off x="12638291" y="9617631"/>
            <a:ext cx="53054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BF39D0-9E11-46BB-8A0A-0F6233A38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17" y="5484387"/>
            <a:ext cx="3058173" cy="341314"/>
          </a:xfrm>
          <a:prstGeom prst="rect">
            <a:avLst/>
          </a:prstGeom>
        </p:spPr>
      </p:pic>
      <p:pic>
        <p:nvPicPr>
          <p:cNvPr id="31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ECEECF-8494-401D-BAC5-06C3311F0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354" y="5930083"/>
            <a:ext cx="1734119" cy="6643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ED20F95-1132-4D5B-8ED6-B3E1AEC9C9B8}"/>
              </a:ext>
            </a:extLst>
          </p:cNvPr>
          <p:cNvSpPr/>
          <p:nvPr/>
        </p:nvSpPr>
        <p:spPr>
          <a:xfrm>
            <a:off x="838200" y="4442295"/>
            <a:ext cx="3555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Probabilistic expression of </a:t>
            </a:r>
            <a:r>
              <a:rPr lang="en-US" dirty="0" err="1"/>
              <a:t>PRemiSE</a:t>
            </a:r>
            <a:r>
              <a:rPr lang="en-US" dirty="0"/>
              <a:t>:</a:t>
            </a:r>
          </a:p>
        </p:txBody>
      </p:sp>
      <p:sp>
        <p:nvSpPr>
          <p:cNvPr id="37" name="Content Placeholder 11">
            <a:extLst>
              <a:ext uri="{FF2B5EF4-FFF2-40B4-BE49-F238E27FC236}">
                <a16:creationId xmlns:a16="http://schemas.microsoft.com/office/drawing/2014/main" id="{C1DE9ABB-1217-4387-B740-11D4715C97C8}"/>
              </a:ext>
            </a:extLst>
          </p:cNvPr>
          <p:cNvSpPr txBox="1">
            <a:spLocks/>
          </p:cNvSpPr>
          <p:nvPr/>
        </p:nvSpPr>
        <p:spPr>
          <a:xfrm>
            <a:off x="7184517" y="400129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Vj : item</a:t>
            </a:r>
          </a:p>
          <a:p>
            <a:r>
              <a:rPr lang="en-US" sz="1200"/>
              <a:t>Ui : user</a:t>
            </a:r>
          </a:p>
          <a:p>
            <a:r>
              <a:rPr lang="en-US" sz="1200"/>
              <a:t>Ue : expert user</a:t>
            </a:r>
          </a:p>
          <a:p>
            <a:r>
              <a:rPr lang="en-US" sz="1200"/>
              <a:t>w1 : effect of collaborative filtering </a:t>
            </a:r>
          </a:p>
          <a:p>
            <a:r>
              <a:rPr lang="en-US" sz="1200"/>
              <a:t>w2 : effect of “word of mouth”</a:t>
            </a:r>
          </a:p>
          <a:p>
            <a:r>
              <a:rPr lang="en-US" sz="1200"/>
              <a:t>ρe,i : influence relationship between “experts” Ue and user Ui</a:t>
            </a:r>
          </a:p>
          <a:p>
            <a:r>
              <a:rPr lang="el-GR" sz="1200"/>
              <a:t>ρ</a:t>
            </a:r>
            <a:r>
              <a:rPr lang="en-US" sz="1200"/>
              <a:t>e,</a:t>
            </a:r>
            <a:r>
              <a:rPr lang="el-GR" sz="1200"/>
              <a:t>φ</a:t>
            </a:r>
            <a:r>
              <a:rPr lang="en-US" sz="1200"/>
              <a:t> : influence relationship between “experts” Ue and user New Ui</a:t>
            </a:r>
          </a:p>
          <a:p>
            <a:r>
              <a:rPr lang="el-GR" sz="1200"/>
              <a:t>Θ</a:t>
            </a:r>
            <a:r>
              <a:rPr lang="en-US" sz="1200"/>
              <a:t> : word space</a:t>
            </a:r>
          </a:p>
          <a:p>
            <a:r>
              <a:rPr lang="en-US" sz="1200"/>
              <a:t>θw,k : the strength of word w correlating with factor k</a:t>
            </a:r>
          </a:p>
          <a:p>
            <a:endParaRPr lang="en-US" alt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C3E8E-70AE-460F-9C6A-FFF353E90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52" y="1485900"/>
            <a:ext cx="2676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9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6983-8303-4B4D-B5FA-D2A30013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PMF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252F5C-DD9A-41F6-BE99-9D277587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Probability that the user select item </a:t>
            </a:r>
            <a:r>
              <a:rPr lang="en-US" dirty="0" err="1"/>
              <a:t>i</a:t>
            </a:r>
            <a:r>
              <a:rPr lang="en-US" dirty="0"/>
              <a:t> .</a:t>
            </a:r>
          </a:p>
          <a:p>
            <a:r>
              <a:rPr lang="en-US" dirty="0"/>
              <a:t>Random pick up User in set Z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068C96-D7C1-43C8-844A-9FC9775519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9" y="2657912"/>
            <a:ext cx="3447262" cy="2258334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E23DE3-5295-4B5E-9936-6FDBB72F2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PRemiSE</a:t>
            </a:r>
            <a:r>
              <a:rPr lang="en-US" dirty="0"/>
              <a:t>, [6] </a:t>
            </a:r>
            <a:r>
              <a:rPr lang="en-US" dirty="0" err="1"/>
              <a:t>Mturk</a:t>
            </a:r>
            <a:r>
              <a:rPr lang="en-US" dirty="0"/>
              <a:t>,  [23] </a:t>
            </a:r>
            <a:r>
              <a:rPr lang="en-US" dirty="0" err="1"/>
              <a:t>TaskRec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5359797-1F4E-4CBC-802A-57EB523284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9999" y="2505075"/>
            <a:ext cx="4907590" cy="3684588"/>
          </a:xfr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0D55838-F45A-47E6-9A8F-BB750D7FB141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76658-4725-4695-A3A6-F398A3474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136" y="4826068"/>
            <a:ext cx="2605853" cy="16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C1E7-BEE8-4BDB-9B12-0072CF79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PRemiSE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D2CD-6E86-489C-866F-EF694108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/>
              <a:t>1. Existing Item by Existing User: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2. Existing Item by New User:   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3. New Item by Existing User: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 4. New Item by New User:</a:t>
            </a:r>
          </a:p>
          <a:p>
            <a:endParaRPr lang="en-US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B0035C31-AB99-486E-886E-7544CF04DA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Vj</a:t>
            </a:r>
            <a:r>
              <a:rPr lang="en-US" sz="1200" dirty="0"/>
              <a:t> : item</a:t>
            </a:r>
          </a:p>
          <a:p>
            <a:r>
              <a:rPr lang="en-US" sz="1200" dirty="0"/>
              <a:t>Ui : user</a:t>
            </a:r>
          </a:p>
          <a:p>
            <a:r>
              <a:rPr lang="en-US" sz="1200" dirty="0" err="1"/>
              <a:t>Ue</a:t>
            </a:r>
            <a:r>
              <a:rPr lang="en-US" sz="1200" dirty="0"/>
              <a:t> : expert user</a:t>
            </a:r>
          </a:p>
          <a:p>
            <a:r>
              <a:rPr lang="en-US" sz="1200" dirty="0"/>
              <a:t>w1 : effect of collaborative filtering </a:t>
            </a:r>
          </a:p>
          <a:p>
            <a:r>
              <a:rPr lang="en-US" sz="1200" dirty="0"/>
              <a:t>w2 : effect of “word of mouth”</a:t>
            </a:r>
          </a:p>
          <a:p>
            <a:r>
              <a:rPr lang="en-US" sz="1200" dirty="0" err="1"/>
              <a:t>ρe,i</a:t>
            </a:r>
            <a:r>
              <a:rPr lang="en-US" sz="1200" dirty="0"/>
              <a:t> : influence relationship between “experts” </a:t>
            </a:r>
            <a:r>
              <a:rPr lang="en-US" sz="1200" dirty="0" err="1"/>
              <a:t>Ue</a:t>
            </a:r>
            <a:r>
              <a:rPr lang="en-US" sz="1200" dirty="0"/>
              <a:t> and user Ui</a:t>
            </a:r>
          </a:p>
          <a:p>
            <a:r>
              <a:rPr lang="el-GR" sz="1200" dirty="0"/>
              <a:t>ρ</a:t>
            </a:r>
            <a:r>
              <a:rPr lang="en-US" sz="1200" dirty="0"/>
              <a:t>e,</a:t>
            </a:r>
            <a:r>
              <a:rPr lang="el-GR" sz="1200" dirty="0"/>
              <a:t>φ</a:t>
            </a:r>
            <a:r>
              <a:rPr lang="en-US" sz="1200" dirty="0"/>
              <a:t> : influence relationship between “experts” </a:t>
            </a:r>
            <a:r>
              <a:rPr lang="en-US" sz="1200" dirty="0" err="1"/>
              <a:t>Ue</a:t>
            </a:r>
            <a:r>
              <a:rPr lang="en-US" sz="1200" dirty="0"/>
              <a:t> and user New Ui</a:t>
            </a:r>
          </a:p>
          <a:p>
            <a:r>
              <a:rPr lang="el-GR" sz="1200" dirty="0"/>
              <a:t>Θ</a:t>
            </a:r>
            <a:r>
              <a:rPr lang="en-US" sz="1200" dirty="0"/>
              <a:t> : word space</a:t>
            </a:r>
          </a:p>
          <a:p>
            <a:r>
              <a:rPr lang="en-US" sz="1200" dirty="0" err="1"/>
              <a:t>θw,k</a:t>
            </a:r>
            <a:r>
              <a:rPr lang="en-US" sz="1200" dirty="0"/>
              <a:t> : the strength of word w correlating with factor k</a:t>
            </a:r>
          </a:p>
          <a:p>
            <a:pPr lvl="0"/>
            <a:endParaRPr lang="en-US" altLang="en-US" sz="1200" dirty="0"/>
          </a:p>
        </p:txBody>
      </p:sp>
      <p:pic>
        <p:nvPicPr>
          <p:cNvPr id="6" name="Picture 12" descr="rio = ">
            <a:extLst>
              <a:ext uri="{FF2B5EF4-FFF2-40B4-BE49-F238E27FC236}">
                <a16:creationId xmlns:a16="http://schemas.microsoft.com/office/drawing/2014/main" id="{89768DEE-2E60-44E6-919C-BB5DA165C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84" y="2316143"/>
            <a:ext cx="27241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451D04AE-8F4D-4A35-A96A-5A1BB099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62" y="3429000"/>
            <a:ext cx="24860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Uepe,i))• ">
            <a:extLst>
              <a:ext uri="{FF2B5EF4-FFF2-40B4-BE49-F238E27FC236}">
                <a16:creationId xmlns:a16="http://schemas.microsoft.com/office/drawing/2014/main" id="{00F41962-66E2-4135-AECE-7FA15DF8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12" y="4451626"/>
            <a:ext cx="29241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C6FE2DFD-6C82-4DAA-928E-11884AE56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61" y="5497808"/>
            <a:ext cx="2581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2ACD5-6513-468E-8927-DA5836B20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770" y="4451626"/>
            <a:ext cx="3060457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99C-001C-41FA-9FFA-8175892C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b="1" dirty="0"/>
              <a:t>Genetic algorithm </a:t>
            </a:r>
            <a:r>
              <a:rPr lang="en-US" sz="4000" dirty="0"/>
              <a:t>- hybrid - cold 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680C-B035-4210-97D4-B148E3AF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built a recommendation system in e-commerce applications using the </a:t>
            </a:r>
            <a:r>
              <a:rPr lang="en-US" u="sng" dirty="0"/>
              <a:t>hybrid</a:t>
            </a:r>
            <a:r>
              <a:rPr lang="en-US" dirty="0"/>
              <a:t> approach. The main contribution is employing the </a:t>
            </a:r>
            <a:r>
              <a:rPr lang="en-US" u="sng" dirty="0"/>
              <a:t>Genetic Algorithm (GA) </a:t>
            </a:r>
            <a:r>
              <a:rPr lang="en-US" dirty="0"/>
              <a:t>to learn the </a:t>
            </a:r>
            <a:r>
              <a:rPr lang="en-US" u="sng" dirty="0"/>
              <a:t>personal preferences </a:t>
            </a:r>
            <a:r>
              <a:rPr lang="en-US" dirty="0"/>
              <a:t>of customers.</a:t>
            </a:r>
          </a:p>
          <a:p>
            <a:r>
              <a:rPr lang="en-US" dirty="0"/>
              <a:t>1- </a:t>
            </a:r>
            <a:r>
              <a:rPr lang="en-US" u="sng" dirty="0"/>
              <a:t>Product features</a:t>
            </a:r>
            <a:r>
              <a:rPr lang="en-US" dirty="0"/>
              <a:t>, </a:t>
            </a:r>
            <a:r>
              <a:rPr lang="en-US" u="sng" dirty="0"/>
              <a:t>customer transaction history</a:t>
            </a:r>
            <a:r>
              <a:rPr lang="en-US" dirty="0"/>
              <a:t>, and </a:t>
            </a:r>
            <a:r>
              <a:rPr lang="en-US" u="sng" dirty="0"/>
              <a:t>customers’ general information</a:t>
            </a:r>
            <a:r>
              <a:rPr lang="en-US" dirty="0"/>
              <a:t>.</a:t>
            </a:r>
          </a:p>
          <a:p>
            <a:r>
              <a:rPr lang="en-US" dirty="0"/>
              <a:t>2- </a:t>
            </a:r>
            <a:r>
              <a:rPr lang="en-US" u="sng" dirty="0"/>
              <a:t>Use product profiles</a:t>
            </a:r>
            <a:r>
              <a:rPr lang="en-US" dirty="0"/>
              <a:t>, </a:t>
            </a:r>
            <a:r>
              <a:rPr lang="en-US" u="sng" dirty="0"/>
              <a:t>customer transactions</a:t>
            </a:r>
            <a:r>
              <a:rPr lang="en-US" dirty="0"/>
              <a:t>, and </a:t>
            </a:r>
            <a:r>
              <a:rPr lang="en-US" u="sng" dirty="0"/>
              <a:t>customers’ general information </a:t>
            </a:r>
            <a:r>
              <a:rPr lang="en-US" dirty="0"/>
              <a:t>to build user preferable profiles. Select the most similar neighbors based on the user’s preferable profile. Recommend products for the customer based on neighbors’ selections. </a:t>
            </a:r>
          </a:p>
          <a:p>
            <a:r>
              <a:rPr lang="en-US" dirty="0"/>
              <a:t>3- They only satisfy one stakeholder who is the </a:t>
            </a:r>
            <a:r>
              <a:rPr lang="en-US" u="sng" dirty="0"/>
              <a:t>user</a:t>
            </a:r>
            <a:r>
              <a:rPr lang="en-US" dirty="0"/>
              <a:t>.</a:t>
            </a:r>
          </a:p>
          <a:p>
            <a:r>
              <a:rPr lang="en-US" dirty="0"/>
              <a:t>4- A product profile is presented by several features. The </a:t>
            </a:r>
            <a:r>
              <a:rPr lang="en-US" u="sng" dirty="0"/>
              <a:t>customer’s product preference profile </a:t>
            </a:r>
            <a:r>
              <a:rPr lang="en-US" dirty="0"/>
              <a:t>is built from the </a:t>
            </a:r>
            <a:r>
              <a:rPr lang="en-US" u="sng" dirty="0"/>
              <a:t>customer transaction data</a:t>
            </a:r>
            <a:r>
              <a:rPr lang="en-US" dirty="0"/>
              <a:t> and the </a:t>
            </a:r>
            <a:r>
              <a:rPr lang="en-US" u="sng" dirty="0"/>
              <a:t>product profile</a:t>
            </a:r>
            <a:r>
              <a:rPr lang="en-US" dirty="0"/>
              <a:t>. The GA is applied to find the </a:t>
            </a:r>
            <a:r>
              <a:rPr lang="en-US" u="sng" dirty="0"/>
              <a:t>feature weighting</a:t>
            </a:r>
            <a:r>
              <a:rPr lang="en-US" dirty="0"/>
              <a:t> for a customer. Products are recommended to users by using a </a:t>
            </a:r>
            <a:r>
              <a:rPr lang="en-US" u="sng" dirty="0"/>
              <a:t>collaborative</a:t>
            </a:r>
            <a:r>
              <a:rPr lang="en-US" dirty="0"/>
              <a:t> filtering approach. </a:t>
            </a:r>
          </a:p>
        </p:txBody>
      </p:sp>
    </p:spTree>
    <p:extLst>
      <p:ext uri="{BB962C8B-B14F-4D97-AF65-F5344CB8AC3E}">
        <p14:creationId xmlns:p14="http://schemas.microsoft.com/office/powerpoint/2010/main" val="607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C25EC-5130-42EF-BC02-F03353EA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</a:t>
            </a:r>
          </a:p>
        </p:txBody>
      </p:sp>
      <p:pic>
        <p:nvPicPr>
          <p:cNvPr id="7" name="Picture 10" descr="ãGenetic Algorithmãçåçæå°çµæ">
            <a:extLst>
              <a:ext uri="{FF2B5EF4-FFF2-40B4-BE49-F238E27FC236}">
                <a16:creationId xmlns:a16="http://schemas.microsoft.com/office/drawing/2014/main" id="{512FDFC9-5A6F-40E3-A604-84B225409D6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67844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image showing the link between a cell,a chromosome and DNA">
            <a:extLst>
              <a:ext uri="{FF2B5EF4-FFF2-40B4-BE49-F238E27FC236}">
                <a16:creationId xmlns:a16="http://schemas.microsoft.com/office/drawing/2014/main" id="{F13ED6F4-3B29-4510-BD15-339D331827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18174"/>
            <a:ext cx="5181600" cy="27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7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8A580E46-9FC4-4ADB-A769-A3146FC0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chromosomes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F86ECD1-A1BA-48CC-9E30-6737343DD0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0200" y="1726014"/>
            <a:ext cx="2844000" cy="2718000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007527-7F02-4B0B-BE13-2E006CF00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product profile: its feature values, defined as a binary vector,  where n is the number of product features (n=12, in our experiment.).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product preference </a:t>
            </a:r>
            <a:r>
              <a:rPr lang="en-US" dirty="0" err="1"/>
              <a:t>profile:Represents</a:t>
            </a:r>
            <a:r>
              <a:rPr lang="en-US" dirty="0"/>
              <a:t> the preference profile of feature </a:t>
            </a:r>
            <a:r>
              <a:rPr lang="en-US" dirty="0" err="1"/>
              <a:t>i</a:t>
            </a:r>
            <a:r>
              <a:rPr lang="en-US" dirty="0"/>
              <a:t> for customer k and is obtained by summing up the feature information from the products purchased by customer 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set of products purchased by customer k</a:t>
            </a:r>
          </a:p>
          <a:p>
            <a:endParaRPr lang="en-US" dirty="0"/>
          </a:p>
          <a:p>
            <a:r>
              <a:rPr lang="en-US" dirty="0"/>
              <a:t>contains customer k’s information including member level and gender</a:t>
            </a:r>
          </a:p>
          <a:p>
            <a:endParaRPr lang="en-US" dirty="0"/>
          </a:p>
          <a:p>
            <a:r>
              <a:rPr lang="en-US" dirty="0"/>
              <a:t>contains the information about customer k’s purchasing behavior measured by RFM (recency, frequency, and monetary)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5748D6-E294-44B6-9ED4-5DA2D446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00" y="4710074"/>
            <a:ext cx="4134178" cy="15156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E744C6-719C-4672-AC8F-BF2FCB07D8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330" y="1825625"/>
            <a:ext cx="3967455" cy="430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6F9C8B-BAC1-434D-9E46-120F4285B54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9606" y="2830560"/>
            <a:ext cx="3338513" cy="287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060C82-1758-4332-992D-59FE6DC7C3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557" y="3085014"/>
            <a:ext cx="3071093" cy="6711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720454-6218-4909-9BFC-FE706BA73F3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9220" y="4139677"/>
            <a:ext cx="3077855" cy="465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E7208F-D750-418F-94DA-82B84E08831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2187" y="5400111"/>
            <a:ext cx="1181139" cy="1998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C15D9F-B86E-413A-AE76-25760369210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7369" y="4798077"/>
            <a:ext cx="1210776" cy="2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4E7A-91A3-472C-9743-7310A272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chromosomes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0FCA9-3CAF-405E-8C94-4884C1AEC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chromosome in the GA process is represented as a weight vector with 17 genes. </a:t>
            </a:r>
          </a:p>
          <a:p>
            <a:r>
              <a:rPr lang="en-US" sz="1600" dirty="0"/>
              <a:t>Each gene is encoded with 8 bits. The GA begins with random genotypes and an initial population of 100 chromosomes. </a:t>
            </a:r>
          </a:p>
          <a:p>
            <a:r>
              <a:rPr lang="en-US" sz="1600" dirty="0"/>
              <a:t>The GA begins with random genotypes and an initial population of 100 chromosomes.</a:t>
            </a:r>
          </a:p>
          <a:p>
            <a:r>
              <a:rPr lang="en-US" sz="1600" dirty="0" err="1"/>
              <a:t>Wk</a:t>
            </a:r>
            <a:r>
              <a:rPr lang="en-US" sz="1600" dirty="0"/>
              <a:t> is the feature weights of customer k obtained </a:t>
            </a:r>
            <a:r>
              <a:rPr lang="en-US" sz="1600" dirty="0" err="1"/>
              <a:t>fromGAs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A0D6D-F307-4D85-B181-2BF85FA2BB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5181600" cy="1899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909BA-F4A6-49BC-8EB6-0165AF22D723}"/>
              </a:ext>
            </a:extLst>
          </p:cNvPr>
          <p:cNvSpPr txBox="1"/>
          <p:nvPr/>
        </p:nvSpPr>
        <p:spPr>
          <a:xfrm>
            <a:off x="1443318" y="3631962"/>
            <a:ext cx="4652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w1      w2      …    w12   w13  w14   w15    w16   w17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4C660-7B85-4E7E-88D4-2E2B6BFFAF6F}"/>
              </a:ext>
            </a:extLst>
          </p:cNvPr>
          <p:cNvSpPr txBox="1"/>
          <p:nvPr/>
        </p:nvSpPr>
        <p:spPr>
          <a:xfrm>
            <a:off x="1443318" y="4001294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8607F-DE56-42A9-A5B5-8813332AF0B9}"/>
              </a:ext>
            </a:extLst>
          </p:cNvPr>
          <p:cNvSpPr txBox="1"/>
          <p:nvPr/>
        </p:nvSpPr>
        <p:spPr>
          <a:xfrm>
            <a:off x="1317482" y="630820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8bit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165F5-765C-43F1-ADD4-ED4EEB0D4CC2}"/>
              </a:ext>
            </a:extLst>
          </p:cNvPr>
          <p:cNvSpPr txBox="1"/>
          <p:nvPr/>
        </p:nvSpPr>
        <p:spPr>
          <a:xfrm>
            <a:off x="2023238" y="3999885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D01B-743C-4513-A03A-85780C73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65" y="4092343"/>
            <a:ext cx="2428875" cy="428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DADB4D-7039-401D-BE99-97EFD94B5A1C}"/>
              </a:ext>
            </a:extLst>
          </p:cNvPr>
          <p:cNvSpPr txBox="1"/>
          <p:nvPr/>
        </p:nvSpPr>
        <p:spPr>
          <a:xfrm>
            <a:off x="6235021" y="6331068"/>
            <a:ext cx="86113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...x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D1A30-77E3-4F86-AA95-206A314A61AE}"/>
              </a:ext>
            </a:extLst>
          </p:cNvPr>
          <p:cNvSpPr txBox="1"/>
          <p:nvPr/>
        </p:nvSpPr>
        <p:spPr>
          <a:xfrm>
            <a:off x="5285607" y="6492875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pic>
        <p:nvPicPr>
          <p:cNvPr id="4100" name="Picture 4" descr="ãan initial population of 100 chromosomes 8 bitãçåçæå°çµæ">
            <a:extLst>
              <a:ext uri="{FF2B5EF4-FFF2-40B4-BE49-F238E27FC236}">
                <a16:creationId xmlns:a16="http://schemas.microsoft.com/office/drawing/2014/main" id="{2FAAF2AA-EF16-46C8-86A2-7EDC399E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22" y="504305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063DC91-9CFA-49EB-8C6A-DA1DECCB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39" y="4241227"/>
            <a:ext cx="1613508" cy="245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llout: Left Arrow 14">
            <a:extLst>
              <a:ext uri="{FF2B5EF4-FFF2-40B4-BE49-F238E27FC236}">
                <a16:creationId xmlns:a16="http://schemas.microsoft.com/office/drawing/2014/main" id="{D3232DC8-84D3-4CB2-8D53-129C8AEC2FA7}"/>
              </a:ext>
            </a:extLst>
          </p:cNvPr>
          <p:cNvSpPr/>
          <p:nvPr/>
        </p:nvSpPr>
        <p:spPr>
          <a:xfrm>
            <a:off x="9029430" y="5043050"/>
            <a:ext cx="1468977" cy="448146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Roulette wheel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41450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DD8B-B37B-4060-8510-E9574F09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 and Test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1D1F-7761-456E-8CB8-E853AC023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Fitness function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53C19-B5E5-4050-805F-CDF2A9BF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/>
              <a:t>Best feature weights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0BB6B-8BB2-4A65-8379-95265B8D6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682098"/>
          </a:xfrm>
        </p:spPr>
        <p:txBody>
          <a:bodyPr>
            <a:normAutofit/>
          </a:bodyPr>
          <a:lstStyle/>
          <a:p>
            <a:r>
              <a:rPr lang="en-US" sz="1400" dirty="0"/>
              <a:t>Select the most similar </a:t>
            </a:r>
            <a:r>
              <a:rPr lang="en-US" sz="1400" i="1" dirty="0"/>
              <a:t>n </a:t>
            </a:r>
            <a:r>
              <a:rPr lang="en-US" sz="1400" dirty="0"/>
              <a:t>neighbors (denoted as </a:t>
            </a:r>
            <a:r>
              <a:rPr lang="en-US" sz="1400" i="1" dirty="0"/>
              <a:t>k NB </a:t>
            </a:r>
            <a:r>
              <a:rPr lang="en-US" sz="1400" dirty="0"/>
              <a:t>) by computing the similarity value.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EA9682-5325-4261-A297-5E49376D7B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active customer </a:t>
            </a:r>
            <a:r>
              <a:rPr lang="en-US" sz="1400" i="1" dirty="0"/>
              <a:t>k </a:t>
            </a:r>
            <a:r>
              <a:rPr lang="en-US" sz="1400" dirty="0"/>
              <a:t>is tested by a random selection of </a:t>
            </a:r>
            <a:r>
              <a:rPr lang="en-US" sz="1400" i="1" dirty="0"/>
              <a:t>l </a:t>
            </a:r>
            <a:r>
              <a:rPr lang="en-US" sz="1400" dirty="0"/>
              <a:t>products. </a:t>
            </a:r>
          </a:p>
          <a:p>
            <a:r>
              <a:rPr lang="en-US" sz="1400" i="1" dirty="0"/>
              <a:t>P</a:t>
            </a:r>
            <a:r>
              <a:rPr lang="en-US" sz="1400" b="1" dirty="0"/>
              <a:t>(</a:t>
            </a:r>
            <a:r>
              <a:rPr lang="en-US" sz="1400" i="1" dirty="0"/>
              <a:t>k</a:t>
            </a:r>
            <a:r>
              <a:rPr lang="en-US" sz="1400" b="1" dirty="0"/>
              <a:t>, </a:t>
            </a:r>
            <a:r>
              <a:rPr lang="en-US" sz="1400" i="1" dirty="0"/>
              <a:t>j</a:t>
            </a:r>
            <a:r>
              <a:rPr lang="en-US" sz="1400" b="1" dirty="0"/>
              <a:t>) </a:t>
            </a:r>
            <a:r>
              <a:rPr lang="en-US" sz="1400" dirty="0"/>
              <a:t>: the predicted ratings of customer </a:t>
            </a:r>
            <a:r>
              <a:rPr lang="en-US" sz="1400" i="1" dirty="0"/>
              <a:t>k </a:t>
            </a:r>
            <a:r>
              <a:rPr lang="en-US" sz="1400" dirty="0"/>
              <a:t>to product </a:t>
            </a:r>
            <a:r>
              <a:rPr lang="en-US" sz="1400" i="1" dirty="0"/>
              <a:t>j </a:t>
            </a:r>
          </a:p>
          <a:p>
            <a:pPr lvl="1"/>
            <a:r>
              <a:rPr lang="en-US" sz="1000" i="1" dirty="0"/>
              <a:t>By CF -</a:t>
            </a:r>
            <a:r>
              <a:rPr lang="en-US" sz="1000" i="1" dirty="0" err="1"/>
              <a:t>Knn</a:t>
            </a:r>
            <a:endParaRPr lang="en-US" sz="1000" i="1" dirty="0"/>
          </a:p>
          <a:p>
            <a:r>
              <a:rPr lang="en-US" sz="1400" i="1" dirty="0"/>
              <a:t>A</a:t>
            </a:r>
            <a:r>
              <a:rPr lang="en-US" sz="1400" b="1" dirty="0"/>
              <a:t>(</a:t>
            </a:r>
            <a:r>
              <a:rPr lang="en-US" sz="1400" i="1" dirty="0"/>
              <a:t>k</a:t>
            </a:r>
            <a:r>
              <a:rPr lang="en-US" sz="1400" b="1" dirty="0"/>
              <a:t>, </a:t>
            </a:r>
            <a:r>
              <a:rPr lang="en-US" sz="1400" i="1" dirty="0"/>
              <a:t>j</a:t>
            </a:r>
            <a:r>
              <a:rPr lang="en-US" sz="1400" b="1" dirty="0"/>
              <a:t>) </a:t>
            </a:r>
            <a:r>
              <a:rPr lang="en-US" sz="1400" dirty="0"/>
              <a:t>: the actual ratings of customer </a:t>
            </a:r>
            <a:r>
              <a:rPr lang="en-US" sz="1400" i="1" dirty="0"/>
              <a:t>k </a:t>
            </a:r>
            <a:r>
              <a:rPr lang="en-US" sz="1400" dirty="0"/>
              <a:t>to product </a:t>
            </a:r>
            <a:r>
              <a:rPr lang="en-US" sz="1400" i="1" dirty="0"/>
              <a:t>j</a:t>
            </a:r>
            <a:endParaRPr lang="en-US" sz="1400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E445E20-158A-4D17-A007-47EDF8BD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39" y="3862246"/>
            <a:ext cx="2431689" cy="732121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164AB700-A532-4E29-B132-1F0715EB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52" y="4672222"/>
            <a:ext cx="1434129" cy="218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458F900F-BC90-40B4-AA83-494F26FE66D8}"/>
              </a:ext>
            </a:extLst>
          </p:cNvPr>
          <p:cNvSpPr/>
          <p:nvPr/>
        </p:nvSpPr>
        <p:spPr>
          <a:xfrm>
            <a:off x="3340730" y="5367621"/>
            <a:ext cx="1135396" cy="39832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Roulette wheel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selection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FBD62-A8A6-479D-BFA1-4C83EE9F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518" y="3099137"/>
            <a:ext cx="3138241" cy="979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8BD790-BCBD-4568-9F0E-E3E158522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518" y="5765111"/>
            <a:ext cx="3291847" cy="451453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CEA550B5-B07D-4313-9CA9-9D0E53267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711" y="416664"/>
            <a:ext cx="361562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57E71C-4F9A-44B0-8612-95D42977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&amp; Mutation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7D9292-D8DC-4997-9DCC-F42B9D9DB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pic>
        <p:nvPicPr>
          <p:cNvPr id="5122" name="Picture 2" descr="αααααα ">
            <a:extLst>
              <a:ext uri="{FF2B5EF4-FFF2-40B4-BE49-F238E27FC236}">
                <a16:creationId xmlns:a16="http://schemas.microsoft.com/office/drawing/2014/main" id="{24503533-3D4B-425D-BBA4-4254B19A49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654" y="3017350"/>
            <a:ext cx="2114144" cy="1257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E6840C-E2F2-40FB-96C8-F741A133E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5946" y="1690688"/>
            <a:ext cx="5183188" cy="823912"/>
          </a:xfrm>
        </p:spPr>
        <p:txBody>
          <a:bodyPr/>
          <a:lstStyle/>
          <a:p>
            <a:r>
              <a:rPr lang="en-US" dirty="0"/>
              <a:t>Mutation</a:t>
            </a:r>
          </a:p>
        </p:txBody>
      </p:sp>
      <p:pic>
        <p:nvPicPr>
          <p:cNvPr id="5124" name="Picture 4" descr="Before Mutation &#10;After Mutation ">
            <a:extLst>
              <a:ext uri="{FF2B5EF4-FFF2-40B4-BE49-F238E27FC236}">
                <a16:creationId xmlns:a16="http://schemas.microsoft.com/office/drawing/2014/main" id="{FA7F5122-0FF7-4E7A-B633-61142A9F495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0432" y="2998081"/>
            <a:ext cx="2114144" cy="11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1 &#10;1 ">
            <a:extLst>
              <a:ext uri="{FF2B5EF4-FFF2-40B4-BE49-F238E27FC236}">
                <a16:creationId xmlns:a16="http://schemas.microsoft.com/office/drawing/2014/main" id="{B8851702-5128-44C8-8D23-CA3D39B64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54" y="4361090"/>
            <a:ext cx="2107346" cy="8157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B540EA79-0BEB-4196-ADF3-A1867463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431" y="45902"/>
            <a:ext cx="1613508" cy="245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D077D85-2D24-4F3B-A869-325D57F87DA5}"/>
              </a:ext>
            </a:extLst>
          </p:cNvPr>
          <p:cNvSpPr txBox="1">
            <a:spLocks/>
          </p:cNvSpPr>
          <p:nvPr/>
        </p:nvSpPr>
        <p:spPr>
          <a:xfrm>
            <a:off x="7285386" y="1690688"/>
            <a:ext cx="389487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63DA037-9E9A-4084-8EC5-409F2B6DF106}"/>
              </a:ext>
            </a:extLst>
          </p:cNvPr>
          <p:cNvSpPr txBox="1">
            <a:spLocks/>
          </p:cNvSpPr>
          <p:nvPr/>
        </p:nvSpPr>
        <p:spPr>
          <a:xfrm>
            <a:off x="7282210" y="2830617"/>
            <a:ext cx="3894871" cy="168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purchase(</a:t>
            </a:r>
            <a:r>
              <a:rPr lang="en-US" sz="1400" i="1" dirty="0" err="1"/>
              <a:t>i</a:t>
            </a:r>
            <a:r>
              <a:rPr lang="en-US" sz="1400" i="1" dirty="0"/>
              <a:t> ,j): </a:t>
            </a:r>
            <a:r>
              <a:rPr lang="en-US" sz="1400" dirty="0"/>
              <a:t>is set to 1 if customer </a:t>
            </a:r>
            <a:r>
              <a:rPr lang="en-US" sz="1400" i="1" dirty="0" err="1"/>
              <a:t>i</a:t>
            </a:r>
            <a:r>
              <a:rPr lang="en-US" sz="1400" i="1" dirty="0"/>
              <a:t> </a:t>
            </a:r>
            <a:r>
              <a:rPr lang="en-US" sz="1400" dirty="0"/>
              <a:t>has purchased product </a:t>
            </a:r>
            <a:r>
              <a:rPr lang="en-US" sz="1400" i="1" dirty="0"/>
              <a:t>j</a:t>
            </a:r>
            <a:r>
              <a:rPr lang="en-US" sz="1400" dirty="0"/>
              <a:t>, 0 otherwise.</a:t>
            </a:r>
          </a:p>
          <a:p>
            <a:r>
              <a:rPr lang="en-US" sz="1400" i="1" dirty="0"/>
              <a:t>Score</a:t>
            </a:r>
            <a:r>
              <a:rPr lang="en-US" sz="1400" b="1" dirty="0"/>
              <a:t>(</a:t>
            </a:r>
            <a:r>
              <a:rPr lang="en-US" sz="1400" i="1" dirty="0"/>
              <a:t>k</a:t>
            </a:r>
            <a:r>
              <a:rPr lang="en-US" sz="1400" b="1" dirty="0"/>
              <a:t>, </a:t>
            </a:r>
            <a:r>
              <a:rPr lang="en-US" sz="1400" i="1" dirty="0"/>
              <a:t>j</a:t>
            </a:r>
            <a:r>
              <a:rPr lang="en-US" sz="1400" b="1" dirty="0"/>
              <a:t>): </a:t>
            </a:r>
            <a:r>
              <a:rPr lang="en-US" sz="1400" dirty="0"/>
              <a:t>active customer </a:t>
            </a:r>
            <a:r>
              <a:rPr lang="en-US" sz="1400" i="1" dirty="0"/>
              <a:t>k, </a:t>
            </a:r>
            <a:r>
              <a:rPr lang="en-US" sz="1400" dirty="0"/>
              <a:t>each product j.</a:t>
            </a:r>
          </a:p>
        </p:txBody>
      </p:sp>
    </p:spTree>
    <p:extLst>
      <p:ext uri="{BB962C8B-B14F-4D97-AF65-F5344CB8AC3E}">
        <p14:creationId xmlns:p14="http://schemas.microsoft.com/office/powerpoint/2010/main" val="2073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74F737-96AC-4E9D-998C-7BFFEFB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 on </a:t>
            </a:r>
            <a:r>
              <a:rPr lang="en-US" altLang="zh-TW" dirty="0" err="1"/>
              <a:t>ipynb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170358C-91A2-47BF-B3EF-B6DAA2A98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668" y="1930926"/>
            <a:ext cx="5882332" cy="4722793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46AAEC0-2DDB-48FA-9EEA-ECB973913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2404638"/>
            <a:ext cx="5995021" cy="36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97AE-AD4A-43DA-8BC4-43647B25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[2]</a:t>
            </a:r>
            <a:r>
              <a:rPr lang="en-US" i="1" dirty="0"/>
              <a:t> </a:t>
            </a:r>
            <a:r>
              <a:rPr lang="en-US" dirty="0"/>
              <a:t>- user-base collaborative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C770-866E-4586-8015-FE2001F2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[2] built a </a:t>
            </a:r>
            <a:r>
              <a:rPr lang="en-US" u="sng" dirty="0"/>
              <a:t>news</a:t>
            </a:r>
            <a:r>
              <a:rPr lang="en-US" dirty="0"/>
              <a:t> recommendation system by using </a:t>
            </a:r>
            <a:r>
              <a:rPr lang="en-US" u="sng" dirty="0"/>
              <a:t>user-based collaborative </a:t>
            </a:r>
            <a:r>
              <a:rPr lang="en-US" dirty="0"/>
              <a:t>approach. The main contribution </a:t>
            </a:r>
            <a:r>
              <a:rPr lang="en-US" u="sng" dirty="0"/>
              <a:t>is utilizing experts’ opinions </a:t>
            </a:r>
            <a:r>
              <a:rPr lang="en-US" dirty="0"/>
              <a:t>to solve the </a:t>
            </a:r>
            <a:r>
              <a:rPr lang="en-US" u="sng" dirty="0"/>
              <a:t>cold start </a:t>
            </a:r>
            <a:r>
              <a:rPr lang="en-US" dirty="0"/>
              <a:t>problem.</a:t>
            </a:r>
          </a:p>
          <a:p>
            <a:r>
              <a:rPr lang="en-US" dirty="0"/>
              <a:t>1- The </a:t>
            </a:r>
            <a:r>
              <a:rPr lang="en-US" u="sng" dirty="0"/>
              <a:t>reader’s history </a:t>
            </a:r>
            <a:r>
              <a:rPr lang="en-US" dirty="0"/>
              <a:t>and the reader’s </a:t>
            </a:r>
            <a:r>
              <a:rPr lang="en-US" u="sng" dirty="0"/>
              <a:t>implicit rating</a:t>
            </a:r>
            <a:r>
              <a:rPr lang="en-US" dirty="0"/>
              <a:t>—which reflects if the reader opens the story or not - are used.</a:t>
            </a:r>
          </a:p>
          <a:p>
            <a:r>
              <a:rPr lang="en-US" dirty="0"/>
              <a:t>2- From the </a:t>
            </a:r>
            <a:r>
              <a:rPr lang="en-US" u="sng" dirty="0"/>
              <a:t>reader history</a:t>
            </a:r>
            <a:r>
              <a:rPr lang="en-US" dirty="0"/>
              <a:t>, find his </a:t>
            </a:r>
            <a:r>
              <a:rPr lang="en-US" u="sng" dirty="0"/>
              <a:t>preference profile</a:t>
            </a:r>
            <a:r>
              <a:rPr lang="en-US" dirty="0"/>
              <a:t>. Find </a:t>
            </a:r>
            <a:r>
              <a:rPr lang="en-US" u="sng" dirty="0"/>
              <a:t>experts</a:t>
            </a:r>
            <a:r>
              <a:rPr lang="en-US" dirty="0"/>
              <a:t> who influence the reader. Incorporate the reader’s </a:t>
            </a:r>
            <a:r>
              <a:rPr lang="en-US" u="sng" dirty="0"/>
              <a:t>preferable factors </a:t>
            </a:r>
            <a:r>
              <a:rPr lang="en-US" dirty="0"/>
              <a:t>from preference profile with the </a:t>
            </a:r>
            <a:r>
              <a:rPr lang="en-US" u="sng" dirty="0">
                <a:highlight>
                  <a:srgbClr val="FFFF00"/>
                </a:highlight>
              </a:rPr>
              <a:t>experts’ opinion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to recommend news stories to the reader.</a:t>
            </a:r>
          </a:p>
          <a:p>
            <a:r>
              <a:rPr lang="en-US" dirty="0"/>
              <a:t>3- They only satisfy one stakeholder who is the </a:t>
            </a:r>
            <a:r>
              <a:rPr lang="en-US" u="sng" dirty="0">
                <a:highlight>
                  <a:srgbClr val="C0C0C0"/>
                </a:highlight>
              </a:rPr>
              <a:t>news reader</a:t>
            </a:r>
            <a:r>
              <a:rPr lang="en-US" dirty="0"/>
              <a:t>.</a:t>
            </a:r>
          </a:p>
          <a:p>
            <a:r>
              <a:rPr lang="en-US" dirty="0"/>
              <a:t>4- User interest is represented by </a:t>
            </a:r>
            <a:r>
              <a:rPr lang="en-US" u="sng" dirty="0"/>
              <a:t>preferable entities</a:t>
            </a:r>
            <a:r>
              <a:rPr lang="en-US" dirty="0"/>
              <a:t>. Then they use it </a:t>
            </a:r>
            <a:r>
              <a:rPr lang="en-US" u="sng" dirty="0"/>
              <a:t>to create user-entity matrix</a:t>
            </a:r>
            <a:r>
              <a:rPr lang="en-US" dirty="0"/>
              <a:t>. They use </a:t>
            </a:r>
            <a:r>
              <a:rPr lang="en-US" u="sng" dirty="0"/>
              <a:t>users’ news story </a:t>
            </a:r>
            <a:r>
              <a:rPr lang="en-US" dirty="0"/>
              <a:t>access history to create a </a:t>
            </a:r>
            <a:r>
              <a:rPr lang="en-US" u="sng" dirty="0"/>
              <a:t>user-story matrix</a:t>
            </a:r>
            <a:r>
              <a:rPr lang="en-US" dirty="0"/>
              <a:t>, which is</a:t>
            </a:r>
            <a:r>
              <a:rPr lang="en-US" u="sng" dirty="0"/>
              <a:t> sparse </a:t>
            </a:r>
            <a:r>
              <a:rPr lang="en-US" dirty="0"/>
              <a:t>due to the large amount of news stories. To solve that, they </a:t>
            </a:r>
            <a:r>
              <a:rPr lang="en-US" u="sng" dirty="0"/>
              <a:t>predict</a:t>
            </a:r>
            <a:r>
              <a:rPr lang="en-US" dirty="0"/>
              <a:t> the missing story </a:t>
            </a:r>
            <a:r>
              <a:rPr lang="en-US" u="sng" dirty="0"/>
              <a:t>rating</a:t>
            </a:r>
            <a:r>
              <a:rPr lang="en-US" dirty="0"/>
              <a:t> by using a </a:t>
            </a:r>
            <a:r>
              <a:rPr lang="en-US" u="sng" dirty="0"/>
              <a:t>user-entity matrix</a:t>
            </a:r>
            <a:r>
              <a:rPr lang="en-US" dirty="0"/>
              <a:t>. Moreover, they find experts based on the </a:t>
            </a:r>
            <a:r>
              <a:rPr lang="en-US" u="sng" dirty="0"/>
              <a:t>reading time order.</a:t>
            </a:r>
            <a:r>
              <a:rPr lang="en-US" dirty="0"/>
              <a:t> Finally, they recommend news stories based on all of the above.</a:t>
            </a:r>
          </a:p>
        </p:txBody>
      </p:sp>
    </p:spTree>
    <p:extLst>
      <p:ext uri="{BB962C8B-B14F-4D97-AF65-F5344CB8AC3E}">
        <p14:creationId xmlns:p14="http://schemas.microsoft.com/office/powerpoint/2010/main" val="214971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F6E81E16853C408C8E5AE57EFB110B" ma:contentTypeVersion="8" ma:contentTypeDescription="새 문서를 만듭니다." ma:contentTypeScope="" ma:versionID="1d6bf2ee032c61950eec7e3239b32406">
  <xsd:schema xmlns:xsd="http://www.w3.org/2001/XMLSchema" xmlns:xs="http://www.w3.org/2001/XMLSchema" xmlns:p="http://schemas.microsoft.com/office/2006/metadata/properties" xmlns:ns3="08beb39c-d47e-459b-8a94-037c880b1aac" targetNamespace="http://schemas.microsoft.com/office/2006/metadata/properties" ma:root="true" ma:fieldsID="c2436b821cb7cb5017e4c5854aa1cddb" ns3:_="">
    <xsd:import namespace="08beb39c-d47e-459b-8a94-037c880b1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eb39c-d47e-459b-8a94-037c880b1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70F2ED-D3B8-4081-AE55-951A983D63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D8E1DE-663C-4D41-8658-99ED786200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80E4B6-E940-4334-A8D0-221D5FBD0A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eb39c-d47e-459b-8a94-037c880b1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954</Words>
  <Application>Microsoft Office PowerPoint</Application>
  <PresentationFormat>Widescreen</PresentationFormat>
  <Paragraphs>121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Genetic Algorithm, PMF</vt:lpstr>
      <vt:lpstr>[1] Genetic algorithm - hybrid - cold start</vt:lpstr>
      <vt:lpstr>GA</vt:lpstr>
      <vt:lpstr>Extract chromosomes</vt:lpstr>
      <vt:lpstr>Extract chromosomes</vt:lpstr>
      <vt:lpstr>Train set and Test set</vt:lpstr>
      <vt:lpstr>Crossover &amp; Mutation</vt:lpstr>
      <vt:lpstr>GA on ipynb</vt:lpstr>
      <vt:lpstr>[2] - user-base collaborative</vt:lpstr>
      <vt:lpstr>PRemiSE</vt:lpstr>
      <vt:lpstr>PMF</vt:lpstr>
      <vt:lpstr>PRemiSE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Algorithm, PMF</dc:title>
  <dc:creator>Cadence Kuan</dc:creator>
  <cp:lastModifiedBy>Cadence Kuan</cp:lastModifiedBy>
  <cp:revision>1</cp:revision>
  <dcterms:created xsi:type="dcterms:W3CDTF">2019-10-14T13:02:31Z</dcterms:created>
  <dcterms:modified xsi:type="dcterms:W3CDTF">2019-10-14T13:07:07Z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0x01010080F6E81E16853C408C8E5AE57EFB110B</vt:lpwstr>
  </property>
</Properties>
</file>