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Tahoma Bold" charset="1" panose="020B0804030504040204"/>
      <p:regular r:id="rId26"/>
    </p:embeddedFont>
    <p:embeddedFont>
      <p:font typeface="Tahoma" charset="1" panose="020B0604030504040204"/>
      <p:regular r:id="rId27"/>
    </p:embeddedFont>
    <p:embeddedFont>
      <p:font typeface="Tahomo Font TH" charset="1" panose="02000503000000000000"/>
      <p:regular r:id="rId28"/>
    </p:embeddedFont>
    <p:embeddedFont>
      <p:font typeface="Antonio" charset="1" panose="02000503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83A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929813" y="-3138942"/>
            <a:ext cx="17158524" cy="17158524"/>
          </a:xfrm>
          <a:custGeom>
            <a:avLst/>
            <a:gdLst/>
            <a:ahLst/>
            <a:cxnLst/>
            <a:rect r="r" b="b" t="t" l="l"/>
            <a:pathLst>
              <a:path h="17158524" w="17158524">
                <a:moveTo>
                  <a:pt x="0" y="0"/>
                </a:moveTo>
                <a:lnTo>
                  <a:pt x="17158525" y="0"/>
                </a:lnTo>
                <a:lnTo>
                  <a:pt x="17158525" y="17158524"/>
                </a:lnTo>
                <a:lnTo>
                  <a:pt x="0" y="171585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3500" y="3655970"/>
            <a:ext cx="12508505" cy="363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49"/>
              </a:lnSpc>
            </a:pPr>
            <a:r>
              <a:rPr lang="en-US" sz="6499" b="true">
                <a:solidFill>
                  <a:srgbClr val="FFFFFF"/>
                </a:solidFill>
                <a:latin typeface="Tahoma Bold"/>
                <a:ea typeface="Tahoma Bold"/>
                <a:cs typeface="Tahoma Bold"/>
                <a:sym typeface="Tahoma Bold"/>
              </a:rPr>
              <a:t>FROM DATA TO DISCOVERY: </a:t>
            </a:r>
          </a:p>
          <a:p>
            <a:pPr algn="l">
              <a:lnSpc>
                <a:spcPts val="7149"/>
              </a:lnSpc>
            </a:pPr>
            <a:r>
              <a:rPr lang="en-US" sz="6499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EXPLORATORY DATA ANALYSIS OF YOUTUBE VIDEOS </a:t>
            </a:r>
          </a:p>
          <a:p>
            <a:pPr algn="l">
              <a:lnSpc>
                <a:spcPts val="7149"/>
              </a:lnSpc>
            </a:pPr>
            <a:r>
              <a:rPr lang="en-US" sz="6499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 JAPAN</a:t>
            </a:r>
          </a:p>
        </p:txBody>
      </p:sp>
      <p:grpSp>
        <p:nvGrpSpPr>
          <p:cNvPr name="Group 4" id="4"/>
          <p:cNvGrpSpPr/>
          <p:nvPr/>
        </p:nvGrpSpPr>
        <p:grpSpPr>
          <a:xfrm rot="5394810">
            <a:off x="15306693" y="4527161"/>
            <a:ext cx="1408775" cy="1232678"/>
            <a:chOff x="0" y="0"/>
            <a:chExt cx="812800" cy="7112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27000" y="282575"/>
              <a:ext cx="558800" cy="377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916298" y="3181141"/>
            <a:ext cx="3924719" cy="3924719"/>
            <a:chOff x="0" y="0"/>
            <a:chExt cx="1033671" cy="103367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33671" cy="1033671"/>
            </a:xfrm>
            <a:custGeom>
              <a:avLst/>
              <a:gdLst/>
              <a:ahLst/>
              <a:cxnLst/>
              <a:rect r="r" b="b" t="t" l="l"/>
              <a:pathLst>
                <a:path h="1033671" w="1033671">
                  <a:moveTo>
                    <a:pt x="100603" y="0"/>
                  </a:moveTo>
                  <a:lnTo>
                    <a:pt x="933068" y="0"/>
                  </a:lnTo>
                  <a:cubicBezTo>
                    <a:pt x="959749" y="0"/>
                    <a:pt x="985338" y="10599"/>
                    <a:pt x="1004205" y="29466"/>
                  </a:cubicBezTo>
                  <a:cubicBezTo>
                    <a:pt x="1023072" y="48333"/>
                    <a:pt x="1033671" y="73921"/>
                    <a:pt x="1033671" y="100603"/>
                  </a:cubicBezTo>
                  <a:lnTo>
                    <a:pt x="1033671" y="933068"/>
                  </a:lnTo>
                  <a:cubicBezTo>
                    <a:pt x="1033671" y="959749"/>
                    <a:pt x="1023072" y="985338"/>
                    <a:pt x="1004205" y="1004205"/>
                  </a:cubicBezTo>
                  <a:cubicBezTo>
                    <a:pt x="985338" y="1023072"/>
                    <a:pt x="959749" y="1033671"/>
                    <a:pt x="933068" y="1033671"/>
                  </a:cubicBezTo>
                  <a:lnTo>
                    <a:pt x="100603" y="1033671"/>
                  </a:lnTo>
                  <a:cubicBezTo>
                    <a:pt x="45041" y="1033671"/>
                    <a:pt x="0" y="988629"/>
                    <a:pt x="0" y="933068"/>
                  </a:cubicBezTo>
                  <a:lnTo>
                    <a:pt x="0" y="100603"/>
                  </a:lnTo>
                  <a:cubicBezTo>
                    <a:pt x="0" y="73921"/>
                    <a:pt x="10599" y="48333"/>
                    <a:pt x="29466" y="29466"/>
                  </a:cubicBezTo>
                  <a:cubicBezTo>
                    <a:pt x="48333" y="10599"/>
                    <a:pt x="73921" y="0"/>
                    <a:pt x="10060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033671" cy="10812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141002" y="-1527534"/>
            <a:ext cx="13342069" cy="1334206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83A3A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1127827" y="4295775"/>
            <a:ext cx="6131473" cy="169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6720"/>
              </a:lnSpc>
            </a:pPr>
            <a:r>
              <a:rPr lang="en-US" sz="56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Compare the result to our Hypothesis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17328" y="962025"/>
            <a:ext cx="9258513" cy="1251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Tahomo Font TH"/>
                <a:ea typeface="Tahomo Font TH"/>
                <a:cs typeface="Tahomo Font TH"/>
                <a:sym typeface="Tahomo Font TH"/>
              </a:rPr>
              <a:t>Correlation between video length and view count: -0.05889642350536293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17328" y="3044190"/>
            <a:ext cx="9258513" cy="4442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Tahomo Font TH"/>
                <a:ea typeface="Tahomo Font TH"/>
                <a:cs typeface="Tahomo Font TH"/>
                <a:sym typeface="Tahomo Font TH"/>
              </a:rPr>
              <a:t>Hypothesis: Shorter videos receive more views than longer videos</a:t>
            </a: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Tahomo Font TH"/>
                <a:ea typeface="Tahomo Font TH"/>
                <a:cs typeface="Tahomo Font TH"/>
                <a:sym typeface="Tahomo Font TH"/>
              </a:rPr>
              <a:t>Result:</a:t>
            </a: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Tahomo Font TH"/>
                <a:ea typeface="Tahomo Font TH"/>
                <a:cs typeface="Tahomo Font TH"/>
                <a:sym typeface="Tahomo Font TH"/>
              </a:rPr>
              <a:t>=&gt;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83A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07805" y="3977005"/>
            <a:ext cx="8130466" cy="2218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60"/>
              </a:lnSpc>
              <a:spcBef>
                <a:spcPct val="0"/>
              </a:spcBef>
            </a:pPr>
            <a:r>
              <a:rPr lang="en-US" sz="6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Research Question 2 &amp; Hypothesis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451139" y="193675"/>
            <a:ext cx="6496439" cy="983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Tahomo Font TH"/>
                <a:ea typeface="Tahomo Font TH"/>
                <a:cs typeface="Tahomo Font TH"/>
                <a:sym typeface="Tahomo Font TH"/>
              </a:rPr>
              <a:t>Research Question: What is the relationship between the release date (e.g., day of the week, month, season) and the number of views a video receives?</a:t>
            </a:r>
          </a:p>
          <a:p>
            <a:pPr algn="l">
              <a:lnSpc>
                <a:spcPts val="5599"/>
              </a:lnSpc>
            </a:pPr>
          </a:p>
          <a:p>
            <a:pPr algn="l" marL="0" indent="0" lvl="0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Tahomo Font TH"/>
                <a:ea typeface="Tahomo Font TH"/>
                <a:cs typeface="Tahomo Font TH"/>
                <a:sym typeface="Tahomo Font TH"/>
              </a:rPr>
              <a:t>Hypothesis: Videos released on weekends receive higher views compared to those released during weekdays, or during summer receive higher views due to more leisure time for viewers.</a:t>
            </a:r>
          </a:p>
        </p:txBody>
      </p:sp>
      <p:sp>
        <p:nvSpPr>
          <p:cNvPr name="AutoShape 4" id="4"/>
          <p:cNvSpPr/>
          <p:nvPr/>
        </p:nvSpPr>
        <p:spPr>
          <a:xfrm rot="-5400000">
            <a:off x="6010418" y="5133975"/>
            <a:ext cx="10287000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-5400000">
            <a:off x="-1184040" y="4247686"/>
            <a:ext cx="3583256" cy="1791628"/>
          </a:xfrm>
          <a:custGeom>
            <a:avLst/>
            <a:gdLst/>
            <a:ahLst/>
            <a:cxnLst/>
            <a:rect r="r" b="b" t="t" l="l"/>
            <a:pathLst>
              <a:path h="1791628" w="3583256">
                <a:moveTo>
                  <a:pt x="0" y="0"/>
                </a:moveTo>
                <a:lnTo>
                  <a:pt x="3583256" y="0"/>
                </a:lnTo>
                <a:lnTo>
                  <a:pt x="3583256" y="1791628"/>
                </a:lnTo>
                <a:lnTo>
                  <a:pt x="0" y="17916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95072" y="0"/>
            <a:ext cx="1497856" cy="748928"/>
          </a:xfrm>
          <a:custGeom>
            <a:avLst/>
            <a:gdLst/>
            <a:ahLst/>
            <a:cxnLst/>
            <a:rect r="r" b="b" t="t" l="l"/>
            <a:pathLst>
              <a:path h="748928" w="1497856">
                <a:moveTo>
                  <a:pt x="0" y="0"/>
                </a:moveTo>
                <a:lnTo>
                  <a:pt x="1497856" y="0"/>
                </a:lnTo>
                <a:lnTo>
                  <a:pt x="1497856" y="748928"/>
                </a:lnTo>
                <a:lnTo>
                  <a:pt x="0" y="7489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73829" y="1028700"/>
            <a:ext cx="12540343" cy="8229600"/>
          </a:xfrm>
          <a:custGeom>
            <a:avLst/>
            <a:gdLst/>
            <a:ahLst/>
            <a:cxnLst/>
            <a:rect r="r" b="b" t="t" l="l"/>
            <a:pathLst>
              <a:path h="8229600" w="12540343">
                <a:moveTo>
                  <a:pt x="0" y="0"/>
                </a:moveTo>
                <a:lnTo>
                  <a:pt x="12540342" y="0"/>
                </a:lnTo>
                <a:lnTo>
                  <a:pt x="1254034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2579" y="2846467"/>
            <a:ext cx="7486996" cy="4485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Views Count</a:t>
            </a:r>
          </a:p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D83A3A"/>
                </a:solidFill>
                <a:latin typeface="Tahoma"/>
                <a:ea typeface="Tahoma"/>
                <a:cs typeface="Tahoma"/>
                <a:sym typeface="Tahoma"/>
              </a:rPr>
              <a:t>vs</a:t>
            </a:r>
          </a:p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Release date </a:t>
            </a:r>
          </a:p>
          <a:p>
            <a:pPr algn="ctr" marL="0" indent="0" lvl="0">
              <a:lnSpc>
                <a:spcPts val="8960"/>
              </a:lnSpc>
              <a:spcBef>
                <a:spcPct val="0"/>
              </a:spcBef>
            </a:pPr>
            <a:r>
              <a:rPr lang="en-US" sz="6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(Day of the week)</a:t>
            </a:r>
          </a:p>
        </p:txBody>
      </p:sp>
      <p:sp>
        <p:nvSpPr>
          <p:cNvPr name="AutoShape 3" id="3"/>
          <p:cNvSpPr/>
          <p:nvPr/>
        </p:nvSpPr>
        <p:spPr>
          <a:xfrm rot="-5400000">
            <a:off x="4010025" y="5133975"/>
            <a:ext cx="10287000" cy="0"/>
          </a:xfrm>
          <a:prstGeom prst="line">
            <a:avLst/>
          </a:prstGeom>
          <a:ln cap="rnd" w="19050">
            <a:solidFill>
              <a:srgbClr val="D6D6D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-5400000">
            <a:off x="8941419" y="2052038"/>
            <a:ext cx="886522" cy="443261"/>
          </a:xfrm>
          <a:custGeom>
            <a:avLst/>
            <a:gdLst/>
            <a:ahLst/>
            <a:cxnLst/>
            <a:rect r="r" b="b" t="t" l="l"/>
            <a:pathLst>
              <a:path h="443261" w="886522">
                <a:moveTo>
                  <a:pt x="0" y="0"/>
                </a:moveTo>
                <a:lnTo>
                  <a:pt x="886523" y="0"/>
                </a:lnTo>
                <a:lnTo>
                  <a:pt x="886523" y="443261"/>
                </a:lnTo>
                <a:lnTo>
                  <a:pt x="0" y="443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74627" y="4540647"/>
            <a:ext cx="6984673" cy="1144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Tahomo Font TH"/>
                <a:ea typeface="Tahomo Font TH"/>
                <a:cs typeface="Tahomo Font TH"/>
                <a:sym typeface="Tahomo Font TH"/>
              </a:rPr>
              <a:t>Videos released on Saturday have the lowest average views count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74627" y="1377366"/>
            <a:ext cx="7673344" cy="1725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Tahomo Font TH"/>
                <a:ea typeface="Tahomo Font TH"/>
                <a:cs typeface="Tahomo Font TH"/>
                <a:sym typeface="Tahomo Font TH"/>
              </a:rPr>
              <a:t>Videos released on Monday have higher view than videos release on other days of the week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5400000">
            <a:off x="8941419" y="4924807"/>
            <a:ext cx="886522" cy="443261"/>
          </a:xfrm>
          <a:custGeom>
            <a:avLst/>
            <a:gdLst/>
            <a:ahLst/>
            <a:cxnLst/>
            <a:rect r="r" b="b" t="t" l="l"/>
            <a:pathLst>
              <a:path h="443261" w="886522">
                <a:moveTo>
                  <a:pt x="0" y="0"/>
                </a:moveTo>
                <a:lnTo>
                  <a:pt x="886523" y="0"/>
                </a:lnTo>
                <a:lnTo>
                  <a:pt x="886523" y="443261"/>
                </a:lnTo>
                <a:lnTo>
                  <a:pt x="0" y="443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8922369" y="7797575"/>
            <a:ext cx="886522" cy="443261"/>
          </a:xfrm>
          <a:custGeom>
            <a:avLst/>
            <a:gdLst/>
            <a:ahLst/>
            <a:cxnLst/>
            <a:rect r="r" b="b" t="t" l="l"/>
            <a:pathLst>
              <a:path h="443261" w="886522">
                <a:moveTo>
                  <a:pt x="0" y="0"/>
                </a:moveTo>
                <a:lnTo>
                  <a:pt x="886523" y="0"/>
                </a:lnTo>
                <a:lnTo>
                  <a:pt x="886523" y="443261"/>
                </a:lnTo>
                <a:lnTo>
                  <a:pt x="0" y="443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95072" y="0"/>
            <a:ext cx="1497856" cy="748928"/>
          </a:xfrm>
          <a:custGeom>
            <a:avLst/>
            <a:gdLst/>
            <a:ahLst/>
            <a:cxnLst/>
            <a:rect r="r" b="b" t="t" l="l"/>
            <a:pathLst>
              <a:path h="748928" w="1497856">
                <a:moveTo>
                  <a:pt x="0" y="0"/>
                </a:moveTo>
                <a:lnTo>
                  <a:pt x="1497856" y="0"/>
                </a:lnTo>
                <a:lnTo>
                  <a:pt x="1497856" y="748928"/>
                </a:lnTo>
                <a:lnTo>
                  <a:pt x="0" y="7489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93371" y="2325249"/>
            <a:ext cx="11301259" cy="5636503"/>
          </a:xfrm>
          <a:custGeom>
            <a:avLst/>
            <a:gdLst/>
            <a:ahLst/>
            <a:cxnLst/>
            <a:rect r="r" b="b" t="t" l="l"/>
            <a:pathLst>
              <a:path h="5636503" w="11301259">
                <a:moveTo>
                  <a:pt x="0" y="0"/>
                </a:moveTo>
                <a:lnTo>
                  <a:pt x="11301258" y="0"/>
                </a:lnTo>
                <a:lnTo>
                  <a:pt x="11301258" y="5636502"/>
                </a:lnTo>
                <a:lnTo>
                  <a:pt x="0" y="56365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33500" y="1324404"/>
            <a:ext cx="15925800" cy="7942993"/>
          </a:xfrm>
          <a:custGeom>
            <a:avLst/>
            <a:gdLst/>
            <a:ahLst/>
            <a:cxnLst/>
            <a:rect r="r" b="b" t="t" l="l"/>
            <a:pathLst>
              <a:path h="7942993" w="15925800">
                <a:moveTo>
                  <a:pt x="0" y="0"/>
                </a:moveTo>
                <a:lnTo>
                  <a:pt x="15925800" y="0"/>
                </a:lnTo>
                <a:lnTo>
                  <a:pt x="15925800" y="7942992"/>
                </a:lnTo>
                <a:lnTo>
                  <a:pt x="0" y="79429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4010025" y="5133975"/>
            <a:ext cx="10287000" cy="0"/>
          </a:xfrm>
          <a:prstGeom prst="line">
            <a:avLst/>
          </a:prstGeom>
          <a:ln cap="rnd" w="19050">
            <a:solidFill>
              <a:srgbClr val="D6D6D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-5400000">
            <a:off x="8941419" y="2052038"/>
            <a:ext cx="886522" cy="443261"/>
          </a:xfrm>
          <a:custGeom>
            <a:avLst/>
            <a:gdLst/>
            <a:ahLst/>
            <a:cxnLst/>
            <a:rect r="r" b="b" t="t" l="l"/>
            <a:pathLst>
              <a:path h="443261" w="886522">
                <a:moveTo>
                  <a:pt x="0" y="0"/>
                </a:moveTo>
                <a:lnTo>
                  <a:pt x="886523" y="0"/>
                </a:lnTo>
                <a:lnTo>
                  <a:pt x="886523" y="443261"/>
                </a:lnTo>
                <a:lnTo>
                  <a:pt x="0" y="443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74627" y="1667878"/>
            <a:ext cx="7403982" cy="1725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Tahomo Font TH"/>
                <a:ea typeface="Tahomo Font TH"/>
                <a:cs typeface="Tahomo Font TH"/>
                <a:sym typeface="Tahomo Font TH"/>
              </a:rPr>
              <a:t>Videos released in March and October have lower views count than videos released in other months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74627" y="4247197"/>
            <a:ext cx="6733087" cy="1144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Tahomo Font TH"/>
                <a:ea typeface="Tahomo Font TH"/>
                <a:cs typeface="Tahomo Font TH"/>
                <a:sym typeface="Tahomo Font TH"/>
              </a:rPr>
              <a:t>Videos released in April have the highest average views count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5400000">
            <a:off x="8941419" y="4924807"/>
            <a:ext cx="886522" cy="443261"/>
          </a:xfrm>
          <a:custGeom>
            <a:avLst/>
            <a:gdLst/>
            <a:ahLst/>
            <a:cxnLst/>
            <a:rect r="r" b="b" t="t" l="l"/>
            <a:pathLst>
              <a:path h="443261" w="886522">
                <a:moveTo>
                  <a:pt x="0" y="0"/>
                </a:moveTo>
                <a:lnTo>
                  <a:pt x="886523" y="0"/>
                </a:lnTo>
                <a:lnTo>
                  <a:pt x="886523" y="443261"/>
                </a:lnTo>
                <a:lnTo>
                  <a:pt x="0" y="443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8922369" y="7797575"/>
            <a:ext cx="886522" cy="443261"/>
          </a:xfrm>
          <a:custGeom>
            <a:avLst/>
            <a:gdLst/>
            <a:ahLst/>
            <a:cxnLst/>
            <a:rect r="r" b="b" t="t" l="l"/>
            <a:pathLst>
              <a:path h="443261" w="886522">
                <a:moveTo>
                  <a:pt x="0" y="0"/>
                </a:moveTo>
                <a:lnTo>
                  <a:pt x="886523" y="0"/>
                </a:lnTo>
                <a:lnTo>
                  <a:pt x="886523" y="443261"/>
                </a:lnTo>
                <a:lnTo>
                  <a:pt x="0" y="443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42579" y="2846467"/>
            <a:ext cx="7486996" cy="4485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Views Count</a:t>
            </a:r>
          </a:p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D83A3A"/>
                </a:solidFill>
                <a:latin typeface="Tahoma"/>
                <a:ea typeface="Tahoma"/>
                <a:cs typeface="Tahoma"/>
                <a:sym typeface="Tahoma"/>
              </a:rPr>
              <a:t>vs</a:t>
            </a:r>
          </a:p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Release date </a:t>
            </a:r>
          </a:p>
          <a:p>
            <a:pPr algn="ctr" marL="0" indent="0" lvl="0">
              <a:lnSpc>
                <a:spcPts val="8960"/>
              </a:lnSpc>
              <a:spcBef>
                <a:spcPct val="0"/>
              </a:spcBef>
            </a:pPr>
            <a:r>
              <a:rPr lang="en-US" sz="6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(Month)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588266" y="-1527534"/>
            <a:ext cx="13342069" cy="1334206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83A3A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1127827" y="4295775"/>
            <a:ext cx="6131473" cy="169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6720"/>
              </a:lnSpc>
            </a:pPr>
            <a:r>
              <a:rPr lang="en-US" sz="56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Compare the result to our Hypothesis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51699" y="2357755"/>
            <a:ext cx="8392301" cy="4471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ahomo Font TH"/>
                <a:ea typeface="Tahomo Font TH"/>
                <a:cs typeface="Tahomo Font TH"/>
                <a:sym typeface="Tahomo Font TH"/>
              </a:rPr>
              <a:t>Hypothesis: Videos released on weekends receive higher views compared to those released during weekdays, or during summer receive higher views due to more leisure time for viewers.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ahomo Font TH"/>
                <a:ea typeface="Tahomo Font TH"/>
                <a:cs typeface="Tahomo Font TH"/>
                <a:sym typeface="Tahomo Font TH"/>
              </a:rPr>
              <a:t>Result: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ahomo Font TH"/>
                <a:ea typeface="Tahomo Font TH"/>
                <a:cs typeface="Tahomo Font TH"/>
                <a:sym typeface="Tahomo Font TH"/>
              </a:rPr>
              <a:t>=&gt;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83A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79781" y="4443412"/>
            <a:ext cx="5643073" cy="1266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499"/>
              </a:lnSpc>
              <a:spcBef>
                <a:spcPct val="0"/>
              </a:spcBef>
            </a:pPr>
            <a:r>
              <a:rPr lang="en-US" sz="7499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Conclusion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5400000">
            <a:off x="-422057" y="4721443"/>
            <a:ext cx="1688230" cy="844115"/>
          </a:xfrm>
          <a:custGeom>
            <a:avLst/>
            <a:gdLst/>
            <a:ahLst/>
            <a:cxnLst/>
            <a:rect r="r" b="b" t="t" l="l"/>
            <a:pathLst>
              <a:path h="844115" w="1688230">
                <a:moveTo>
                  <a:pt x="0" y="0"/>
                </a:moveTo>
                <a:lnTo>
                  <a:pt x="1688229" y="0"/>
                </a:lnTo>
                <a:lnTo>
                  <a:pt x="1688229" y="844114"/>
                </a:lnTo>
                <a:lnTo>
                  <a:pt x="0" y="8441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254778" y="3382431"/>
            <a:ext cx="3484759" cy="7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Briefly elaborate on what you want to discuss.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254778" y="2798645"/>
            <a:ext cx="3484759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ADD A MAIN POINT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254778" y="1697246"/>
            <a:ext cx="495230" cy="650063"/>
          </a:xfrm>
          <a:custGeom>
            <a:avLst/>
            <a:gdLst/>
            <a:ahLst/>
            <a:cxnLst/>
            <a:rect r="r" b="b" t="t" l="l"/>
            <a:pathLst>
              <a:path h="650063" w="495230">
                <a:moveTo>
                  <a:pt x="0" y="0"/>
                </a:moveTo>
                <a:lnTo>
                  <a:pt x="495230" y="0"/>
                </a:lnTo>
                <a:lnTo>
                  <a:pt x="495230" y="650063"/>
                </a:lnTo>
                <a:lnTo>
                  <a:pt x="0" y="6500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254778" y="5872973"/>
            <a:ext cx="453862" cy="650063"/>
          </a:xfrm>
          <a:custGeom>
            <a:avLst/>
            <a:gdLst/>
            <a:ahLst/>
            <a:cxnLst/>
            <a:rect r="r" b="b" t="t" l="l"/>
            <a:pathLst>
              <a:path h="650063" w="453862">
                <a:moveTo>
                  <a:pt x="0" y="0"/>
                </a:moveTo>
                <a:lnTo>
                  <a:pt x="453862" y="0"/>
                </a:lnTo>
                <a:lnTo>
                  <a:pt x="453862" y="650063"/>
                </a:lnTo>
                <a:lnTo>
                  <a:pt x="0" y="6500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212581" y="5872973"/>
            <a:ext cx="488138" cy="650063"/>
          </a:xfrm>
          <a:custGeom>
            <a:avLst/>
            <a:gdLst/>
            <a:ahLst/>
            <a:cxnLst/>
            <a:rect r="r" b="b" t="t" l="l"/>
            <a:pathLst>
              <a:path h="650063" w="488138">
                <a:moveTo>
                  <a:pt x="0" y="0"/>
                </a:moveTo>
                <a:lnTo>
                  <a:pt x="488138" y="0"/>
                </a:lnTo>
                <a:lnTo>
                  <a:pt x="488138" y="650063"/>
                </a:lnTo>
                <a:lnTo>
                  <a:pt x="0" y="6500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212581" y="1785574"/>
            <a:ext cx="576407" cy="561735"/>
          </a:xfrm>
          <a:custGeom>
            <a:avLst/>
            <a:gdLst/>
            <a:ahLst/>
            <a:cxnLst/>
            <a:rect r="r" b="b" t="t" l="l"/>
            <a:pathLst>
              <a:path h="561735" w="576407">
                <a:moveTo>
                  <a:pt x="0" y="0"/>
                </a:moveTo>
                <a:lnTo>
                  <a:pt x="576407" y="0"/>
                </a:lnTo>
                <a:lnTo>
                  <a:pt x="576407" y="561735"/>
                </a:lnTo>
                <a:lnTo>
                  <a:pt x="0" y="5617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3212581" y="3382431"/>
            <a:ext cx="3484759" cy="7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Briefly elaborate on what you want to discuss.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212581" y="2798645"/>
            <a:ext cx="3484759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ADD A MAIN POINT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254778" y="7554849"/>
            <a:ext cx="3484759" cy="7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Briefly elaborate on what you want to discuss.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254778" y="6971062"/>
            <a:ext cx="3484759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ADD A MAIN POINT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212581" y="7554849"/>
            <a:ext cx="3484759" cy="7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Briefly elaborate on what you want to discuss.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212581" y="6971062"/>
            <a:ext cx="3484759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ADD A MAIN POINT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83A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434812" y="5133975"/>
            <a:ext cx="19535305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575084" y="1953896"/>
            <a:ext cx="13137831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60"/>
              </a:lnSpc>
              <a:spcBef>
                <a:spcPct val="0"/>
              </a:spcBef>
            </a:pPr>
            <a:r>
              <a:rPr lang="en-US" sz="6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Write your topic or idea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656761" y="5153025"/>
            <a:ext cx="1172947" cy="586474"/>
          </a:xfrm>
          <a:custGeom>
            <a:avLst/>
            <a:gdLst/>
            <a:ahLst/>
            <a:cxnLst/>
            <a:rect r="r" b="b" t="t" l="l"/>
            <a:pathLst>
              <a:path h="586474" w="1172947">
                <a:moveTo>
                  <a:pt x="0" y="0"/>
                </a:moveTo>
                <a:lnTo>
                  <a:pt x="1172947" y="0"/>
                </a:lnTo>
                <a:lnTo>
                  <a:pt x="1172947" y="586474"/>
                </a:lnTo>
                <a:lnTo>
                  <a:pt x="0" y="5864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6908715"/>
            <a:ext cx="4535566" cy="7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Briefly elaborate on what</a:t>
            </a:r>
          </a:p>
          <a:p>
            <a:pPr algn="ctr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you want to discuss.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267678"/>
            <a:ext cx="4535566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ADD A MAIN POINT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695488" y="6908715"/>
            <a:ext cx="4535566" cy="7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Briefly elaborate on what</a:t>
            </a:r>
          </a:p>
          <a:p>
            <a:pPr algn="ctr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you want to discuss.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695488" y="6267678"/>
            <a:ext cx="4535566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ADD A MAIN POINT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362275" y="6908715"/>
            <a:ext cx="4535566" cy="7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Briefly elaborate on what</a:t>
            </a:r>
          </a:p>
          <a:p>
            <a:pPr algn="ctr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you want to discuss.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362275" y="6267678"/>
            <a:ext cx="4535566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ADD A MAIN POINT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8376797" y="5133975"/>
            <a:ext cx="1172947" cy="586474"/>
          </a:xfrm>
          <a:custGeom>
            <a:avLst/>
            <a:gdLst/>
            <a:ahLst/>
            <a:cxnLst/>
            <a:rect r="r" b="b" t="t" l="l"/>
            <a:pathLst>
              <a:path h="586474" w="1172947">
                <a:moveTo>
                  <a:pt x="0" y="0"/>
                </a:moveTo>
                <a:lnTo>
                  <a:pt x="1172947" y="0"/>
                </a:lnTo>
                <a:lnTo>
                  <a:pt x="1172947" y="586474"/>
                </a:lnTo>
                <a:lnTo>
                  <a:pt x="0" y="5864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43585" y="5133975"/>
            <a:ext cx="1172947" cy="586474"/>
          </a:xfrm>
          <a:custGeom>
            <a:avLst/>
            <a:gdLst/>
            <a:ahLst/>
            <a:cxnLst/>
            <a:rect r="r" b="b" t="t" l="l"/>
            <a:pathLst>
              <a:path h="586474" w="1172947">
                <a:moveTo>
                  <a:pt x="0" y="0"/>
                </a:moveTo>
                <a:lnTo>
                  <a:pt x="1172947" y="0"/>
                </a:lnTo>
                <a:lnTo>
                  <a:pt x="1172947" y="586474"/>
                </a:lnTo>
                <a:lnTo>
                  <a:pt x="0" y="5864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7326691" y="5133975"/>
            <a:ext cx="10961309" cy="0"/>
          </a:xfrm>
          <a:prstGeom prst="line">
            <a:avLst/>
          </a:prstGeom>
          <a:ln cap="rnd" w="19050">
            <a:solidFill>
              <a:srgbClr val="D6D6D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-5400000">
            <a:off x="1430266" y="5285076"/>
            <a:ext cx="11773801" cy="0"/>
          </a:xfrm>
          <a:prstGeom prst="line">
            <a:avLst/>
          </a:prstGeom>
          <a:ln cap="rnd" w="19050">
            <a:solidFill>
              <a:srgbClr val="D6D6D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-5400000">
            <a:off x="6910920" y="5285076"/>
            <a:ext cx="11773801" cy="0"/>
          </a:xfrm>
          <a:prstGeom prst="line">
            <a:avLst/>
          </a:prstGeom>
          <a:ln cap="rnd" w="19050">
            <a:solidFill>
              <a:srgbClr val="D6D6D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279781" y="4614545"/>
            <a:ext cx="5111184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839"/>
              </a:lnSpc>
              <a:spcBef>
                <a:spcPct val="0"/>
              </a:spcBef>
            </a:pPr>
            <a:r>
              <a:rPr lang="en-US" sz="56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References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5400000">
            <a:off x="-422057" y="4721443"/>
            <a:ext cx="1688230" cy="844115"/>
          </a:xfrm>
          <a:custGeom>
            <a:avLst/>
            <a:gdLst/>
            <a:ahLst/>
            <a:cxnLst/>
            <a:rect r="r" b="b" t="t" l="l"/>
            <a:pathLst>
              <a:path h="844115" w="1688230">
                <a:moveTo>
                  <a:pt x="0" y="0"/>
                </a:moveTo>
                <a:lnTo>
                  <a:pt x="1688229" y="0"/>
                </a:lnTo>
                <a:lnTo>
                  <a:pt x="1688229" y="844114"/>
                </a:lnTo>
                <a:lnTo>
                  <a:pt x="0" y="8441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116881" y="2574142"/>
            <a:ext cx="3859052" cy="7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Briefly elaborate on what </a:t>
            </a:r>
          </a:p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you want to discuss.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116881" y="1990356"/>
            <a:ext cx="3859052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D83A3A"/>
                </a:solidFill>
                <a:latin typeface="Tahoma"/>
                <a:ea typeface="Tahoma"/>
                <a:cs typeface="Tahoma"/>
                <a:sym typeface="Tahoma"/>
              </a:rPr>
              <a:t>ADD</a:t>
            </a: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A MAIN POINT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527775" y="2574142"/>
            <a:ext cx="3859052" cy="7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Briefly elaborate on what </a:t>
            </a:r>
          </a:p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you want to discuss.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527775" y="1990356"/>
            <a:ext cx="3859052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D83A3A"/>
                </a:solidFill>
                <a:latin typeface="Tahoma"/>
                <a:ea typeface="Tahoma"/>
                <a:cs typeface="Tahoma"/>
                <a:sym typeface="Tahoma"/>
              </a:rPr>
              <a:t>ADD</a:t>
            </a: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A MAIN POINT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153323" y="7371569"/>
            <a:ext cx="3859052" cy="7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Briefly elaborate on what </a:t>
            </a:r>
          </a:p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you want to discuss.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153323" y="6787783"/>
            <a:ext cx="3859052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D83A3A"/>
                </a:solidFill>
                <a:latin typeface="Tahoma"/>
                <a:ea typeface="Tahoma"/>
                <a:cs typeface="Tahoma"/>
                <a:sym typeface="Tahoma"/>
              </a:rPr>
              <a:t>ADD </a:t>
            </a: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 MAIN POINT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610434" y="7371569"/>
            <a:ext cx="3859052" cy="7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Briefly elaborate on what </a:t>
            </a:r>
          </a:p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you want to discuss.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610434" y="6787783"/>
            <a:ext cx="3859052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D83A3A"/>
                </a:solidFill>
                <a:latin typeface="Tahoma"/>
                <a:ea typeface="Tahoma"/>
                <a:cs typeface="Tahoma"/>
                <a:sym typeface="Tahoma"/>
              </a:rPr>
              <a:t>ADD</a:t>
            </a: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A MAIN POINT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1128644" y="3454072"/>
            <a:ext cx="4015341" cy="4015325"/>
            <a:chOff x="0" y="0"/>
            <a:chExt cx="6350000" cy="6349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24999" t="0" r="-24999" b="0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3144016" y="3454072"/>
            <a:ext cx="4015341" cy="4015325"/>
            <a:chOff x="0" y="0"/>
            <a:chExt cx="6350000" cy="634997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8395072" y="0"/>
            <a:ext cx="1497856" cy="748928"/>
          </a:xfrm>
          <a:custGeom>
            <a:avLst/>
            <a:gdLst/>
            <a:ahLst/>
            <a:cxnLst/>
            <a:rect r="r" b="b" t="t" l="l"/>
            <a:pathLst>
              <a:path h="748928" w="1497856">
                <a:moveTo>
                  <a:pt x="0" y="0"/>
                </a:moveTo>
                <a:lnTo>
                  <a:pt x="1497856" y="0"/>
                </a:lnTo>
                <a:lnTo>
                  <a:pt x="1497856" y="748928"/>
                </a:lnTo>
                <a:lnTo>
                  <a:pt x="0" y="7489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731852" y="1373814"/>
            <a:ext cx="12824297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60"/>
              </a:lnSpc>
              <a:spcBef>
                <a:spcPct val="0"/>
              </a:spcBef>
            </a:pPr>
            <a:r>
              <a:rPr lang="en-US" sz="6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Group members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663224" y="8440416"/>
            <a:ext cx="6946181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D83A3A"/>
                </a:solidFill>
                <a:latin typeface="Tahoma"/>
                <a:ea typeface="Tahoma"/>
                <a:cs typeface="Tahoma"/>
                <a:sym typeface="Tahoma"/>
              </a:rPr>
              <a:t>22229527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663224" y="7875579"/>
            <a:ext cx="6946181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HOANG MINH HIEU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78596" y="8440416"/>
            <a:ext cx="6946181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D83A3A"/>
                </a:solidFill>
                <a:latin typeface="Tahoma"/>
                <a:ea typeface="Tahoma"/>
                <a:cs typeface="Tahoma"/>
                <a:sym typeface="Tahoma"/>
              </a:rPr>
              <a:t>22229565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78596" y="7875579"/>
            <a:ext cx="6946181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NGUYEN VUONG QUYNH TRANG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83A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039225" y="4433887"/>
            <a:ext cx="9144000" cy="1276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499"/>
              </a:lnSpc>
              <a:spcBef>
                <a:spcPct val="0"/>
              </a:spcBef>
            </a:pPr>
            <a:r>
              <a:rPr lang="en-US" sz="7499">
                <a:solidFill>
                  <a:srgbClr val="FFFFFF"/>
                </a:solidFill>
                <a:latin typeface="Antonio"/>
                <a:ea typeface="Antonio"/>
                <a:cs typeface="Antonio"/>
                <a:sym typeface="Antonio"/>
              </a:rPr>
              <a:t>Thank you for listening</a:t>
            </a:r>
          </a:p>
        </p:txBody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240834" y="1907605"/>
            <a:ext cx="6471816" cy="6471790"/>
            <a:chOff x="0" y="0"/>
            <a:chExt cx="6350000" cy="63499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24999" t="0" r="-24999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7555053" y="8983787"/>
            <a:ext cx="4057770" cy="4057770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3536249" y="-2711279"/>
            <a:ext cx="4057770" cy="4057770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7326691" y="5133975"/>
            <a:ext cx="10961309" cy="0"/>
          </a:xfrm>
          <a:prstGeom prst="line">
            <a:avLst/>
          </a:prstGeom>
          <a:ln cap="rnd" w="19050">
            <a:solidFill>
              <a:srgbClr val="D6D6D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-5400000">
            <a:off x="1430266" y="5285076"/>
            <a:ext cx="11773801" cy="0"/>
          </a:xfrm>
          <a:prstGeom prst="line">
            <a:avLst/>
          </a:prstGeom>
          <a:ln cap="rnd" w="19050">
            <a:solidFill>
              <a:srgbClr val="D6D6D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-5400000">
            <a:off x="6910920" y="5285076"/>
            <a:ext cx="11773801" cy="0"/>
          </a:xfrm>
          <a:prstGeom prst="line">
            <a:avLst/>
          </a:prstGeom>
          <a:ln cap="rnd" w="19050">
            <a:solidFill>
              <a:srgbClr val="D6D6D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329683" y="4119245"/>
            <a:ext cx="5111184" cy="1943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840"/>
              </a:lnSpc>
              <a:spcBef>
                <a:spcPct val="0"/>
              </a:spcBef>
            </a:pPr>
            <a:r>
              <a:rPr lang="en-US" sz="56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Table of Contents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5400000">
            <a:off x="-422057" y="4721443"/>
            <a:ext cx="1688230" cy="844115"/>
          </a:xfrm>
          <a:custGeom>
            <a:avLst/>
            <a:gdLst/>
            <a:ahLst/>
            <a:cxnLst/>
            <a:rect r="r" b="b" t="t" l="l"/>
            <a:pathLst>
              <a:path h="844115" w="1688230">
                <a:moveTo>
                  <a:pt x="0" y="0"/>
                </a:moveTo>
                <a:lnTo>
                  <a:pt x="1688229" y="0"/>
                </a:lnTo>
                <a:lnTo>
                  <a:pt x="1688229" y="844114"/>
                </a:lnTo>
                <a:lnTo>
                  <a:pt x="0" y="8441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116881" y="2261818"/>
            <a:ext cx="3859052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D83A3A"/>
                </a:solidFill>
                <a:latin typeface="Tahoma"/>
                <a:ea typeface="Tahoma"/>
                <a:cs typeface="Tahoma"/>
                <a:sym typeface="Tahoma"/>
              </a:rPr>
              <a:t>OVERVIEW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192328" y="1699843"/>
            <a:ext cx="4529946" cy="166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RESEARCH QUESTION 1 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D83A3A"/>
                </a:solidFill>
                <a:latin typeface="Tahoma"/>
                <a:ea typeface="Tahoma"/>
                <a:cs typeface="Tahoma"/>
                <a:sym typeface="Tahoma"/>
              </a:rPr>
              <a:t>&amp;</a:t>
            </a:r>
          </a:p>
          <a:p>
            <a:pPr algn="ctr" marL="0" indent="0" lvl="0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HYPOTHESIS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20474" y="6855410"/>
            <a:ext cx="4474038" cy="166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RESEARCH QUESTION 2 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D83A3A"/>
                </a:solidFill>
                <a:latin typeface="Tahoma"/>
                <a:ea typeface="Tahoma"/>
                <a:cs typeface="Tahoma"/>
                <a:sym typeface="Tahoma"/>
              </a:rPr>
              <a:t>&amp;</a:t>
            </a:r>
          </a:p>
          <a:p>
            <a:pPr algn="ctr" marL="0" indent="0" lvl="0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HYPOTHESIS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527775" y="7417385"/>
            <a:ext cx="3859052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D83A3A"/>
                </a:solidFill>
                <a:latin typeface="Tahoma"/>
                <a:ea typeface="Tahoma"/>
                <a:cs typeface="Tahoma"/>
                <a:sym typeface="Tahoma"/>
              </a:rPr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3550125"/>
            <a:ext cx="19535305" cy="0"/>
          </a:xfrm>
          <a:prstGeom prst="line">
            <a:avLst/>
          </a:prstGeom>
          <a:ln cap="rnd" w="19050">
            <a:solidFill>
              <a:srgbClr val="D6D6D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5400000">
            <a:off x="14767324" y="3969941"/>
            <a:ext cx="4694235" cy="2347118"/>
          </a:xfrm>
          <a:custGeom>
            <a:avLst/>
            <a:gdLst/>
            <a:ahLst/>
            <a:cxnLst/>
            <a:rect r="r" b="b" t="t" l="l"/>
            <a:pathLst>
              <a:path h="2347118" w="4694235">
                <a:moveTo>
                  <a:pt x="0" y="0"/>
                </a:moveTo>
                <a:lnTo>
                  <a:pt x="4694235" y="0"/>
                </a:lnTo>
                <a:lnTo>
                  <a:pt x="4694235" y="2347118"/>
                </a:lnTo>
                <a:lnTo>
                  <a:pt x="0" y="23471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953896"/>
            <a:ext cx="10386586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60"/>
              </a:lnSpc>
              <a:spcBef>
                <a:spcPct val="0"/>
              </a:spcBef>
            </a:pPr>
            <a:r>
              <a:rPr lang="en-US" sz="6400">
                <a:solidFill>
                  <a:srgbClr val="D83A3A"/>
                </a:solidFill>
                <a:latin typeface="Tahoma"/>
                <a:ea typeface="Tahoma"/>
                <a:cs typeface="Tahoma"/>
                <a:sym typeface="Tahoma"/>
              </a:rPr>
              <a:t>Overview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483450"/>
            <a:ext cx="10386586" cy="4780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Tahomo Font TH"/>
                <a:ea typeface="Tahomo Font TH"/>
                <a:cs typeface="Tahomo Font TH"/>
                <a:sym typeface="Tahomo Font TH"/>
              </a:rPr>
              <a:t>This dataset comprises information on 600 music videos from the YouTube Data API, focusing on the Japanese region.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Tahomo Font TH"/>
                <a:ea typeface="Tahomo Font TH"/>
                <a:cs typeface="Tahomo Font TH"/>
                <a:sym typeface="Tahomo Font TH"/>
              </a:rPr>
              <a:t>The analysis explored the relationships between video characteristics (length, upload time) and viewership metrics (views count).</a:t>
            </a:r>
          </a:p>
          <a:p>
            <a:pPr algn="l" marL="0" indent="0" lvl="0">
              <a:lnSpc>
                <a:spcPts val="47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83A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07805" y="3977005"/>
            <a:ext cx="8130466" cy="2218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60"/>
              </a:lnSpc>
              <a:spcBef>
                <a:spcPct val="0"/>
              </a:spcBef>
            </a:pPr>
            <a:r>
              <a:rPr lang="en-US" sz="6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Research Question 1 &amp; Hypothesis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451139" y="1294447"/>
            <a:ext cx="6496439" cy="7602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FFFFFF"/>
                </a:solidFill>
                <a:latin typeface="Tahomo Font TH"/>
                <a:ea typeface="Tahomo Font TH"/>
                <a:cs typeface="Tahomo Font TH"/>
                <a:sym typeface="Tahomo Font TH"/>
              </a:rPr>
              <a:t>Research Question: How does video length affect view count?</a:t>
            </a:r>
          </a:p>
          <a:p>
            <a:pPr algn="l">
              <a:lnSpc>
                <a:spcPts val="6719"/>
              </a:lnSpc>
            </a:pPr>
          </a:p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FFFFFF"/>
                </a:solidFill>
                <a:latin typeface="Tahomo Font TH"/>
                <a:ea typeface="Tahomo Font TH"/>
                <a:cs typeface="Tahomo Font TH"/>
                <a:sym typeface="Tahomo Font TH"/>
              </a:rPr>
              <a:t>Hypothesis: Shorter videos receive more views than longer videos</a:t>
            </a:r>
          </a:p>
          <a:p>
            <a:pPr algn="l" marL="0" indent="0" lvl="0">
              <a:lnSpc>
                <a:spcPts val="6719"/>
              </a:lnSpc>
              <a:spcBef>
                <a:spcPct val="0"/>
              </a:spcBef>
            </a:pPr>
          </a:p>
        </p:txBody>
      </p:sp>
      <p:sp>
        <p:nvSpPr>
          <p:cNvPr name="AutoShape 4" id="4"/>
          <p:cNvSpPr/>
          <p:nvPr/>
        </p:nvSpPr>
        <p:spPr>
          <a:xfrm rot="-5400000">
            <a:off x="6010418" y="5133975"/>
            <a:ext cx="10287000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-5400000">
            <a:off x="-1184040" y="4247686"/>
            <a:ext cx="3583256" cy="1791628"/>
          </a:xfrm>
          <a:custGeom>
            <a:avLst/>
            <a:gdLst/>
            <a:ahLst/>
            <a:cxnLst/>
            <a:rect r="r" b="b" t="t" l="l"/>
            <a:pathLst>
              <a:path h="1791628" w="3583256">
                <a:moveTo>
                  <a:pt x="0" y="0"/>
                </a:moveTo>
                <a:lnTo>
                  <a:pt x="3583256" y="0"/>
                </a:lnTo>
                <a:lnTo>
                  <a:pt x="3583256" y="1791628"/>
                </a:lnTo>
                <a:lnTo>
                  <a:pt x="0" y="17916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95072" y="0"/>
            <a:ext cx="1497856" cy="748928"/>
          </a:xfrm>
          <a:custGeom>
            <a:avLst/>
            <a:gdLst/>
            <a:ahLst/>
            <a:cxnLst/>
            <a:rect r="r" b="b" t="t" l="l"/>
            <a:pathLst>
              <a:path h="748928" w="1497856">
                <a:moveTo>
                  <a:pt x="0" y="0"/>
                </a:moveTo>
                <a:lnTo>
                  <a:pt x="1497856" y="0"/>
                </a:lnTo>
                <a:lnTo>
                  <a:pt x="1497856" y="748928"/>
                </a:lnTo>
                <a:lnTo>
                  <a:pt x="0" y="7489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52078" y="1147299"/>
            <a:ext cx="12724545" cy="8111001"/>
          </a:xfrm>
          <a:custGeom>
            <a:avLst/>
            <a:gdLst/>
            <a:ahLst/>
            <a:cxnLst/>
            <a:rect r="r" b="b" t="t" l="l"/>
            <a:pathLst>
              <a:path h="8111001" w="12724545">
                <a:moveTo>
                  <a:pt x="0" y="0"/>
                </a:moveTo>
                <a:lnTo>
                  <a:pt x="12724545" y="0"/>
                </a:lnTo>
                <a:lnTo>
                  <a:pt x="12724545" y="8111001"/>
                </a:lnTo>
                <a:lnTo>
                  <a:pt x="0" y="81110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462" r="-466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3877" y="3410267"/>
            <a:ext cx="5764400" cy="3352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Video Count </a:t>
            </a:r>
          </a:p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D83A3A"/>
                </a:solidFill>
                <a:latin typeface="Tahoma"/>
                <a:ea typeface="Tahoma"/>
                <a:cs typeface="Tahoma"/>
                <a:sym typeface="Tahoma"/>
              </a:rPr>
              <a:t>vs</a:t>
            </a:r>
          </a:p>
          <a:p>
            <a:pPr algn="ctr" marL="0" indent="0" lvl="0">
              <a:lnSpc>
                <a:spcPts val="8960"/>
              </a:lnSpc>
              <a:spcBef>
                <a:spcPct val="0"/>
              </a:spcBef>
            </a:pPr>
            <a:r>
              <a:rPr lang="en-US" sz="6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Video Length </a:t>
            </a:r>
          </a:p>
        </p:txBody>
      </p:sp>
      <p:sp>
        <p:nvSpPr>
          <p:cNvPr name="AutoShape 3" id="3"/>
          <p:cNvSpPr/>
          <p:nvPr/>
        </p:nvSpPr>
        <p:spPr>
          <a:xfrm rot="-5400000">
            <a:off x="4010025" y="5133975"/>
            <a:ext cx="10287000" cy="0"/>
          </a:xfrm>
          <a:prstGeom prst="line">
            <a:avLst/>
          </a:prstGeom>
          <a:ln cap="rnd" w="19050">
            <a:solidFill>
              <a:srgbClr val="D6D6D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-5400000">
            <a:off x="8941419" y="2052038"/>
            <a:ext cx="886522" cy="443261"/>
          </a:xfrm>
          <a:custGeom>
            <a:avLst/>
            <a:gdLst/>
            <a:ahLst/>
            <a:cxnLst/>
            <a:rect r="r" b="b" t="t" l="l"/>
            <a:pathLst>
              <a:path h="443261" w="886522">
                <a:moveTo>
                  <a:pt x="0" y="0"/>
                </a:moveTo>
                <a:lnTo>
                  <a:pt x="886523" y="0"/>
                </a:lnTo>
                <a:lnTo>
                  <a:pt x="886523" y="443261"/>
                </a:lnTo>
                <a:lnTo>
                  <a:pt x="0" y="443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74627" y="1667878"/>
            <a:ext cx="7403982" cy="1144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Tahomo Font TH"/>
                <a:ea typeface="Tahomo Font TH"/>
                <a:cs typeface="Tahomo Font TH"/>
                <a:sym typeface="Tahomo Font TH"/>
              </a:rPr>
              <a:t>Most videos are under 1200 seconds (20 minutes)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74627" y="4540647"/>
            <a:ext cx="7662553" cy="1144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Tahomo Font TH"/>
                <a:ea typeface="Tahomo Font TH"/>
                <a:cs typeface="Tahomo Font TH"/>
                <a:sym typeface="Tahomo Font TH"/>
              </a:rPr>
              <a:t>Highest number of videos (&gt;400) focused on 0-300 seconds (0-5 minutes)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5400000">
            <a:off x="8941419" y="4924807"/>
            <a:ext cx="886522" cy="443261"/>
          </a:xfrm>
          <a:custGeom>
            <a:avLst/>
            <a:gdLst/>
            <a:ahLst/>
            <a:cxnLst/>
            <a:rect r="r" b="b" t="t" l="l"/>
            <a:pathLst>
              <a:path h="443261" w="886522">
                <a:moveTo>
                  <a:pt x="0" y="0"/>
                </a:moveTo>
                <a:lnTo>
                  <a:pt x="886523" y="0"/>
                </a:lnTo>
                <a:lnTo>
                  <a:pt x="886523" y="443261"/>
                </a:lnTo>
                <a:lnTo>
                  <a:pt x="0" y="443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8922369" y="7797575"/>
            <a:ext cx="886522" cy="443261"/>
          </a:xfrm>
          <a:custGeom>
            <a:avLst/>
            <a:gdLst/>
            <a:ahLst/>
            <a:cxnLst/>
            <a:rect r="r" b="b" t="t" l="l"/>
            <a:pathLst>
              <a:path h="443261" w="886522">
                <a:moveTo>
                  <a:pt x="0" y="0"/>
                </a:moveTo>
                <a:lnTo>
                  <a:pt x="886523" y="0"/>
                </a:lnTo>
                <a:lnTo>
                  <a:pt x="886523" y="443261"/>
                </a:lnTo>
                <a:lnTo>
                  <a:pt x="0" y="443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74627" y="7122903"/>
            <a:ext cx="7662553" cy="1725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Tahomo Font TH"/>
                <a:ea typeface="Tahomo Font TH"/>
                <a:cs typeface="Tahomo Font TH"/>
                <a:sym typeface="Tahomo Font TH"/>
              </a:rPr>
              <a:t>The video count shows that the general type of videos on YouTube Japan is short videos.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95072" y="0"/>
            <a:ext cx="1497856" cy="748928"/>
          </a:xfrm>
          <a:custGeom>
            <a:avLst/>
            <a:gdLst/>
            <a:ahLst/>
            <a:cxnLst/>
            <a:rect r="r" b="b" t="t" l="l"/>
            <a:pathLst>
              <a:path h="748928" w="1497856">
                <a:moveTo>
                  <a:pt x="0" y="0"/>
                </a:moveTo>
                <a:lnTo>
                  <a:pt x="1497856" y="0"/>
                </a:lnTo>
                <a:lnTo>
                  <a:pt x="1497856" y="748928"/>
                </a:lnTo>
                <a:lnTo>
                  <a:pt x="0" y="7489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89097" y="1126539"/>
            <a:ext cx="12709807" cy="8131761"/>
          </a:xfrm>
          <a:custGeom>
            <a:avLst/>
            <a:gdLst/>
            <a:ahLst/>
            <a:cxnLst/>
            <a:rect r="r" b="b" t="t" l="l"/>
            <a:pathLst>
              <a:path h="8131761" w="12709807">
                <a:moveTo>
                  <a:pt x="0" y="0"/>
                </a:moveTo>
                <a:lnTo>
                  <a:pt x="12709806" y="0"/>
                </a:lnTo>
                <a:lnTo>
                  <a:pt x="12709806" y="8131761"/>
                </a:lnTo>
                <a:lnTo>
                  <a:pt x="0" y="81317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203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3877" y="3410267"/>
            <a:ext cx="5764400" cy="3352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Video Length </a:t>
            </a:r>
          </a:p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D83A3A"/>
                </a:solidFill>
                <a:latin typeface="Tahoma"/>
                <a:ea typeface="Tahoma"/>
                <a:cs typeface="Tahoma"/>
                <a:sym typeface="Tahoma"/>
              </a:rPr>
              <a:t>vs</a:t>
            </a:r>
          </a:p>
          <a:p>
            <a:pPr algn="ctr" marL="0" indent="0" lvl="0">
              <a:lnSpc>
                <a:spcPts val="8960"/>
              </a:lnSpc>
              <a:spcBef>
                <a:spcPct val="0"/>
              </a:spcBef>
            </a:pPr>
            <a:r>
              <a:rPr lang="en-US" sz="6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Views Count</a:t>
            </a:r>
          </a:p>
        </p:txBody>
      </p:sp>
      <p:sp>
        <p:nvSpPr>
          <p:cNvPr name="AutoShape 3" id="3"/>
          <p:cNvSpPr/>
          <p:nvPr/>
        </p:nvSpPr>
        <p:spPr>
          <a:xfrm rot="-5400000">
            <a:off x="4010025" y="5133975"/>
            <a:ext cx="10287000" cy="0"/>
          </a:xfrm>
          <a:prstGeom prst="line">
            <a:avLst/>
          </a:prstGeom>
          <a:ln cap="rnd" w="19050">
            <a:solidFill>
              <a:srgbClr val="D6D6D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-5400000">
            <a:off x="8941419" y="2052038"/>
            <a:ext cx="886522" cy="443261"/>
          </a:xfrm>
          <a:custGeom>
            <a:avLst/>
            <a:gdLst/>
            <a:ahLst/>
            <a:cxnLst/>
            <a:rect r="r" b="b" t="t" l="l"/>
            <a:pathLst>
              <a:path h="443261" w="886522">
                <a:moveTo>
                  <a:pt x="0" y="0"/>
                </a:moveTo>
                <a:lnTo>
                  <a:pt x="886523" y="0"/>
                </a:lnTo>
                <a:lnTo>
                  <a:pt x="886523" y="443261"/>
                </a:lnTo>
                <a:lnTo>
                  <a:pt x="0" y="443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74627" y="4247197"/>
            <a:ext cx="6984673" cy="1725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000000"/>
                </a:solidFill>
                <a:latin typeface="Tahomo Font TH"/>
                <a:ea typeface="Tahomo Font TH"/>
                <a:cs typeface="Tahomo Font TH"/>
                <a:sym typeface="Tahomo Font TH"/>
              </a:rPr>
              <a:t>The video has the highest view was 885497168 views </a:t>
            </a:r>
          </a:p>
          <a:p>
            <a:pPr algn="l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Tahomo Font TH"/>
                <a:ea typeface="Tahomo Font TH"/>
                <a:cs typeface="Tahomo Font TH"/>
                <a:sym typeface="Tahomo Font TH"/>
              </a:rPr>
              <a:t>(Lemon - Kenshi Yonezu )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74627" y="1377366"/>
            <a:ext cx="7673344" cy="1725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000000"/>
                </a:solidFill>
                <a:latin typeface="Tahomo Font TH"/>
                <a:ea typeface="Tahomo Font TH"/>
                <a:cs typeface="Tahomo Font TH"/>
                <a:sym typeface="Tahomo Font TH"/>
              </a:rPr>
              <a:t>It highlights a concentration of high video views within a specific video length range:</a:t>
            </a:r>
          </a:p>
          <a:p>
            <a:pPr algn="l" marL="0" indent="0" lvl="0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Tahomo Font TH"/>
                <a:ea typeface="Tahomo Font TH"/>
                <a:cs typeface="Tahomo Font TH"/>
                <a:sym typeface="Tahomo Font TH"/>
              </a:rPr>
              <a:t> 300-600 seconds (5-10 minutes)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74627" y="7413415"/>
            <a:ext cx="7403982" cy="1725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Tahomo Font TH"/>
                <a:ea typeface="Tahomo Font TH"/>
                <a:cs typeface="Tahomo Font TH"/>
                <a:sym typeface="Tahomo Font TH"/>
              </a:rPr>
              <a:t>The views count shows that YouTube viewers in Japan prefer short videos (such as music videos )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5400000">
            <a:off x="8941419" y="4924807"/>
            <a:ext cx="886522" cy="443261"/>
          </a:xfrm>
          <a:custGeom>
            <a:avLst/>
            <a:gdLst/>
            <a:ahLst/>
            <a:cxnLst/>
            <a:rect r="r" b="b" t="t" l="l"/>
            <a:pathLst>
              <a:path h="443261" w="886522">
                <a:moveTo>
                  <a:pt x="0" y="0"/>
                </a:moveTo>
                <a:lnTo>
                  <a:pt x="886523" y="0"/>
                </a:lnTo>
                <a:lnTo>
                  <a:pt x="886523" y="443261"/>
                </a:lnTo>
                <a:lnTo>
                  <a:pt x="0" y="443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400000">
            <a:off x="8922369" y="7797575"/>
            <a:ext cx="886522" cy="443261"/>
          </a:xfrm>
          <a:custGeom>
            <a:avLst/>
            <a:gdLst/>
            <a:ahLst/>
            <a:cxnLst/>
            <a:rect r="r" b="b" t="t" l="l"/>
            <a:pathLst>
              <a:path h="443261" w="886522">
                <a:moveTo>
                  <a:pt x="0" y="0"/>
                </a:moveTo>
                <a:lnTo>
                  <a:pt x="886523" y="0"/>
                </a:lnTo>
                <a:lnTo>
                  <a:pt x="886523" y="443261"/>
                </a:lnTo>
                <a:lnTo>
                  <a:pt x="0" y="443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DAGTchHze4I</dc:identifier>
  <dcterms:modified xsi:type="dcterms:W3CDTF">2011-08-01T06:04:30Z</dcterms:modified>
  <cp:revision>1</cp:revision>
  <dc:title>Red White Simple Geometric Circles Japanese-themed Presentation</dc:title>
</cp:coreProperties>
</file>