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68" r:id="rId5"/>
    <p:sldId id="279" r:id="rId6"/>
    <p:sldId id="280" r:id="rId7"/>
    <p:sldId id="258" r:id="rId8"/>
    <p:sldId id="281" r:id="rId9"/>
    <p:sldId id="260" r:id="rId10"/>
    <p:sldId id="261" r:id="rId11"/>
    <p:sldId id="271" r:id="rId12"/>
    <p:sldId id="272" r:id="rId13"/>
    <p:sldId id="262" r:id="rId14"/>
    <p:sldId id="282" r:id="rId15"/>
    <p:sldId id="283" r:id="rId16"/>
    <p:sldId id="263" r:id="rId17"/>
    <p:sldId id="278" r:id="rId18"/>
    <p:sldId id="264" r:id="rId19"/>
    <p:sldId id="284" r:id="rId20"/>
    <p:sldId id="289" r:id="rId21"/>
    <p:sldId id="285" r:id="rId22"/>
    <p:sldId id="288" r:id="rId23"/>
    <p:sldId id="286" r:id="rId24"/>
    <p:sldId id="287" r:id="rId25"/>
    <p:sldId id="265" r:id="rId26"/>
    <p:sldId id="273" r:id="rId27"/>
    <p:sldId id="274" r:id="rId28"/>
    <p:sldId id="275" r:id="rId29"/>
    <p:sldId id="276" r:id="rId30"/>
    <p:sldId id="277" r:id="rId31"/>
    <p:sldId id="266" r:id="rId32"/>
    <p:sldId id="292" r:id="rId33"/>
    <p:sldId id="290" r:id="rId34"/>
    <p:sldId id="291" r:id="rId3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3614" autoAdjust="0"/>
    <p:restoredTop sz="94203" autoAdjust="0"/>
  </p:normalViewPr>
  <p:slideViewPr>
    <p:cSldViewPr>
      <p:cViewPr varScale="1">
        <p:scale>
          <a:sx n="91" d="100"/>
          <a:sy n="91" d="100"/>
        </p:scale>
        <p:origin x="-125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avid\Documents\GitHub\SocialNetworkAnalyzer\docs\analysis%20resul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avid\Documents\GitHub\SocialNetworkAnalyzer\docs\analysis%20resul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David\Documents\GitHub\SocialNetworkAnalyzer\docs\analysis%20resul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David\Documents\GitHub\SocialNetworkAnalyzer\docs\analysis%20result.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David\Documents\GitHub\SocialNetworkAnalyzer\docs\analysis%20resul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MX"/>
  <c:pivotSource>
    <c:name>[analysis result.xlsx]Hoja3!Tabla dinámica3</c:name>
    <c:fmtId val="-1"/>
  </c:pivotSource>
  <c:chart>
    <c:title>
      <c:tx>
        <c:rich>
          <a:bodyPr/>
          <a:lstStyle/>
          <a:p>
            <a:pPr>
              <a:defRPr/>
            </a:pPr>
            <a:r>
              <a:rPr lang="es-MX"/>
              <a:t>Comparación</a:t>
            </a:r>
            <a:r>
              <a:rPr lang="es-MX" baseline="0"/>
              <a:t> de cantidad de likes</a:t>
            </a:r>
          </a:p>
          <a:p>
            <a:pPr>
              <a:defRPr/>
            </a:pPr>
            <a:endParaRPr lang="es-MX"/>
          </a:p>
        </c:rich>
      </c:tx>
      <c:layout/>
    </c:title>
    <c:pivotFmts>
      <c:pivotFmt>
        <c:idx val="0"/>
        <c:marker>
          <c:symbol val="none"/>
        </c:marker>
      </c:pivotFmt>
      <c:pivotFmt>
        <c:idx val="1"/>
        <c:marker>
          <c:symbol val="none"/>
        </c:marker>
      </c:pivotFmt>
      <c:pivotFmt>
        <c:idx val="2"/>
        <c:marker>
          <c:symbol val="none"/>
        </c:marker>
      </c:pivotFmt>
    </c:pivotFmts>
    <c:plotArea>
      <c:layout>
        <c:manualLayout>
          <c:layoutTarget val="inner"/>
          <c:xMode val="edge"/>
          <c:yMode val="edge"/>
          <c:x val="0.11444075740532435"/>
          <c:y val="0.20533024257411095"/>
          <c:w val="0.74409601924759505"/>
          <c:h val="0.57169868238320576"/>
        </c:manualLayout>
      </c:layout>
      <c:barChart>
        <c:barDir val="col"/>
        <c:grouping val="clustered"/>
        <c:ser>
          <c:idx val="0"/>
          <c:order val="0"/>
          <c:tx>
            <c:strRef>
              <c:f>Hoja3!$C$2</c:f>
              <c:strCache>
                <c:ptCount val="1"/>
                <c:pt idx="0">
                  <c:v>Total</c:v>
                </c:pt>
              </c:strCache>
            </c:strRef>
          </c:tx>
          <c:cat>
            <c:strRef>
              <c:f>Hoja3!$B$3:$B$336</c:f>
              <c:strCache>
                <c:ptCount val="333"/>
                <c:pt idx="0">
                  <c:v>5</c:v>
                </c:pt>
                <c:pt idx="1">
                  <c:v>7108</c:v>
                </c:pt>
                <c:pt idx="2">
                  <c:v>7542</c:v>
                </c:pt>
                <c:pt idx="3">
                  <c:v>9109</c:v>
                </c:pt>
                <c:pt idx="4">
                  <c:v>1681</c:v>
                </c:pt>
                <c:pt idx="5">
                  <c:v>3818</c:v>
                </c:pt>
                <c:pt idx="6">
                  <c:v>6454</c:v>
                </c:pt>
                <c:pt idx="7">
                  <c:v>5143</c:v>
                </c:pt>
                <c:pt idx="8">
                  <c:v>3465</c:v>
                </c:pt>
                <c:pt idx="9">
                  <c:v>5271</c:v>
                </c:pt>
                <c:pt idx="10">
                  <c:v>2060</c:v>
                </c:pt>
                <c:pt idx="11">
                  <c:v>6750</c:v>
                </c:pt>
                <c:pt idx="12">
                  <c:v>2194</c:v>
                </c:pt>
                <c:pt idx="13">
                  <c:v>5214</c:v>
                </c:pt>
                <c:pt idx="14">
                  <c:v>6707</c:v>
                </c:pt>
                <c:pt idx="15">
                  <c:v>1689</c:v>
                </c:pt>
                <c:pt idx="16">
                  <c:v>2147</c:v>
                </c:pt>
                <c:pt idx="17">
                  <c:v>2229</c:v>
                </c:pt>
                <c:pt idx="18">
                  <c:v>3904</c:v>
                </c:pt>
                <c:pt idx="19">
                  <c:v>2244</c:v>
                </c:pt>
                <c:pt idx="20">
                  <c:v>7556</c:v>
                </c:pt>
                <c:pt idx="21">
                  <c:v>10</c:v>
                </c:pt>
                <c:pt idx="22">
                  <c:v>3003</c:v>
                </c:pt>
                <c:pt idx="23">
                  <c:v>145</c:v>
                </c:pt>
                <c:pt idx="24">
                  <c:v>7483</c:v>
                </c:pt>
                <c:pt idx="25">
                  <c:v>3848</c:v>
                </c:pt>
                <c:pt idx="26">
                  <c:v>1374</c:v>
                </c:pt>
                <c:pt idx="27">
                  <c:v>2341</c:v>
                </c:pt>
                <c:pt idx="28">
                  <c:v>6197</c:v>
                </c:pt>
                <c:pt idx="29">
                  <c:v>3618</c:v>
                </c:pt>
                <c:pt idx="30">
                  <c:v>1302</c:v>
                </c:pt>
                <c:pt idx="31">
                  <c:v>7137</c:v>
                </c:pt>
                <c:pt idx="32">
                  <c:v>1773</c:v>
                </c:pt>
                <c:pt idx="33">
                  <c:v>7538</c:v>
                </c:pt>
                <c:pt idx="34">
                  <c:v>178</c:v>
                </c:pt>
                <c:pt idx="35">
                  <c:v>1431</c:v>
                </c:pt>
                <c:pt idx="36">
                  <c:v>11</c:v>
                </c:pt>
                <c:pt idx="37">
                  <c:v>1309</c:v>
                </c:pt>
                <c:pt idx="38">
                  <c:v>5654</c:v>
                </c:pt>
                <c:pt idx="39">
                  <c:v>2795</c:v>
                </c:pt>
                <c:pt idx="40">
                  <c:v>3404</c:v>
                </c:pt>
                <c:pt idx="41">
                  <c:v>5798</c:v>
                </c:pt>
                <c:pt idx="42">
                  <c:v>2369</c:v>
                </c:pt>
                <c:pt idx="43">
                  <c:v>9177</c:v>
                </c:pt>
                <c:pt idx="44">
                  <c:v>3314</c:v>
                </c:pt>
                <c:pt idx="45">
                  <c:v>8997</c:v>
                </c:pt>
                <c:pt idx="46">
                  <c:v>2498</c:v>
                </c:pt>
                <c:pt idx="47">
                  <c:v>3830</c:v>
                </c:pt>
                <c:pt idx="48">
                  <c:v>5866</c:v>
                </c:pt>
                <c:pt idx="49">
                  <c:v>7221</c:v>
                </c:pt>
                <c:pt idx="50">
                  <c:v>5739</c:v>
                </c:pt>
                <c:pt idx="51">
                  <c:v>1936</c:v>
                </c:pt>
                <c:pt idx="52">
                  <c:v>3453</c:v>
                </c:pt>
                <c:pt idx="53">
                  <c:v>2384</c:v>
                </c:pt>
                <c:pt idx="54">
                  <c:v>2903</c:v>
                </c:pt>
                <c:pt idx="55">
                  <c:v>3843</c:v>
                </c:pt>
                <c:pt idx="56">
                  <c:v>9160</c:v>
                </c:pt>
                <c:pt idx="57">
                  <c:v>3631</c:v>
                </c:pt>
                <c:pt idx="58">
                  <c:v>2397</c:v>
                </c:pt>
                <c:pt idx="59">
                  <c:v>2179</c:v>
                </c:pt>
                <c:pt idx="60">
                  <c:v>9108</c:v>
                </c:pt>
                <c:pt idx="61">
                  <c:v>1489</c:v>
                </c:pt>
                <c:pt idx="62">
                  <c:v>6036</c:v>
                </c:pt>
                <c:pt idx="63">
                  <c:v>8936</c:v>
                </c:pt>
                <c:pt idx="64">
                  <c:v>5856</c:v>
                </c:pt>
                <c:pt idx="65">
                  <c:v>3644</c:v>
                </c:pt>
                <c:pt idx="66">
                  <c:v>7163</c:v>
                </c:pt>
                <c:pt idx="67">
                  <c:v>5137</c:v>
                </c:pt>
                <c:pt idx="68">
                  <c:v>6466</c:v>
                </c:pt>
                <c:pt idx="69">
                  <c:v>7247</c:v>
                </c:pt>
                <c:pt idx="70">
                  <c:v>3747</c:v>
                </c:pt>
                <c:pt idx="71">
                  <c:v>7328</c:v>
                </c:pt>
                <c:pt idx="72">
                  <c:v>7217</c:v>
                </c:pt>
                <c:pt idx="73">
                  <c:v>2367</c:v>
                </c:pt>
                <c:pt idx="74">
                  <c:v>6329</c:v>
                </c:pt>
                <c:pt idx="75">
                  <c:v>2474</c:v>
                </c:pt>
                <c:pt idx="76">
                  <c:v>6215</c:v>
                </c:pt>
                <c:pt idx="77">
                  <c:v>62</c:v>
                </c:pt>
                <c:pt idx="78">
                  <c:v>3116</c:v>
                </c:pt>
                <c:pt idx="79">
                  <c:v>2185</c:v>
                </c:pt>
                <c:pt idx="80">
                  <c:v>3071</c:v>
                </c:pt>
                <c:pt idx="81">
                  <c:v>5623</c:v>
                </c:pt>
                <c:pt idx="82">
                  <c:v>3773</c:v>
                </c:pt>
                <c:pt idx="83">
                  <c:v>3509</c:v>
                </c:pt>
                <c:pt idx="84">
                  <c:v>117</c:v>
                </c:pt>
                <c:pt idx="85">
                  <c:v>2030</c:v>
                </c:pt>
                <c:pt idx="86">
                  <c:v>3918</c:v>
                </c:pt>
                <c:pt idx="87">
                  <c:v>6407</c:v>
                </c:pt>
                <c:pt idx="88">
                  <c:v>3669</c:v>
                </c:pt>
                <c:pt idx="89">
                  <c:v>2630</c:v>
                </c:pt>
                <c:pt idx="90">
                  <c:v>6950</c:v>
                </c:pt>
                <c:pt idx="91">
                  <c:v>6848</c:v>
                </c:pt>
                <c:pt idx="92">
                  <c:v>2029</c:v>
                </c:pt>
                <c:pt idx="93">
                  <c:v>9130</c:v>
                </c:pt>
                <c:pt idx="94">
                  <c:v>2693</c:v>
                </c:pt>
                <c:pt idx="95">
                  <c:v>7048</c:v>
                </c:pt>
                <c:pt idx="96">
                  <c:v>1457</c:v>
                </c:pt>
                <c:pt idx="97">
                  <c:v>5812</c:v>
                </c:pt>
                <c:pt idx="98">
                  <c:v>2657</c:v>
                </c:pt>
                <c:pt idx="99">
                  <c:v>3330</c:v>
                </c:pt>
                <c:pt idx="100">
                  <c:v>7201</c:v>
                </c:pt>
                <c:pt idx="101">
                  <c:v>3363</c:v>
                </c:pt>
                <c:pt idx="102">
                  <c:v>6556</c:v>
                </c:pt>
                <c:pt idx="103">
                  <c:v>7272</c:v>
                </c:pt>
                <c:pt idx="104">
                  <c:v>6549</c:v>
                </c:pt>
                <c:pt idx="105">
                  <c:v>5144</c:v>
                </c:pt>
                <c:pt idx="106">
                  <c:v>6942</c:v>
                </c:pt>
                <c:pt idx="107">
                  <c:v>1358</c:v>
                </c:pt>
                <c:pt idx="108">
                  <c:v>7297</c:v>
                </c:pt>
                <c:pt idx="109">
                  <c:v>3343</c:v>
                </c:pt>
                <c:pt idx="110">
                  <c:v>3678</c:v>
                </c:pt>
                <c:pt idx="111">
                  <c:v>7549</c:v>
                </c:pt>
                <c:pt idx="112">
                  <c:v>5095</c:v>
                </c:pt>
                <c:pt idx="113">
                  <c:v>1377</c:v>
                </c:pt>
                <c:pt idx="114">
                  <c:v>9004</c:v>
                </c:pt>
                <c:pt idx="115">
                  <c:v>1825</c:v>
                </c:pt>
                <c:pt idx="116">
                  <c:v>7019</c:v>
                </c:pt>
                <c:pt idx="117">
                  <c:v>1408</c:v>
                </c:pt>
                <c:pt idx="118">
                  <c:v>1476</c:v>
                </c:pt>
                <c:pt idx="119">
                  <c:v>5943</c:v>
                </c:pt>
                <c:pt idx="120">
                  <c:v>5193</c:v>
                </c:pt>
                <c:pt idx="121">
                  <c:v>2835</c:v>
                </c:pt>
                <c:pt idx="122">
                  <c:v>5683</c:v>
                </c:pt>
                <c:pt idx="123">
                  <c:v>2904</c:v>
                </c:pt>
                <c:pt idx="124">
                  <c:v>3735</c:v>
                </c:pt>
                <c:pt idx="125">
                  <c:v>6857</c:v>
                </c:pt>
                <c:pt idx="126">
                  <c:v>6595</c:v>
                </c:pt>
                <c:pt idx="127">
                  <c:v>2857</c:v>
                </c:pt>
                <c:pt idx="128">
                  <c:v>1793</c:v>
                </c:pt>
                <c:pt idx="129">
                  <c:v>3123</c:v>
                </c:pt>
                <c:pt idx="130">
                  <c:v>3607</c:v>
                </c:pt>
                <c:pt idx="131">
                  <c:v>3061</c:v>
                </c:pt>
                <c:pt idx="132">
                  <c:v>2342</c:v>
                </c:pt>
                <c:pt idx="133">
                  <c:v>3834</c:v>
                </c:pt>
                <c:pt idx="134">
                  <c:v>7566</c:v>
                </c:pt>
                <c:pt idx="135">
                  <c:v>6957</c:v>
                </c:pt>
                <c:pt idx="136">
                  <c:v>7561</c:v>
                </c:pt>
                <c:pt idx="137">
                  <c:v>3627</c:v>
                </c:pt>
                <c:pt idx="138">
                  <c:v>6643</c:v>
                </c:pt>
                <c:pt idx="139">
                  <c:v>7159</c:v>
                </c:pt>
                <c:pt idx="140">
                  <c:v>3341</c:v>
                </c:pt>
                <c:pt idx="141">
                  <c:v>1976</c:v>
                </c:pt>
                <c:pt idx="142">
                  <c:v>1799</c:v>
                </c:pt>
                <c:pt idx="143">
                  <c:v>6443</c:v>
                </c:pt>
                <c:pt idx="144">
                  <c:v>5452</c:v>
                </c:pt>
                <c:pt idx="145">
                  <c:v>8956</c:v>
                </c:pt>
                <c:pt idx="146">
                  <c:v>1526</c:v>
                </c:pt>
                <c:pt idx="147">
                  <c:v>6652</c:v>
                </c:pt>
                <c:pt idx="148">
                  <c:v>2751</c:v>
                </c:pt>
                <c:pt idx="149">
                  <c:v>1857</c:v>
                </c:pt>
                <c:pt idx="150">
                  <c:v>5292</c:v>
                </c:pt>
                <c:pt idx="151">
                  <c:v>5299</c:v>
                </c:pt>
                <c:pt idx="152">
                  <c:v>5088</c:v>
                </c:pt>
                <c:pt idx="153">
                  <c:v>5718</c:v>
                </c:pt>
                <c:pt idx="154">
                  <c:v>8977</c:v>
                </c:pt>
                <c:pt idx="155">
                  <c:v>2356</c:v>
                </c:pt>
                <c:pt idx="156">
                  <c:v>5556</c:v>
                </c:pt>
                <c:pt idx="157">
                  <c:v>1995</c:v>
                </c:pt>
                <c:pt idx="158">
                  <c:v>45</c:v>
                </c:pt>
                <c:pt idx="159">
                  <c:v>4052</c:v>
                </c:pt>
                <c:pt idx="160">
                  <c:v>9161</c:v>
                </c:pt>
                <c:pt idx="161">
                  <c:v>1597</c:v>
                </c:pt>
                <c:pt idx="162">
                  <c:v>3295</c:v>
                </c:pt>
                <c:pt idx="163">
                  <c:v>7284</c:v>
                </c:pt>
                <c:pt idx="164">
                  <c:v>9137</c:v>
                </c:pt>
                <c:pt idx="165">
                  <c:v>6487</c:v>
                </c:pt>
                <c:pt idx="166">
                  <c:v>2729</c:v>
                </c:pt>
                <c:pt idx="167">
                  <c:v>3937</c:v>
                </c:pt>
                <c:pt idx="168">
                  <c:v>8994</c:v>
                </c:pt>
                <c:pt idx="169">
                  <c:v>6095</c:v>
                </c:pt>
                <c:pt idx="170">
                  <c:v>1896</c:v>
                </c:pt>
                <c:pt idx="171">
                  <c:v>3506</c:v>
                </c:pt>
                <c:pt idx="172">
                  <c:v>7246</c:v>
                </c:pt>
                <c:pt idx="173">
                  <c:v>6345</c:v>
                </c:pt>
                <c:pt idx="174">
                  <c:v>2055</c:v>
                </c:pt>
                <c:pt idx="175">
                  <c:v>5418</c:v>
                </c:pt>
                <c:pt idx="176">
                  <c:v>6668</c:v>
                </c:pt>
                <c:pt idx="177">
                  <c:v>5333</c:v>
                </c:pt>
                <c:pt idx="178">
                  <c:v>1912</c:v>
                </c:pt>
                <c:pt idx="179">
                  <c:v>2190</c:v>
                </c:pt>
                <c:pt idx="180">
                  <c:v>3599</c:v>
                </c:pt>
                <c:pt idx="181">
                  <c:v>6514</c:v>
                </c:pt>
                <c:pt idx="182">
                  <c:v>1282</c:v>
                </c:pt>
                <c:pt idx="183">
                  <c:v>5693</c:v>
                </c:pt>
                <c:pt idx="184">
                  <c:v>6953</c:v>
                </c:pt>
                <c:pt idx="185">
                  <c:v>2166</c:v>
                </c:pt>
                <c:pt idx="186">
                  <c:v>7389</c:v>
                </c:pt>
                <c:pt idx="187">
                  <c:v>8935</c:v>
                </c:pt>
                <c:pt idx="188">
                  <c:v>2265</c:v>
                </c:pt>
                <c:pt idx="189">
                  <c:v>1487</c:v>
                </c:pt>
                <c:pt idx="190">
                  <c:v>6788</c:v>
                </c:pt>
                <c:pt idx="191">
                  <c:v>5590</c:v>
                </c:pt>
                <c:pt idx="192">
                  <c:v>6525</c:v>
                </c:pt>
                <c:pt idx="193">
                  <c:v>6507</c:v>
                </c:pt>
                <c:pt idx="194">
                  <c:v>3367</c:v>
                </c:pt>
                <c:pt idx="195">
                  <c:v>7369</c:v>
                </c:pt>
                <c:pt idx="196">
                  <c:v>4022</c:v>
                </c:pt>
                <c:pt idx="197">
                  <c:v>2647</c:v>
                </c:pt>
                <c:pt idx="198">
                  <c:v>9141</c:v>
                </c:pt>
                <c:pt idx="199">
                  <c:v>2892</c:v>
                </c:pt>
                <c:pt idx="200">
                  <c:v>2267</c:v>
                </c:pt>
                <c:pt idx="201">
                  <c:v>2566</c:v>
                </c:pt>
                <c:pt idx="202">
                  <c:v>8971</c:v>
                </c:pt>
                <c:pt idx="203">
                  <c:v>6234</c:v>
                </c:pt>
                <c:pt idx="204">
                  <c:v>3200</c:v>
                </c:pt>
                <c:pt idx="205">
                  <c:v>6274</c:v>
                </c:pt>
                <c:pt idx="206">
                  <c:v>4040</c:v>
                </c:pt>
                <c:pt idx="207">
                  <c:v>1300</c:v>
                </c:pt>
                <c:pt idx="208">
                  <c:v>112</c:v>
                </c:pt>
                <c:pt idx="209">
                  <c:v>5826</c:v>
                </c:pt>
                <c:pt idx="210">
                  <c:v>2810</c:v>
                </c:pt>
                <c:pt idx="211">
                  <c:v>1750</c:v>
                </c:pt>
                <c:pt idx="212">
                  <c:v>1653</c:v>
                </c:pt>
                <c:pt idx="213">
                  <c:v>2786</c:v>
                </c:pt>
                <c:pt idx="214">
                  <c:v>1813</c:v>
                </c:pt>
                <c:pt idx="215">
                  <c:v>3832</c:v>
                </c:pt>
                <c:pt idx="216">
                  <c:v>2582</c:v>
                </c:pt>
                <c:pt idx="217">
                  <c:v>2067</c:v>
                </c:pt>
                <c:pt idx="218">
                  <c:v>2550</c:v>
                </c:pt>
                <c:pt idx="219">
                  <c:v>2018</c:v>
                </c:pt>
                <c:pt idx="220">
                  <c:v>2093</c:v>
                </c:pt>
                <c:pt idx="221">
                  <c:v>6885</c:v>
                </c:pt>
                <c:pt idx="222">
                  <c:v>2804</c:v>
                </c:pt>
                <c:pt idx="223">
                  <c:v>6731</c:v>
                </c:pt>
                <c:pt idx="224">
                  <c:v>1756</c:v>
                </c:pt>
                <c:pt idx="225">
                  <c:v>7392</c:v>
                </c:pt>
                <c:pt idx="226">
                  <c:v>1707</c:v>
                </c:pt>
                <c:pt idx="227">
                  <c:v>3572</c:v>
                </c:pt>
                <c:pt idx="228">
                  <c:v>8908</c:v>
                </c:pt>
                <c:pt idx="229">
                  <c:v>5789</c:v>
                </c:pt>
                <c:pt idx="230">
                  <c:v>2592</c:v>
                </c:pt>
                <c:pt idx="231">
                  <c:v>2742</c:v>
                </c:pt>
                <c:pt idx="232">
                  <c:v>3147</c:v>
                </c:pt>
                <c:pt idx="233">
                  <c:v>1880</c:v>
                </c:pt>
                <c:pt idx="234">
                  <c:v>5238</c:v>
                </c:pt>
                <c:pt idx="235">
                  <c:v>6100</c:v>
                </c:pt>
                <c:pt idx="236">
                  <c:v>2818</c:v>
                </c:pt>
                <c:pt idx="237">
                  <c:v>5629</c:v>
                </c:pt>
                <c:pt idx="238">
                  <c:v>1565</c:v>
                </c:pt>
                <c:pt idx="239">
                  <c:v>3205</c:v>
                </c:pt>
                <c:pt idx="240">
                  <c:v>1379</c:v>
                </c:pt>
                <c:pt idx="241">
                  <c:v>6789</c:v>
                </c:pt>
                <c:pt idx="242">
                  <c:v>2362</c:v>
                </c:pt>
                <c:pt idx="243">
                  <c:v>5469</c:v>
                </c:pt>
                <c:pt idx="244">
                  <c:v>2587</c:v>
                </c:pt>
                <c:pt idx="245">
                  <c:v>1227</c:v>
                </c:pt>
                <c:pt idx="246">
                  <c:v>2389</c:v>
                </c:pt>
                <c:pt idx="247">
                  <c:v>7300</c:v>
                </c:pt>
                <c:pt idx="248">
                  <c:v>1498</c:v>
                </c:pt>
                <c:pt idx="249">
                  <c:v>3961</c:v>
                </c:pt>
                <c:pt idx="250">
                  <c:v>1610</c:v>
                </c:pt>
                <c:pt idx="251">
                  <c:v>2127</c:v>
                </c:pt>
                <c:pt idx="252">
                  <c:v>1424</c:v>
                </c:pt>
                <c:pt idx="253">
                  <c:v>2081</c:v>
                </c:pt>
                <c:pt idx="254">
                  <c:v>1950</c:v>
                </c:pt>
                <c:pt idx="255">
                  <c:v>3840</c:v>
                </c:pt>
                <c:pt idx="256">
                  <c:v>5338</c:v>
                </c:pt>
                <c:pt idx="257">
                  <c:v>2899</c:v>
                </c:pt>
                <c:pt idx="258">
                  <c:v>1965</c:v>
                </c:pt>
                <c:pt idx="259">
                  <c:v>1455</c:v>
                </c:pt>
                <c:pt idx="260">
                  <c:v>5832</c:v>
                </c:pt>
                <c:pt idx="261">
                  <c:v>5206</c:v>
                </c:pt>
                <c:pt idx="262">
                  <c:v>2578</c:v>
                </c:pt>
                <c:pt idx="263">
                  <c:v>6156</c:v>
                </c:pt>
                <c:pt idx="264">
                  <c:v>3746</c:v>
                </c:pt>
                <c:pt idx="265">
                  <c:v>2435</c:v>
                </c:pt>
                <c:pt idx="266">
                  <c:v>2789</c:v>
                </c:pt>
                <c:pt idx="267">
                  <c:v>6144</c:v>
                </c:pt>
                <c:pt idx="268">
                  <c:v>6371</c:v>
                </c:pt>
                <c:pt idx="269">
                  <c:v>1758</c:v>
                </c:pt>
                <c:pt idx="270">
                  <c:v>2456</c:v>
                </c:pt>
                <c:pt idx="271">
                  <c:v>7296</c:v>
                </c:pt>
                <c:pt idx="272">
                  <c:v>1251</c:v>
                </c:pt>
                <c:pt idx="273">
                  <c:v>3869</c:v>
                </c:pt>
                <c:pt idx="274">
                  <c:v>5280</c:v>
                </c:pt>
                <c:pt idx="275">
                  <c:v>3721</c:v>
                </c:pt>
                <c:pt idx="276">
                  <c:v>6720</c:v>
                </c:pt>
                <c:pt idx="277">
                  <c:v>6982</c:v>
                </c:pt>
                <c:pt idx="278">
                  <c:v>3796</c:v>
                </c:pt>
                <c:pt idx="279">
                  <c:v>3639</c:v>
                </c:pt>
                <c:pt idx="280">
                  <c:v>6765</c:v>
                </c:pt>
                <c:pt idx="281">
                  <c:v>6809</c:v>
                </c:pt>
                <c:pt idx="282">
                  <c:v>9144</c:v>
                </c:pt>
                <c:pt idx="283">
                  <c:v>7059</c:v>
                </c:pt>
                <c:pt idx="284">
                  <c:v>2129</c:v>
                </c:pt>
                <c:pt idx="285">
                  <c:v>5160</c:v>
                </c:pt>
                <c:pt idx="286">
                  <c:v>9171</c:v>
                </c:pt>
                <c:pt idx="287">
                  <c:v>5949</c:v>
                </c:pt>
                <c:pt idx="288">
                  <c:v>1684</c:v>
                </c:pt>
                <c:pt idx="289">
                  <c:v>2460</c:v>
                </c:pt>
                <c:pt idx="290">
                  <c:v>2133</c:v>
                </c:pt>
                <c:pt idx="291">
                  <c:v>6975</c:v>
                </c:pt>
                <c:pt idx="292">
                  <c:v>5323</c:v>
                </c:pt>
                <c:pt idx="293">
                  <c:v>1224</c:v>
                </c:pt>
                <c:pt idx="294">
                  <c:v>5262</c:v>
                </c:pt>
                <c:pt idx="295">
                  <c:v>7436</c:v>
                </c:pt>
                <c:pt idx="296">
                  <c:v>8951</c:v>
                </c:pt>
                <c:pt idx="297">
                  <c:v>6786</c:v>
                </c:pt>
                <c:pt idx="298">
                  <c:v>7147</c:v>
                </c:pt>
                <c:pt idx="299">
                  <c:v>6710</c:v>
                </c:pt>
                <c:pt idx="300">
                  <c:v>2748</c:v>
                </c:pt>
                <c:pt idx="301">
                  <c:v>7026</c:v>
                </c:pt>
                <c:pt idx="302">
                  <c:v>5688</c:v>
                </c:pt>
                <c:pt idx="303">
                  <c:v>1792</c:v>
                </c:pt>
                <c:pt idx="304">
                  <c:v>2344</c:v>
                </c:pt>
                <c:pt idx="305">
                  <c:v>6505</c:v>
                </c:pt>
                <c:pt idx="306">
                  <c:v>5939</c:v>
                </c:pt>
                <c:pt idx="307">
                  <c:v>9016</c:v>
                </c:pt>
                <c:pt idx="308">
                  <c:v>2669</c:v>
                </c:pt>
                <c:pt idx="309">
                  <c:v>2887</c:v>
                </c:pt>
                <c:pt idx="310">
                  <c:v>1659</c:v>
                </c:pt>
                <c:pt idx="311">
                  <c:v>2236</c:v>
                </c:pt>
                <c:pt idx="312">
                  <c:v>7462</c:v>
                </c:pt>
                <c:pt idx="313">
                  <c:v>6869</c:v>
                </c:pt>
                <c:pt idx="314">
                  <c:v>2087</c:v>
                </c:pt>
                <c:pt idx="315">
                  <c:v>3651</c:v>
                </c:pt>
                <c:pt idx="316">
                  <c:v>5106</c:v>
                </c:pt>
                <c:pt idx="317">
                  <c:v>5996</c:v>
                </c:pt>
                <c:pt idx="318">
                  <c:v>1245</c:v>
                </c:pt>
                <c:pt idx="319">
                  <c:v>6067</c:v>
                </c:pt>
                <c:pt idx="320">
                  <c:v>1669</c:v>
                </c:pt>
                <c:pt idx="321">
                  <c:v>5185</c:v>
                </c:pt>
                <c:pt idx="322">
                  <c:v>171</c:v>
                </c:pt>
                <c:pt idx="323">
                  <c:v>3078</c:v>
                </c:pt>
                <c:pt idx="324">
                  <c:v>5684</c:v>
                </c:pt>
                <c:pt idx="325">
                  <c:v>6757</c:v>
                </c:pt>
                <c:pt idx="326">
                  <c:v>6681</c:v>
                </c:pt>
                <c:pt idx="327">
                  <c:v>2531</c:v>
                </c:pt>
                <c:pt idx="328">
                  <c:v>7138</c:v>
                </c:pt>
                <c:pt idx="329">
                  <c:v>2458</c:v>
                </c:pt>
                <c:pt idx="330">
                  <c:v>2948</c:v>
                </c:pt>
                <c:pt idx="331">
                  <c:v>7003</c:v>
                </c:pt>
                <c:pt idx="332">
                  <c:v>5393</c:v>
                </c:pt>
              </c:strCache>
            </c:strRef>
          </c:cat>
          <c:val>
            <c:numRef>
              <c:f>Hoja3!$C$3:$C$336</c:f>
              <c:numCache>
                <c:formatCode>Estándar</c:formatCode>
                <c:ptCount val="333"/>
                <c:pt idx="0">
                  <c:v>3489</c:v>
                </c:pt>
                <c:pt idx="1">
                  <c:v>2655</c:v>
                </c:pt>
                <c:pt idx="2">
                  <c:v>1647</c:v>
                </c:pt>
                <c:pt idx="3">
                  <c:v>1558</c:v>
                </c:pt>
                <c:pt idx="4">
                  <c:v>1187</c:v>
                </c:pt>
                <c:pt idx="5">
                  <c:v>1080</c:v>
                </c:pt>
                <c:pt idx="6">
                  <c:v>1055</c:v>
                </c:pt>
                <c:pt idx="7">
                  <c:v>981</c:v>
                </c:pt>
                <c:pt idx="8">
                  <c:v>925</c:v>
                </c:pt>
                <c:pt idx="9">
                  <c:v>843</c:v>
                </c:pt>
                <c:pt idx="10">
                  <c:v>781</c:v>
                </c:pt>
                <c:pt idx="11">
                  <c:v>781</c:v>
                </c:pt>
                <c:pt idx="12">
                  <c:v>670</c:v>
                </c:pt>
                <c:pt idx="13">
                  <c:v>640</c:v>
                </c:pt>
                <c:pt idx="14">
                  <c:v>579</c:v>
                </c:pt>
                <c:pt idx="15">
                  <c:v>467</c:v>
                </c:pt>
                <c:pt idx="16">
                  <c:v>411</c:v>
                </c:pt>
                <c:pt idx="17">
                  <c:v>407</c:v>
                </c:pt>
                <c:pt idx="18">
                  <c:v>398</c:v>
                </c:pt>
                <c:pt idx="19">
                  <c:v>388</c:v>
                </c:pt>
                <c:pt idx="20">
                  <c:v>380</c:v>
                </c:pt>
                <c:pt idx="21">
                  <c:v>374</c:v>
                </c:pt>
                <c:pt idx="22">
                  <c:v>351</c:v>
                </c:pt>
                <c:pt idx="23">
                  <c:v>336</c:v>
                </c:pt>
                <c:pt idx="24">
                  <c:v>325</c:v>
                </c:pt>
                <c:pt idx="25">
                  <c:v>316</c:v>
                </c:pt>
                <c:pt idx="26">
                  <c:v>298</c:v>
                </c:pt>
                <c:pt idx="27">
                  <c:v>297</c:v>
                </c:pt>
                <c:pt idx="28">
                  <c:v>295</c:v>
                </c:pt>
                <c:pt idx="29">
                  <c:v>295</c:v>
                </c:pt>
                <c:pt idx="30">
                  <c:v>278</c:v>
                </c:pt>
                <c:pt idx="31">
                  <c:v>272</c:v>
                </c:pt>
                <c:pt idx="32">
                  <c:v>267</c:v>
                </c:pt>
                <c:pt idx="33">
                  <c:v>266</c:v>
                </c:pt>
                <c:pt idx="34">
                  <c:v>251</c:v>
                </c:pt>
                <c:pt idx="35">
                  <c:v>250</c:v>
                </c:pt>
                <c:pt idx="36">
                  <c:v>249</c:v>
                </c:pt>
                <c:pt idx="37">
                  <c:v>246</c:v>
                </c:pt>
                <c:pt idx="38">
                  <c:v>240</c:v>
                </c:pt>
                <c:pt idx="39">
                  <c:v>239</c:v>
                </c:pt>
                <c:pt idx="40">
                  <c:v>233</c:v>
                </c:pt>
                <c:pt idx="41">
                  <c:v>226</c:v>
                </c:pt>
                <c:pt idx="42">
                  <c:v>219</c:v>
                </c:pt>
                <c:pt idx="43">
                  <c:v>215</c:v>
                </c:pt>
                <c:pt idx="44">
                  <c:v>207</c:v>
                </c:pt>
                <c:pt idx="45">
                  <c:v>204</c:v>
                </c:pt>
                <c:pt idx="46">
                  <c:v>202</c:v>
                </c:pt>
                <c:pt idx="47">
                  <c:v>193</c:v>
                </c:pt>
                <c:pt idx="48">
                  <c:v>181</c:v>
                </c:pt>
                <c:pt idx="49">
                  <c:v>179</c:v>
                </c:pt>
                <c:pt idx="50">
                  <c:v>173</c:v>
                </c:pt>
                <c:pt idx="51">
                  <c:v>171</c:v>
                </c:pt>
                <c:pt idx="52">
                  <c:v>167</c:v>
                </c:pt>
                <c:pt idx="53">
                  <c:v>166</c:v>
                </c:pt>
                <c:pt idx="54">
                  <c:v>165</c:v>
                </c:pt>
                <c:pt idx="55">
                  <c:v>161</c:v>
                </c:pt>
                <c:pt idx="56">
                  <c:v>159</c:v>
                </c:pt>
                <c:pt idx="57">
                  <c:v>157</c:v>
                </c:pt>
                <c:pt idx="58">
                  <c:v>154</c:v>
                </c:pt>
                <c:pt idx="59">
                  <c:v>152</c:v>
                </c:pt>
                <c:pt idx="60">
                  <c:v>151</c:v>
                </c:pt>
                <c:pt idx="61">
                  <c:v>150</c:v>
                </c:pt>
                <c:pt idx="62">
                  <c:v>149</c:v>
                </c:pt>
                <c:pt idx="63">
                  <c:v>149</c:v>
                </c:pt>
                <c:pt idx="64">
                  <c:v>141</c:v>
                </c:pt>
                <c:pt idx="65">
                  <c:v>137</c:v>
                </c:pt>
                <c:pt idx="66">
                  <c:v>137</c:v>
                </c:pt>
                <c:pt idx="67">
                  <c:v>137</c:v>
                </c:pt>
                <c:pt idx="68">
                  <c:v>134</c:v>
                </c:pt>
                <c:pt idx="69">
                  <c:v>132</c:v>
                </c:pt>
                <c:pt idx="70">
                  <c:v>131</c:v>
                </c:pt>
                <c:pt idx="71">
                  <c:v>130</c:v>
                </c:pt>
                <c:pt idx="72">
                  <c:v>129</c:v>
                </c:pt>
                <c:pt idx="73">
                  <c:v>126</c:v>
                </c:pt>
                <c:pt idx="74">
                  <c:v>126</c:v>
                </c:pt>
                <c:pt idx="75">
                  <c:v>125</c:v>
                </c:pt>
                <c:pt idx="76">
                  <c:v>124</c:v>
                </c:pt>
                <c:pt idx="77">
                  <c:v>118</c:v>
                </c:pt>
                <c:pt idx="78">
                  <c:v>117</c:v>
                </c:pt>
                <c:pt idx="79">
                  <c:v>117</c:v>
                </c:pt>
                <c:pt idx="80">
                  <c:v>115</c:v>
                </c:pt>
                <c:pt idx="81">
                  <c:v>112</c:v>
                </c:pt>
                <c:pt idx="82">
                  <c:v>111</c:v>
                </c:pt>
                <c:pt idx="83">
                  <c:v>111</c:v>
                </c:pt>
                <c:pt idx="84">
                  <c:v>110</c:v>
                </c:pt>
                <c:pt idx="85">
                  <c:v>107</c:v>
                </c:pt>
                <c:pt idx="86">
                  <c:v>107</c:v>
                </c:pt>
                <c:pt idx="87">
                  <c:v>105</c:v>
                </c:pt>
                <c:pt idx="88">
                  <c:v>105</c:v>
                </c:pt>
                <c:pt idx="89">
                  <c:v>104</c:v>
                </c:pt>
                <c:pt idx="90">
                  <c:v>103</c:v>
                </c:pt>
                <c:pt idx="91">
                  <c:v>103</c:v>
                </c:pt>
                <c:pt idx="92">
                  <c:v>103</c:v>
                </c:pt>
                <c:pt idx="93">
                  <c:v>102</c:v>
                </c:pt>
                <c:pt idx="94">
                  <c:v>100</c:v>
                </c:pt>
                <c:pt idx="95">
                  <c:v>99</c:v>
                </c:pt>
                <c:pt idx="96">
                  <c:v>97</c:v>
                </c:pt>
                <c:pt idx="97">
                  <c:v>95</c:v>
                </c:pt>
                <c:pt idx="98">
                  <c:v>94</c:v>
                </c:pt>
                <c:pt idx="99">
                  <c:v>94</c:v>
                </c:pt>
                <c:pt idx="100">
                  <c:v>94</c:v>
                </c:pt>
                <c:pt idx="101">
                  <c:v>94</c:v>
                </c:pt>
                <c:pt idx="102">
                  <c:v>93</c:v>
                </c:pt>
                <c:pt idx="103">
                  <c:v>93</c:v>
                </c:pt>
                <c:pt idx="104">
                  <c:v>91</c:v>
                </c:pt>
                <c:pt idx="105">
                  <c:v>90</c:v>
                </c:pt>
                <c:pt idx="106">
                  <c:v>89</c:v>
                </c:pt>
                <c:pt idx="107">
                  <c:v>85</c:v>
                </c:pt>
                <c:pt idx="108">
                  <c:v>84</c:v>
                </c:pt>
                <c:pt idx="109">
                  <c:v>83</c:v>
                </c:pt>
                <c:pt idx="110">
                  <c:v>83</c:v>
                </c:pt>
                <c:pt idx="111">
                  <c:v>83</c:v>
                </c:pt>
                <c:pt idx="112">
                  <c:v>82</c:v>
                </c:pt>
                <c:pt idx="113">
                  <c:v>81</c:v>
                </c:pt>
                <c:pt idx="114">
                  <c:v>80</c:v>
                </c:pt>
                <c:pt idx="115">
                  <c:v>79</c:v>
                </c:pt>
                <c:pt idx="116">
                  <c:v>78</c:v>
                </c:pt>
                <c:pt idx="117">
                  <c:v>78</c:v>
                </c:pt>
                <c:pt idx="118">
                  <c:v>74</c:v>
                </c:pt>
                <c:pt idx="119">
                  <c:v>74</c:v>
                </c:pt>
                <c:pt idx="120">
                  <c:v>74</c:v>
                </c:pt>
                <c:pt idx="121">
                  <c:v>74</c:v>
                </c:pt>
                <c:pt idx="122">
                  <c:v>71</c:v>
                </c:pt>
                <c:pt idx="123">
                  <c:v>70</c:v>
                </c:pt>
                <c:pt idx="124">
                  <c:v>70</c:v>
                </c:pt>
                <c:pt idx="125">
                  <c:v>68</c:v>
                </c:pt>
                <c:pt idx="126">
                  <c:v>67</c:v>
                </c:pt>
                <c:pt idx="127">
                  <c:v>67</c:v>
                </c:pt>
                <c:pt idx="128">
                  <c:v>66</c:v>
                </c:pt>
                <c:pt idx="129">
                  <c:v>65</c:v>
                </c:pt>
                <c:pt idx="130">
                  <c:v>64</c:v>
                </c:pt>
                <c:pt idx="131">
                  <c:v>64</c:v>
                </c:pt>
                <c:pt idx="132">
                  <c:v>63</c:v>
                </c:pt>
                <c:pt idx="133">
                  <c:v>63</c:v>
                </c:pt>
                <c:pt idx="134">
                  <c:v>62</c:v>
                </c:pt>
                <c:pt idx="135">
                  <c:v>59</c:v>
                </c:pt>
                <c:pt idx="136">
                  <c:v>59</c:v>
                </c:pt>
                <c:pt idx="137">
                  <c:v>58</c:v>
                </c:pt>
                <c:pt idx="138">
                  <c:v>58</c:v>
                </c:pt>
                <c:pt idx="139">
                  <c:v>57</c:v>
                </c:pt>
                <c:pt idx="140">
                  <c:v>54</c:v>
                </c:pt>
                <c:pt idx="141">
                  <c:v>54</c:v>
                </c:pt>
                <c:pt idx="142">
                  <c:v>53</c:v>
                </c:pt>
                <c:pt idx="143">
                  <c:v>52</c:v>
                </c:pt>
                <c:pt idx="144">
                  <c:v>52</c:v>
                </c:pt>
                <c:pt idx="145">
                  <c:v>51</c:v>
                </c:pt>
                <c:pt idx="146">
                  <c:v>51</c:v>
                </c:pt>
                <c:pt idx="147">
                  <c:v>51</c:v>
                </c:pt>
                <c:pt idx="148">
                  <c:v>50</c:v>
                </c:pt>
                <c:pt idx="149">
                  <c:v>49</c:v>
                </c:pt>
                <c:pt idx="150">
                  <c:v>48</c:v>
                </c:pt>
                <c:pt idx="151">
                  <c:v>47</c:v>
                </c:pt>
                <c:pt idx="152">
                  <c:v>47</c:v>
                </c:pt>
                <c:pt idx="153">
                  <c:v>46</c:v>
                </c:pt>
                <c:pt idx="154">
                  <c:v>46</c:v>
                </c:pt>
                <c:pt idx="155">
                  <c:v>45</c:v>
                </c:pt>
                <c:pt idx="156">
                  <c:v>45</c:v>
                </c:pt>
                <c:pt idx="157">
                  <c:v>44</c:v>
                </c:pt>
                <c:pt idx="158">
                  <c:v>44</c:v>
                </c:pt>
                <c:pt idx="159">
                  <c:v>44</c:v>
                </c:pt>
                <c:pt idx="160">
                  <c:v>43</c:v>
                </c:pt>
                <c:pt idx="161">
                  <c:v>43</c:v>
                </c:pt>
                <c:pt idx="162">
                  <c:v>43</c:v>
                </c:pt>
                <c:pt idx="163">
                  <c:v>43</c:v>
                </c:pt>
                <c:pt idx="164">
                  <c:v>42</c:v>
                </c:pt>
                <c:pt idx="165">
                  <c:v>42</c:v>
                </c:pt>
                <c:pt idx="166">
                  <c:v>41</c:v>
                </c:pt>
                <c:pt idx="167">
                  <c:v>40</c:v>
                </c:pt>
                <c:pt idx="168">
                  <c:v>38</c:v>
                </c:pt>
                <c:pt idx="169">
                  <c:v>37</c:v>
                </c:pt>
                <c:pt idx="170">
                  <c:v>36</c:v>
                </c:pt>
                <c:pt idx="171">
                  <c:v>36</c:v>
                </c:pt>
                <c:pt idx="172">
                  <c:v>36</c:v>
                </c:pt>
                <c:pt idx="173">
                  <c:v>36</c:v>
                </c:pt>
                <c:pt idx="174">
                  <c:v>36</c:v>
                </c:pt>
                <c:pt idx="175">
                  <c:v>36</c:v>
                </c:pt>
                <c:pt idx="176">
                  <c:v>35</c:v>
                </c:pt>
                <c:pt idx="177">
                  <c:v>35</c:v>
                </c:pt>
                <c:pt idx="178">
                  <c:v>34</c:v>
                </c:pt>
                <c:pt idx="179">
                  <c:v>34</c:v>
                </c:pt>
                <c:pt idx="180">
                  <c:v>33</c:v>
                </c:pt>
                <c:pt idx="181">
                  <c:v>33</c:v>
                </c:pt>
                <c:pt idx="182">
                  <c:v>32</c:v>
                </c:pt>
                <c:pt idx="183">
                  <c:v>30</c:v>
                </c:pt>
                <c:pt idx="184">
                  <c:v>30</c:v>
                </c:pt>
                <c:pt idx="185">
                  <c:v>29</c:v>
                </c:pt>
                <c:pt idx="186">
                  <c:v>29</c:v>
                </c:pt>
                <c:pt idx="187">
                  <c:v>29</c:v>
                </c:pt>
                <c:pt idx="188">
                  <c:v>29</c:v>
                </c:pt>
                <c:pt idx="189">
                  <c:v>28</c:v>
                </c:pt>
                <c:pt idx="190">
                  <c:v>27</c:v>
                </c:pt>
                <c:pt idx="191">
                  <c:v>27</c:v>
                </c:pt>
                <c:pt idx="192">
                  <c:v>27</c:v>
                </c:pt>
                <c:pt idx="193">
                  <c:v>27</c:v>
                </c:pt>
                <c:pt idx="194">
                  <c:v>26</c:v>
                </c:pt>
                <c:pt idx="195">
                  <c:v>26</c:v>
                </c:pt>
                <c:pt idx="196">
                  <c:v>26</c:v>
                </c:pt>
                <c:pt idx="197">
                  <c:v>26</c:v>
                </c:pt>
                <c:pt idx="198">
                  <c:v>25</c:v>
                </c:pt>
                <c:pt idx="199">
                  <c:v>25</c:v>
                </c:pt>
                <c:pt idx="200">
                  <c:v>25</c:v>
                </c:pt>
                <c:pt idx="201">
                  <c:v>24</c:v>
                </c:pt>
                <c:pt idx="202">
                  <c:v>24</c:v>
                </c:pt>
                <c:pt idx="203">
                  <c:v>22</c:v>
                </c:pt>
                <c:pt idx="204">
                  <c:v>22</c:v>
                </c:pt>
                <c:pt idx="205">
                  <c:v>22</c:v>
                </c:pt>
                <c:pt idx="206">
                  <c:v>21</c:v>
                </c:pt>
                <c:pt idx="207">
                  <c:v>21</c:v>
                </c:pt>
                <c:pt idx="208">
                  <c:v>21</c:v>
                </c:pt>
                <c:pt idx="209">
                  <c:v>21</c:v>
                </c:pt>
                <c:pt idx="210">
                  <c:v>20</c:v>
                </c:pt>
                <c:pt idx="211">
                  <c:v>20</c:v>
                </c:pt>
                <c:pt idx="212">
                  <c:v>19</c:v>
                </c:pt>
                <c:pt idx="213">
                  <c:v>19</c:v>
                </c:pt>
                <c:pt idx="214">
                  <c:v>19</c:v>
                </c:pt>
                <c:pt idx="215">
                  <c:v>19</c:v>
                </c:pt>
                <c:pt idx="216">
                  <c:v>19</c:v>
                </c:pt>
                <c:pt idx="217">
                  <c:v>19</c:v>
                </c:pt>
                <c:pt idx="218">
                  <c:v>18</c:v>
                </c:pt>
                <c:pt idx="219">
                  <c:v>18</c:v>
                </c:pt>
                <c:pt idx="220">
                  <c:v>17</c:v>
                </c:pt>
                <c:pt idx="221">
                  <c:v>17</c:v>
                </c:pt>
                <c:pt idx="222">
                  <c:v>17</c:v>
                </c:pt>
                <c:pt idx="223">
                  <c:v>17</c:v>
                </c:pt>
                <c:pt idx="224">
                  <c:v>17</c:v>
                </c:pt>
                <c:pt idx="225">
                  <c:v>17</c:v>
                </c:pt>
                <c:pt idx="226">
                  <c:v>16</c:v>
                </c:pt>
                <c:pt idx="227">
                  <c:v>16</c:v>
                </c:pt>
                <c:pt idx="228">
                  <c:v>16</c:v>
                </c:pt>
                <c:pt idx="229">
                  <c:v>16</c:v>
                </c:pt>
                <c:pt idx="230">
                  <c:v>15</c:v>
                </c:pt>
                <c:pt idx="231">
                  <c:v>14</c:v>
                </c:pt>
                <c:pt idx="232">
                  <c:v>13</c:v>
                </c:pt>
                <c:pt idx="233">
                  <c:v>13</c:v>
                </c:pt>
                <c:pt idx="234">
                  <c:v>13</c:v>
                </c:pt>
                <c:pt idx="235">
                  <c:v>12</c:v>
                </c:pt>
                <c:pt idx="236">
                  <c:v>12</c:v>
                </c:pt>
                <c:pt idx="237">
                  <c:v>12</c:v>
                </c:pt>
                <c:pt idx="238">
                  <c:v>12</c:v>
                </c:pt>
                <c:pt idx="239">
                  <c:v>11</c:v>
                </c:pt>
                <c:pt idx="240">
                  <c:v>11</c:v>
                </c:pt>
                <c:pt idx="241">
                  <c:v>11</c:v>
                </c:pt>
                <c:pt idx="242">
                  <c:v>11</c:v>
                </c:pt>
                <c:pt idx="243">
                  <c:v>11</c:v>
                </c:pt>
                <c:pt idx="244">
                  <c:v>11</c:v>
                </c:pt>
                <c:pt idx="245">
                  <c:v>11</c:v>
                </c:pt>
                <c:pt idx="246">
                  <c:v>11</c:v>
                </c:pt>
                <c:pt idx="247">
                  <c:v>10</c:v>
                </c:pt>
                <c:pt idx="248">
                  <c:v>10</c:v>
                </c:pt>
                <c:pt idx="249">
                  <c:v>10</c:v>
                </c:pt>
                <c:pt idx="250">
                  <c:v>9</c:v>
                </c:pt>
                <c:pt idx="251">
                  <c:v>9</c:v>
                </c:pt>
                <c:pt idx="252">
                  <c:v>9</c:v>
                </c:pt>
                <c:pt idx="253">
                  <c:v>9</c:v>
                </c:pt>
                <c:pt idx="254">
                  <c:v>9</c:v>
                </c:pt>
                <c:pt idx="255">
                  <c:v>8</c:v>
                </c:pt>
                <c:pt idx="256">
                  <c:v>8</c:v>
                </c:pt>
                <c:pt idx="257">
                  <c:v>8</c:v>
                </c:pt>
                <c:pt idx="258">
                  <c:v>8</c:v>
                </c:pt>
                <c:pt idx="259">
                  <c:v>8</c:v>
                </c:pt>
                <c:pt idx="260">
                  <c:v>7</c:v>
                </c:pt>
                <c:pt idx="261">
                  <c:v>7</c:v>
                </c:pt>
                <c:pt idx="262">
                  <c:v>7</c:v>
                </c:pt>
                <c:pt idx="263">
                  <c:v>6</c:v>
                </c:pt>
                <c:pt idx="264">
                  <c:v>6</c:v>
                </c:pt>
                <c:pt idx="265">
                  <c:v>6</c:v>
                </c:pt>
                <c:pt idx="266">
                  <c:v>6</c:v>
                </c:pt>
                <c:pt idx="267">
                  <c:v>6</c:v>
                </c:pt>
                <c:pt idx="268">
                  <c:v>6</c:v>
                </c:pt>
                <c:pt idx="269">
                  <c:v>5</c:v>
                </c:pt>
                <c:pt idx="270">
                  <c:v>5</c:v>
                </c:pt>
                <c:pt idx="271">
                  <c:v>5</c:v>
                </c:pt>
                <c:pt idx="272">
                  <c:v>5</c:v>
                </c:pt>
                <c:pt idx="273">
                  <c:v>4</c:v>
                </c:pt>
                <c:pt idx="274">
                  <c:v>4</c:v>
                </c:pt>
                <c:pt idx="275">
                  <c:v>4</c:v>
                </c:pt>
                <c:pt idx="276">
                  <c:v>4</c:v>
                </c:pt>
                <c:pt idx="277">
                  <c:v>4</c:v>
                </c:pt>
                <c:pt idx="278">
                  <c:v>4</c:v>
                </c:pt>
                <c:pt idx="279">
                  <c:v>3</c:v>
                </c:pt>
                <c:pt idx="280">
                  <c:v>3</c:v>
                </c:pt>
                <c:pt idx="281">
                  <c:v>3</c:v>
                </c:pt>
                <c:pt idx="282">
                  <c:v>3</c:v>
                </c:pt>
                <c:pt idx="283">
                  <c:v>2</c:v>
                </c:pt>
                <c:pt idx="284">
                  <c:v>2</c:v>
                </c:pt>
                <c:pt idx="285">
                  <c:v>2</c:v>
                </c:pt>
                <c:pt idx="286">
                  <c:v>2</c:v>
                </c:pt>
                <c:pt idx="287">
                  <c:v>2</c:v>
                </c:pt>
                <c:pt idx="288">
                  <c:v>2</c:v>
                </c:pt>
                <c:pt idx="289">
                  <c:v>1</c:v>
                </c:pt>
                <c:pt idx="290">
                  <c:v>1</c:v>
                </c:pt>
                <c:pt idx="291">
                  <c:v>1</c:v>
                </c:pt>
                <c:pt idx="292">
                  <c:v>1</c:v>
                </c:pt>
                <c:pt idx="293">
                  <c:v>1</c:v>
                </c:pt>
                <c:pt idx="294">
                  <c:v>1</c:v>
                </c:pt>
                <c:pt idx="295">
                  <c:v>1</c:v>
                </c:pt>
                <c:pt idx="296">
                  <c:v>1</c:v>
                </c:pt>
                <c:pt idx="297">
                  <c:v>1</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numCache>
            </c:numRef>
          </c:val>
        </c:ser>
        <c:axId val="109138688"/>
        <c:axId val="109140992"/>
      </c:barChart>
      <c:catAx>
        <c:axId val="109138688"/>
        <c:scaling>
          <c:orientation val="minMax"/>
        </c:scaling>
        <c:axPos val="b"/>
        <c:title>
          <c:tx>
            <c:rich>
              <a:bodyPr/>
              <a:lstStyle/>
              <a:p>
                <a:pPr>
                  <a:defRPr/>
                </a:pPr>
                <a:r>
                  <a:rPr lang="es-MX"/>
                  <a:t>Id de usuario</a:t>
                </a:r>
              </a:p>
              <a:p>
                <a:pPr>
                  <a:defRPr/>
                </a:pPr>
                <a:endParaRPr lang="es-MX"/>
              </a:p>
            </c:rich>
          </c:tx>
          <c:layout>
            <c:manualLayout>
              <c:xMode val="edge"/>
              <c:yMode val="edge"/>
              <c:x val="0.38610586176727996"/>
              <c:y val="0.87393800532051724"/>
            </c:manualLayout>
          </c:layout>
        </c:title>
        <c:tickLblPos val="nextTo"/>
        <c:crossAx val="109140992"/>
        <c:crosses val="autoZero"/>
        <c:auto val="1"/>
        <c:lblAlgn val="ctr"/>
        <c:lblOffset val="100"/>
      </c:catAx>
      <c:valAx>
        <c:axId val="109140992"/>
        <c:scaling>
          <c:orientation val="minMax"/>
        </c:scaling>
        <c:axPos val="l"/>
        <c:majorGridlines/>
        <c:title>
          <c:tx>
            <c:rich>
              <a:bodyPr rot="-5400000" vert="horz"/>
              <a:lstStyle/>
              <a:p>
                <a:pPr>
                  <a:defRPr/>
                </a:pPr>
                <a:r>
                  <a:rPr lang="es-MX"/>
                  <a:t>Cantidad de Likes</a:t>
                </a:r>
              </a:p>
            </c:rich>
          </c:tx>
          <c:layout/>
        </c:title>
        <c:numFmt formatCode="Estándar" sourceLinked="1"/>
        <c:tickLblPos val="nextTo"/>
        <c:crossAx val="109138688"/>
        <c:crosses val="autoZero"/>
        <c:crossBetween val="between"/>
      </c:valAx>
    </c:plotArea>
    <c:legend>
      <c:legendPos val="r"/>
      <c:layout/>
    </c:legend>
    <c:plotVisOnly val="1"/>
    <c:dispBlanksAs val="gap"/>
  </c:chart>
  <c:externalData r:id="rId1"/>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MX"/>
  <c:pivotSource>
    <c:name>[analysis result.xlsx]Hoja4!Tabla dinámica1</c:name>
    <c:fmtId val="-1"/>
  </c:pivotSource>
  <c:chart>
    <c:title>
      <c:tx>
        <c:rich>
          <a:bodyPr/>
          <a:lstStyle/>
          <a:p>
            <a:pPr>
              <a:defRPr/>
            </a:pPr>
            <a:r>
              <a:rPr lang="en-US"/>
              <a:t>Tendencia de cantidad de likes por usuario</a:t>
            </a:r>
          </a:p>
        </c:rich>
      </c:tx>
      <c:layout/>
    </c:title>
    <c:pivotFmts>
      <c:pivotFmt>
        <c:idx val="0"/>
        <c:marker>
          <c:symbol val="none"/>
        </c:marker>
      </c:pivotFmt>
      <c:pivotFmt>
        <c:idx val="1"/>
        <c:marker>
          <c:symbol val="none"/>
        </c:marker>
      </c:pivotFmt>
      <c:pivotFmt>
        <c:idx val="2"/>
        <c:marker>
          <c:symbol val="none"/>
        </c:marker>
      </c:pivotFmt>
    </c:pivotFmts>
    <c:plotArea>
      <c:layout/>
      <c:lineChart>
        <c:grouping val="standard"/>
        <c:ser>
          <c:idx val="0"/>
          <c:order val="0"/>
          <c:tx>
            <c:strRef>
              <c:f>Hoja4!$C$2</c:f>
              <c:strCache>
                <c:ptCount val="1"/>
                <c:pt idx="0">
                  <c:v>Total</c:v>
                </c:pt>
              </c:strCache>
            </c:strRef>
          </c:tx>
          <c:marker>
            <c:symbol val="none"/>
          </c:marker>
          <c:cat>
            <c:strRef>
              <c:f>Hoja4!$B$3:$B$188</c:f>
              <c:strCache>
                <c:ptCount val="185"/>
                <c:pt idx="0">
                  <c:v>0</c:v>
                </c:pt>
                <c:pt idx="1">
                  <c:v>1</c:v>
                </c:pt>
                <c:pt idx="2">
                  <c:v>2</c:v>
                </c:pt>
                <c:pt idx="3">
                  <c:v>3</c:v>
                </c:pt>
                <c:pt idx="4">
                  <c:v>7</c:v>
                </c:pt>
                <c:pt idx="5">
                  <c:v>6</c:v>
                </c:pt>
                <c:pt idx="6">
                  <c:v>9</c:v>
                </c:pt>
                <c:pt idx="7">
                  <c:v>5</c:v>
                </c:pt>
                <c:pt idx="8">
                  <c:v>4</c:v>
                </c:pt>
                <c:pt idx="9">
                  <c:v>12</c:v>
                </c:pt>
                <c:pt idx="10">
                  <c:v>11</c:v>
                </c:pt>
                <c:pt idx="11">
                  <c:v>10</c:v>
                </c:pt>
                <c:pt idx="12">
                  <c:v>8</c:v>
                </c:pt>
                <c:pt idx="13">
                  <c:v>17</c:v>
                </c:pt>
                <c:pt idx="14">
                  <c:v>18</c:v>
                </c:pt>
                <c:pt idx="15">
                  <c:v>14</c:v>
                </c:pt>
                <c:pt idx="16">
                  <c:v>27</c:v>
                </c:pt>
                <c:pt idx="17">
                  <c:v>13</c:v>
                </c:pt>
                <c:pt idx="18">
                  <c:v>16</c:v>
                </c:pt>
                <c:pt idx="19">
                  <c:v>15</c:v>
                </c:pt>
                <c:pt idx="20">
                  <c:v>26</c:v>
                </c:pt>
                <c:pt idx="21">
                  <c:v>22</c:v>
                </c:pt>
                <c:pt idx="22">
                  <c:v>30</c:v>
                </c:pt>
                <c:pt idx="23">
                  <c:v>34</c:v>
                </c:pt>
                <c:pt idx="24">
                  <c:v>23</c:v>
                </c:pt>
                <c:pt idx="25">
                  <c:v>20</c:v>
                </c:pt>
                <c:pt idx="26">
                  <c:v>25</c:v>
                </c:pt>
                <c:pt idx="27">
                  <c:v>41</c:v>
                </c:pt>
                <c:pt idx="28">
                  <c:v>29</c:v>
                </c:pt>
                <c:pt idx="29">
                  <c:v>19</c:v>
                </c:pt>
                <c:pt idx="30">
                  <c:v>21</c:v>
                </c:pt>
                <c:pt idx="31">
                  <c:v>36</c:v>
                </c:pt>
                <c:pt idx="32">
                  <c:v>43</c:v>
                </c:pt>
                <c:pt idx="33">
                  <c:v>40</c:v>
                </c:pt>
                <c:pt idx="34">
                  <c:v>24</c:v>
                </c:pt>
                <c:pt idx="35">
                  <c:v>52</c:v>
                </c:pt>
                <c:pt idx="36">
                  <c:v>57</c:v>
                </c:pt>
                <c:pt idx="37">
                  <c:v>47</c:v>
                </c:pt>
                <c:pt idx="38">
                  <c:v>37</c:v>
                </c:pt>
                <c:pt idx="39">
                  <c:v>33</c:v>
                </c:pt>
                <c:pt idx="40">
                  <c:v>46</c:v>
                </c:pt>
                <c:pt idx="41">
                  <c:v>35</c:v>
                </c:pt>
                <c:pt idx="42">
                  <c:v>38</c:v>
                </c:pt>
                <c:pt idx="43">
                  <c:v>31</c:v>
                </c:pt>
                <c:pt idx="44">
                  <c:v>32</c:v>
                </c:pt>
                <c:pt idx="45">
                  <c:v>70</c:v>
                </c:pt>
                <c:pt idx="46">
                  <c:v>44</c:v>
                </c:pt>
                <c:pt idx="47">
                  <c:v>50</c:v>
                </c:pt>
                <c:pt idx="48">
                  <c:v>59</c:v>
                </c:pt>
                <c:pt idx="49">
                  <c:v>75</c:v>
                </c:pt>
                <c:pt idx="50">
                  <c:v>67</c:v>
                </c:pt>
                <c:pt idx="51">
                  <c:v>51</c:v>
                </c:pt>
                <c:pt idx="52">
                  <c:v>58</c:v>
                </c:pt>
                <c:pt idx="53">
                  <c:v>28</c:v>
                </c:pt>
                <c:pt idx="54">
                  <c:v>64</c:v>
                </c:pt>
                <c:pt idx="55">
                  <c:v>53</c:v>
                </c:pt>
                <c:pt idx="56">
                  <c:v>49</c:v>
                </c:pt>
                <c:pt idx="57">
                  <c:v>54</c:v>
                </c:pt>
                <c:pt idx="58">
                  <c:v>79</c:v>
                </c:pt>
                <c:pt idx="59">
                  <c:v>48</c:v>
                </c:pt>
                <c:pt idx="60">
                  <c:v>42</c:v>
                </c:pt>
                <c:pt idx="61">
                  <c:v>95</c:v>
                </c:pt>
                <c:pt idx="62">
                  <c:v>100</c:v>
                </c:pt>
                <c:pt idx="63">
                  <c:v>84</c:v>
                </c:pt>
                <c:pt idx="64">
                  <c:v>60</c:v>
                </c:pt>
                <c:pt idx="65">
                  <c:v>72</c:v>
                </c:pt>
                <c:pt idx="66">
                  <c:v>89</c:v>
                </c:pt>
                <c:pt idx="67">
                  <c:v>55</c:v>
                </c:pt>
                <c:pt idx="68">
                  <c:v>76</c:v>
                </c:pt>
                <c:pt idx="69">
                  <c:v>62</c:v>
                </c:pt>
                <c:pt idx="70">
                  <c:v>162</c:v>
                </c:pt>
                <c:pt idx="71">
                  <c:v>119</c:v>
                </c:pt>
                <c:pt idx="72">
                  <c:v>511</c:v>
                </c:pt>
                <c:pt idx="73">
                  <c:v>73</c:v>
                </c:pt>
                <c:pt idx="74">
                  <c:v>133</c:v>
                </c:pt>
                <c:pt idx="75">
                  <c:v>74</c:v>
                </c:pt>
                <c:pt idx="76">
                  <c:v>229</c:v>
                </c:pt>
                <c:pt idx="77">
                  <c:v>56</c:v>
                </c:pt>
                <c:pt idx="78">
                  <c:v>106</c:v>
                </c:pt>
                <c:pt idx="79">
                  <c:v>66</c:v>
                </c:pt>
                <c:pt idx="80">
                  <c:v>121</c:v>
                </c:pt>
                <c:pt idx="81">
                  <c:v>86</c:v>
                </c:pt>
                <c:pt idx="82">
                  <c:v>141</c:v>
                </c:pt>
                <c:pt idx="83">
                  <c:v>87</c:v>
                </c:pt>
                <c:pt idx="84">
                  <c:v>71</c:v>
                </c:pt>
                <c:pt idx="85">
                  <c:v>92</c:v>
                </c:pt>
                <c:pt idx="86">
                  <c:v>234</c:v>
                </c:pt>
                <c:pt idx="87">
                  <c:v>39</c:v>
                </c:pt>
                <c:pt idx="88">
                  <c:v>105</c:v>
                </c:pt>
                <c:pt idx="89">
                  <c:v>181</c:v>
                </c:pt>
                <c:pt idx="90">
                  <c:v>389</c:v>
                </c:pt>
                <c:pt idx="91">
                  <c:v>243</c:v>
                </c:pt>
                <c:pt idx="92">
                  <c:v>952</c:v>
                </c:pt>
                <c:pt idx="93">
                  <c:v>156366</c:v>
                </c:pt>
                <c:pt idx="94">
                  <c:v>282</c:v>
                </c:pt>
                <c:pt idx="95">
                  <c:v>61</c:v>
                </c:pt>
                <c:pt idx="96">
                  <c:v>508</c:v>
                </c:pt>
                <c:pt idx="97">
                  <c:v>98</c:v>
                </c:pt>
                <c:pt idx="98">
                  <c:v>8741</c:v>
                </c:pt>
                <c:pt idx="99">
                  <c:v>99</c:v>
                </c:pt>
                <c:pt idx="100">
                  <c:v>263</c:v>
                </c:pt>
                <c:pt idx="101">
                  <c:v>63</c:v>
                </c:pt>
                <c:pt idx="102">
                  <c:v>306</c:v>
                </c:pt>
                <c:pt idx="103">
                  <c:v>101</c:v>
                </c:pt>
                <c:pt idx="104">
                  <c:v>441</c:v>
                </c:pt>
                <c:pt idx="105">
                  <c:v>102</c:v>
                </c:pt>
                <c:pt idx="106">
                  <c:v>629</c:v>
                </c:pt>
                <c:pt idx="107">
                  <c:v>103</c:v>
                </c:pt>
                <c:pt idx="108">
                  <c:v>4542</c:v>
                </c:pt>
                <c:pt idx="109">
                  <c:v>104</c:v>
                </c:pt>
                <c:pt idx="110">
                  <c:v>74285</c:v>
                </c:pt>
                <c:pt idx="111">
                  <c:v>80</c:v>
                </c:pt>
                <c:pt idx="112">
                  <c:v>253</c:v>
                </c:pt>
                <c:pt idx="113">
                  <c:v>81</c:v>
                </c:pt>
                <c:pt idx="114">
                  <c:v>273</c:v>
                </c:pt>
                <c:pt idx="115">
                  <c:v>107</c:v>
                </c:pt>
                <c:pt idx="116">
                  <c:v>300</c:v>
                </c:pt>
                <c:pt idx="117">
                  <c:v>113</c:v>
                </c:pt>
                <c:pt idx="118">
                  <c:v>368</c:v>
                </c:pt>
                <c:pt idx="119">
                  <c:v>114</c:v>
                </c:pt>
                <c:pt idx="120">
                  <c:v>420</c:v>
                </c:pt>
                <c:pt idx="121">
                  <c:v>118</c:v>
                </c:pt>
                <c:pt idx="122">
                  <c:v>494</c:v>
                </c:pt>
                <c:pt idx="123">
                  <c:v>82</c:v>
                </c:pt>
                <c:pt idx="124">
                  <c:v>522</c:v>
                </c:pt>
                <c:pt idx="125">
                  <c:v>45</c:v>
                </c:pt>
                <c:pt idx="126">
                  <c:v>741</c:v>
                </c:pt>
                <c:pt idx="127">
                  <c:v>124</c:v>
                </c:pt>
                <c:pt idx="128">
                  <c:v>2810</c:v>
                </c:pt>
                <c:pt idx="129">
                  <c:v>127</c:v>
                </c:pt>
                <c:pt idx="130">
                  <c:v>8207</c:v>
                </c:pt>
                <c:pt idx="131">
                  <c:v>85</c:v>
                </c:pt>
                <c:pt idx="132">
                  <c:v>26730</c:v>
                </c:pt>
                <c:pt idx="133">
                  <c:v>135</c:v>
                </c:pt>
                <c:pt idx="134">
                  <c:v>94</c:v>
                </c:pt>
                <c:pt idx="135">
                  <c:v>65</c:v>
                </c:pt>
                <c:pt idx="136">
                  <c:v>249</c:v>
                </c:pt>
                <c:pt idx="137">
                  <c:v>143</c:v>
                </c:pt>
                <c:pt idx="138">
                  <c:v>262</c:v>
                </c:pt>
                <c:pt idx="139">
                  <c:v>145</c:v>
                </c:pt>
                <c:pt idx="140">
                  <c:v>264</c:v>
                </c:pt>
                <c:pt idx="141">
                  <c:v>146</c:v>
                </c:pt>
                <c:pt idx="142">
                  <c:v>274</c:v>
                </c:pt>
                <c:pt idx="143">
                  <c:v>148</c:v>
                </c:pt>
                <c:pt idx="144">
                  <c:v>291</c:v>
                </c:pt>
                <c:pt idx="145">
                  <c:v>149</c:v>
                </c:pt>
                <c:pt idx="146">
                  <c:v>305</c:v>
                </c:pt>
                <c:pt idx="147">
                  <c:v>151</c:v>
                </c:pt>
                <c:pt idx="148">
                  <c:v>307</c:v>
                </c:pt>
                <c:pt idx="149">
                  <c:v>156</c:v>
                </c:pt>
                <c:pt idx="150">
                  <c:v>379</c:v>
                </c:pt>
                <c:pt idx="151">
                  <c:v>77</c:v>
                </c:pt>
                <c:pt idx="152">
                  <c:v>399</c:v>
                </c:pt>
                <c:pt idx="153">
                  <c:v>165</c:v>
                </c:pt>
                <c:pt idx="154">
                  <c:v>430</c:v>
                </c:pt>
                <c:pt idx="155">
                  <c:v>152877</c:v>
                </c:pt>
                <c:pt idx="156">
                  <c:v>458</c:v>
                </c:pt>
                <c:pt idx="157">
                  <c:v>173</c:v>
                </c:pt>
                <c:pt idx="158">
                  <c:v>504</c:v>
                </c:pt>
                <c:pt idx="159">
                  <c:v>175</c:v>
                </c:pt>
                <c:pt idx="160">
                  <c:v>78</c:v>
                </c:pt>
                <c:pt idx="161">
                  <c:v>180</c:v>
                </c:pt>
                <c:pt idx="162">
                  <c:v>585</c:v>
                </c:pt>
                <c:pt idx="163">
                  <c:v>88</c:v>
                </c:pt>
                <c:pt idx="164">
                  <c:v>664</c:v>
                </c:pt>
                <c:pt idx="165">
                  <c:v>182</c:v>
                </c:pt>
                <c:pt idx="166">
                  <c:v>770</c:v>
                </c:pt>
                <c:pt idx="167">
                  <c:v>192</c:v>
                </c:pt>
                <c:pt idx="168">
                  <c:v>2480</c:v>
                </c:pt>
                <c:pt idx="169">
                  <c:v>203</c:v>
                </c:pt>
                <c:pt idx="170">
                  <c:v>2935</c:v>
                </c:pt>
                <c:pt idx="171">
                  <c:v>206</c:v>
                </c:pt>
                <c:pt idx="172">
                  <c:v>6388</c:v>
                </c:pt>
                <c:pt idx="173">
                  <c:v>216</c:v>
                </c:pt>
                <c:pt idx="174">
                  <c:v>8548</c:v>
                </c:pt>
                <c:pt idx="175">
                  <c:v>221</c:v>
                </c:pt>
                <c:pt idx="176">
                  <c:v>22938</c:v>
                </c:pt>
                <c:pt idx="177">
                  <c:v>228</c:v>
                </c:pt>
                <c:pt idx="178">
                  <c:v>59247</c:v>
                </c:pt>
                <c:pt idx="179">
                  <c:v>69</c:v>
                </c:pt>
                <c:pt idx="180">
                  <c:v>94196</c:v>
                </c:pt>
                <c:pt idx="181">
                  <c:v>90</c:v>
                </c:pt>
                <c:pt idx="182">
                  <c:v>241</c:v>
                </c:pt>
                <c:pt idx="183">
                  <c:v>166</c:v>
                </c:pt>
                <c:pt idx="184">
                  <c:v>97</c:v>
                </c:pt>
              </c:strCache>
            </c:strRef>
          </c:cat>
          <c:val>
            <c:numRef>
              <c:f>Hoja4!$C$3:$C$188</c:f>
              <c:numCache>
                <c:formatCode>Estándar</c:formatCode>
                <c:ptCount val="185"/>
                <c:pt idx="0">
                  <c:v>203</c:v>
                </c:pt>
                <c:pt idx="1">
                  <c:v>88</c:v>
                </c:pt>
                <c:pt idx="2">
                  <c:v>61</c:v>
                </c:pt>
                <c:pt idx="3">
                  <c:v>40</c:v>
                </c:pt>
                <c:pt idx="4">
                  <c:v>38</c:v>
                </c:pt>
                <c:pt idx="5">
                  <c:v>36</c:v>
                </c:pt>
                <c:pt idx="6">
                  <c:v>35</c:v>
                </c:pt>
                <c:pt idx="7">
                  <c:v>35</c:v>
                </c:pt>
                <c:pt idx="8">
                  <c:v>34</c:v>
                </c:pt>
                <c:pt idx="9">
                  <c:v>24</c:v>
                </c:pt>
                <c:pt idx="10">
                  <c:v>22</c:v>
                </c:pt>
                <c:pt idx="11">
                  <c:v>22</c:v>
                </c:pt>
                <c:pt idx="12">
                  <c:v>20</c:v>
                </c:pt>
                <c:pt idx="13">
                  <c:v>19</c:v>
                </c:pt>
                <c:pt idx="14">
                  <c:v>19</c:v>
                </c:pt>
                <c:pt idx="15">
                  <c:v>19</c:v>
                </c:pt>
                <c:pt idx="16">
                  <c:v>17</c:v>
                </c:pt>
                <c:pt idx="17">
                  <c:v>16</c:v>
                </c:pt>
                <c:pt idx="18">
                  <c:v>15</c:v>
                </c:pt>
                <c:pt idx="19">
                  <c:v>14</c:v>
                </c:pt>
                <c:pt idx="20">
                  <c:v>14</c:v>
                </c:pt>
                <c:pt idx="21">
                  <c:v>13</c:v>
                </c:pt>
                <c:pt idx="22">
                  <c:v>13</c:v>
                </c:pt>
                <c:pt idx="23">
                  <c:v>12</c:v>
                </c:pt>
                <c:pt idx="24">
                  <c:v>12</c:v>
                </c:pt>
                <c:pt idx="25">
                  <c:v>11</c:v>
                </c:pt>
                <c:pt idx="26">
                  <c:v>10</c:v>
                </c:pt>
                <c:pt idx="27">
                  <c:v>10</c:v>
                </c:pt>
                <c:pt idx="28">
                  <c:v>10</c:v>
                </c:pt>
                <c:pt idx="29">
                  <c:v>9</c:v>
                </c:pt>
                <c:pt idx="30">
                  <c:v>9</c:v>
                </c:pt>
                <c:pt idx="31">
                  <c:v>9</c:v>
                </c:pt>
                <c:pt idx="32">
                  <c:v>9</c:v>
                </c:pt>
                <c:pt idx="33">
                  <c:v>8</c:v>
                </c:pt>
                <c:pt idx="34">
                  <c:v>8</c:v>
                </c:pt>
                <c:pt idx="35">
                  <c:v>7</c:v>
                </c:pt>
                <c:pt idx="36">
                  <c:v>7</c:v>
                </c:pt>
                <c:pt idx="37">
                  <c:v>7</c:v>
                </c:pt>
                <c:pt idx="38">
                  <c:v>6</c:v>
                </c:pt>
                <c:pt idx="39">
                  <c:v>6</c:v>
                </c:pt>
                <c:pt idx="40">
                  <c:v>6</c:v>
                </c:pt>
                <c:pt idx="41">
                  <c:v>6</c:v>
                </c:pt>
                <c:pt idx="42">
                  <c:v>6</c:v>
                </c:pt>
                <c:pt idx="43">
                  <c:v>6</c:v>
                </c:pt>
                <c:pt idx="44">
                  <c:v>6</c:v>
                </c:pt>
                <c:pt idx="45">
                  <c:v>5</c:v>
                </c:pt>
                <c:pt idx="46">
                  <c:v>5</c:v>
                </c:pt>
                <c:pt idx="47">
                  <c:v>5</c:v>
                </c:pt>
                <c:pt idx="48">
                  <c:v>4</c:v>
                </c:pt>
                <c:pt idx="49">
                  <c:v>4</c:v>
                </c:pt>
                <c:pt idx="50">
                  <c:v>4</c:v>
                </c:pt>
                <c:pt idx="51">
                  <c:v>4</c:v>
                </c:pt>
                <c:pt idx="52">
                  <c:v>4</c:v>
                </c:pt>
                <c:pt idx="53">
                  <c:v>4</c:v>
                </c:pt>
                <c:pt idx="54">
                  <c:v>4</c:v>
                </c:pt>
                <c:pt idx="55">
                  <c:v>4</c:v>
                </c:pt>
                <c:pt idx="56">
                  <c:v>4</c:v>
                </c:pt>
                <c:pt idx="57">
                  <c:v>4</c:v>
                </c:pt>
                <c:pt idx="58">
                  <c:v>4</c:v>
                </c:pt>
                <c:pt idx="59">
                  <c:v>4</c:v>
                </c:pt>
                <c:pt idx="60">
                  <c:v>4</c:v>
                </c:pt>
                <c:pt idx="61">
                  <c:v>4</c:v>
                </c:pt>
                <c:pt idx="62">
                  <c:v>3</c:v>
                </c:pt>
                <c:pt idx="63">
                  <c:v>3</c:v>
                </c:pt>
                <c:pt idx="64">
                  <c:v>3</c:v>
                </c:pt>
                <c:pt idx="65">
                  <c:v>3</c:v>
                </c:pt>
                <c:pt idx="66">
                  <c:v>3</c:v>
                </c:pt>
                <c:pt idx="67">
                  <c:v>3</c:v>
                </c:pt>
                <c:pt idx="68">
                  <c:v>3</c:v>
                </c:pt>
                <c:pt idx="69">
                  <c:v>3</c:v>
                </c:pt>
                <c:pt idx="70">
                  <c:v>2</c:v>
                </c:pt>
                <c:pt idx="71">
                  <c:v>2</c:v>
                </c:pt>
                <c:pt idx="72">
                  <c:v>2</c:v>
                </c:pt>
                <c:pt idx="73">
                  <c:v>2</c:v>
                </c:pt>
                <c:pt idx="74">
                  <c:v>2</c:v>
                </c:pt>
                <c:pt idx="75">
                  <c:v>2</c:v>
                </c:pt>
                <c:pt idx="76">
                  <c:v>2</c:v>
                </c:pt>
                <c:pt idx="77">
                  <c:v>2</c:v>
                </c:pt>
                <c:pt idx="78">
                  <c:v>2</c:v>
                </c:pt>
                <c:pt idx="79">
                  <c:v>2</c:v>
                </c:pt>
                <c:pt idx="80">
                  <c:v>2</c:v>
                </c:pt>
                <c:pt idx="81">
                  <c:v>2</c:v>
                </c:pt>
                <c:pt idx="82">
                  <c:v>2</c:v>
                </c:pt>
                <c:pt idx="83">
                  <c:v>2</c:v>
                </c:pt>
                <c:pt idx="84">
                  <c:v>2</c:v>
                </c:pt>
                <c:pt idx="85">
                  <c:v>2</c:v>
                </c:pt>
                <c:pt idx="86">
                  <c:v>2</c:v>
                </c:pt>
                <c:pt idx="87">
                  <c:v>2</c:v>
                </c:pt>
                <c:pt idx="88">
                  <c:v>2</c:v>
                </c:pt>
                <c:pt idx="89">
                  <c:v>2</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pt idx="108">
                  <c:v>1</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numCache>
            </c:numRef>
          </c:val>
        </c:ser>
        <c:marker val="1"/>
        <c:axId val="115540736"/>
        <c:axId val="115542656"/>
      </c:lineChart>
      <c:catAx>
        <c:axId val="115540736"/>
        <c:scaling>
          <c:orientation val="minMax"/>
        </c:scaling>
        <c:axPos val="b"/>
        <c:title>
          <c:tx>
            <c:rich>
              <a:bodyPr/>
              <a:lstStyle/>
              <a:p>
                <a:pPr>
                  <a:defRPr/>
                </a:pPr>
                <a:r>
                  <a:rPr lang="es-MX"/>
                  <a:t>cantidad de likes</a:t>
                </a:r>
              </a:p>
            </c:rich>
          </c:tx>
          <c:layout/>
        </c:title>
        <c:tickLblPos val="nextTo"/>
        <c:crossAx val="115542656"/>
        <c:crosses val="autoZero"/>
        <c:auto val="1"/>
        <c:lblAlgn val="ctr"/>
        <c:lblOffset val="100"/>
      </c:catAx>
      <c:valAx>
        <c:axId val="115542656"/>
        <c:scaling>
          <c:orientation val="minMax"/>
        </c:scaling>
        <c:axPos val="l"/>
        <c:majorGridlines/>
        <c:title>
          <c:tx>
            <c:rich>
              <a:bodyPr rot="-5400000" vert="horz"/>
              <a:lstStyle/>
              <a:p>
                <a:pPr>
                  <a:defRPr/>
                </a:pPr>
                <a:r>
                  <a:rPr lang="es-MX"/>
                  <a:t>cantidad</a:t>
                </a:r>
                <a:r>
                  <a:rPr lang="es-MX" baseline="0"/>
                  <a:t> de usuarios</a:t>
                </a:r>
                <a:endParaRPr lang="es-MX"/>
              </a:p>
            </c:rich>
          </c:tx>
          <c:layout/>
        </c:title>
        <c:numFmt formatCode="Estándar" sourceLinked="1"/>
        <c:tickLblPos val="nextTo"/>
        <c:crossAx val="115540736"/>
        <c:crosses val="autoZero"/>
        <c:crossBetween val="between"/>
      </c:valAx>
    </c:plotArea>
    <c:legend>
      <c:legendPos val="r"/>
      <c:layout/>
    </c:legend>
    <c:plotVisOnly val="1"/>
    <c:dispBlanksAs val="gap"/>
  </c:chart>
  <c:externalData r:id="rId1"/>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MX"/>
  <c:pivotSource>
    <c:name>[analysis result.xlsx]Hoja5!Tabla dinámica2</c:name>
    <c:fmtId val="-1"/>
  </c:pivotSource>
  <c:chart>
    <c:title>
      <c:tx>
        <c:rich>
          <a:bodyPr/>
          <a:lstStyle/>
          <a:p>
            <a:pPr>
              <a:defRPr/>
            </a:pPr>
            <a:r>
              <a:rPr lang="en-US"/>
              <a:t>Comparativa</a:t>
            </a:r>
            <a:r>
              <a:rPr lang="en-US" baseline="0"/>
              <a:t> de cantidad de posts clasificados</a:t>
            </a:r>
            <a:endParaRPr lang="en-US"/>
          </a:p>
        </c:rich>
      </c:tx>
      <c:layout/>
    </c:title>
    <c:pivotFmts>
      <c:pivotFmt>
        <c:idx val="0"/>
        <c:marker>
          <c:symbol val="none"/>
        </c:marker>
      </c:pivotFmt>
      <c:pivotFmt>
        <c:idx val="1"/>
        <c:marker>
          <c:symbol val="none"/>
        </c:marker>
      </c:pivotFmt>
      <c:pivotFmt>
        <c:idx val="2"/>
        <c:marker>
          <c:symbol val="none"/>
        </c:marker>
      </c:pivotFmt>
    </c:pivotFmts>
    <c:plotArea>
      <c:layout/>
      <c:barChart>
        <c:barDir val="col"/>
        <c:grouping val="clustered"/>
        <c:ser>
          <c:idx val="0"/>
          <c:order val="0"/>
          <c:tx>
            <c:strRef>
              <c:f>Hoja5!$C$2</c:f>
              <c:strCache>
                <c:ptCount val="1"/>
                <c:pt idx="0">
                  <c:v>Total</c:v>
                </c:pt>
              </c:strCache>
            </c:strRef>
          </c:tx>
          <c:cat>
            <c:strRef>
              <c:f>Hoja5!$B$3:$B$6</c:f>
              <c:strCache>
                <c:ptCount val="3"/>
                <c:pt idx="0">
                  <c:v>NEGATIVE</c:v>
                </c:pt>
                <c:pt idx="1">
                  <c:v>NEUTRAL</c:v>
                </c:pt>
                <c:pt idx="2">
                  <c:v>POSITIVE</c:v>
                </c:pt>
              </c:strCache>
            </c:strRef>
          </c:cat>
          <c:val>
            <c:numRef>
              <c:f>Hoja5!$C$3:$C$6</c:f>
              <c:numCache>
                <c:formatCode>Estándar</c:formatCode>
                <c:ptCount val="3"/>
                <c:pt idx="0">
                  <c:v>108</c:v>
                </c:pt>
                <c:pt idx="1">
                  <c:v>774</c:v>
                </c:pt>
                <c:pt idx="2">
                  <c:v>345</c:v>
                </c:pt>
              </c:numCache>
            </c:numRef>
          </c:val>
        </c:ser>
        <c:axId val="115811456"/>
        <c:axId val="115813376"/>
      </c:barChart>
      <c:catAx>
        <c:axId val="115811456"/>
        <c:scaling>
          <c:orientation val="minMax"/>
        </c:scaling>
        <c:axPos val="b"/>
        <c:title>
          <c:tx>
            <c:rich>
              <a:bodyPr/>
              <a:lstStyle/>
              <a:p>
                <a:pPr>
                  <a:defRPr/>
                </a:pPr>
                <a:r>
                  <a:rPr lang="es-MX"/>
                  <a:t>Clasificación</a:t>
                </a:r>
              </a:p>
            </c:rich>
          </c:tx>
          <c:layout/>
        </c:title>
        <c:tickLblPos val="nextTo"/>
        <c:crossAx val="115813376"/>
        <c:crosses val="autoZero"/>
        <c:auto val="1"/>
        <c:lblAlgn val="ctr"/>
        <c:lblOffset val="100"/>
      </c:catAx>
      <c:valAx>
        <c:axId val="115813376"/>
        <c:scaling>
          <c:orientation val="minMax"/>
        </c:scaling>
        <c:axPos val="l"/>
        <c:majorGridlines/>
        <c:title>
          <c:tx>
            <c:rich>
              <a:bodyPr rot="-5400000" vert="horz"/>
              <a:lstStyle/>
              <a:p>
                <a:pPr>
                  <a:defRPr/>
                </a:pPr>
                <a:r>
                  <a:rPr lang="es-MX"/>
                  <a:t>Cantidad de posts</a:t>
                </a:r>
              </a:p>
            </c:rich>
          </c:tx>
          <c:layout/>
        </c:title>
        <c:numFmt formatCode="Estándar" sourceLinked="1"/>
        <c:tickLblPos val="nextTo"/>
        <c:crossAx val="115811456"/>
        <c:crosses val="autoZero"/>
        <c:crossBetween val="between"/>
      </c:valAx>
    </c:plotArea>
    <c:legend>
      <c:legendPos val="r"/>
      <c:layout/>
    </c:legend>
    <c:plotVisOnly val="1"/>
    <c:dispBlanksAs val="gap"/>
  </c:chart>
  <c:externalData r:id="rId1"/>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s-MX"/>
  <c:pivotSource>
    <c:name>[analysis result.xlsx]Hoja6!Tabla dinámica3</c:name>
    <c:fmtId val="-1"/>
  </c:pivotSource>
  <c:chart>
    <c:title>
      <c:tx>
        <c:rich>
          <a:bodyPr/>
          <a:lstStyle/>
          <a:p>
            <a:pPr>
              <a:defRPr/>
            </a:pPr>
            <a:r>
              <a:rPr lang="en-US"/>
              <a:t>Relación de likes/clasificación</a:t>
            </a:r>
          </a:p>
        </c:rich>
      </c:tx>
      <c:layout/>
    </c:title>
    <c:pivotFmts>
      <c:pivotFmt>
        <c:idx val="0"/>
        <c:marker>
          <c:symbol val="none"/>
        </c:marker>
      </c:pivotFmt>
      <c:pivotFmt>
        <c:idx val="1"/>
        <c:marker>
          <c:symbol val="none"/>
        </c:marker>
      </c:pivotFmt>
      <c:pivotFmt>
        <c:idx val="2"/>
        <c:marker>
          <c:symbol val="none"/>
        </c:marker>
      </c:pivotFmt>
    </c:pivotFmts>
    <c:plotArea>
      <c:layout/>
      <c:barChart>
        <c:barDir val="col"/>
        <c:grouping val="clustered"/>
        <c:ser>
          <c:idx val="0"/>
          <c:order val="0"/>
          <c:tx>
            <c:strRef>
              <c:f>Hoja6!$B$1</c:f>
              <c:strCache>
                <c:ptCount val="1"/>
                <c:pt idx="0">
                  <c:v>Total</c:v>
                </c:pt>
              </c:strCache>
            </c:strRef>
          </c:tx>
          <c:cat>
            <c:strRef>
              <c:f>Hoja6!$A$2:$A$5</c:f>
              <c:strCache>
                <c:ptCount val="3"/>
                <c:pt idx="0">
                  <c:v>NEGATIVE</c:v>
                </c:pt>
                <c:pt idx="1">
                  <c:v>NEUTRAL</c:v>
                </c:pt>
                <c:pt idx="2">
                  <c:v>POSITIVE</c:v>
                </c:pt>
              </c:strCache>
            </c:strRef>
          </c:cat>
          <c:val>
            <c:numRef>
              <c:f>Hoja6!$B$2:$B$5</c:f>
              <c:numCache>
                <c:formatCode>Estándar</c:formatCode>
                <c:ptCount val="3"/>
                <c:pt idx="0">
                  <c:v>3897</c:v>
                </c:pt>
                <c:pt idx="1">
                  <c:v>61167</c:v>
                </c:pt>
                <c:pt idx="2">
                  <c:v>608688</c:v>
                </c:pt>
              </c:numCache>
            </c:numRef>
          </c:val>
        </c:ser>
        <c:axId val="133375872"/>
        <c:axId val="115782400"/>
      </c:barChart>
      <c:catAx>
        <c:axId val="133375872"/>
        <c:scaling>
          <c:orientation val="minMax"/>
        </c:scaling>
        <c:axPos val="b"/>
        <c:title>
          <c:tx>
            <c:rich>
              <a:bodyPr/>
              <a:lstStyle/>
              <a:p>
                <a:pPr>
                  <a:defRPr/>
                </a:pPr>
                <a:r>
                  <a:rPr lang="es-MX"/>
                  <a:t>clasificación</a:t>
                </a:r>
              </a:p>
            </c:rich>
          </c:tx>
          <c:layout>
            <c:manualLayout>
              <c:xMode val="edge"/>
              <c:yMode val="edge"/>
              <c:x val="0.43776552930883672"/>
              <c:y val="0.92378601853108955"/>
            </c:manualLayout>
          </c:layout>
        </c:title>
        <c:tickLblPos val="nextTo"/>
        <c:crossAx val="115782400"/>
        <c:crosses val="autoZero"/>
        <c:auto val="1"/>
        <c:lblAlgn val="ctr"/>
        <c:lblOffset val="100"/>
      </c:catAx>
      <c:valAx>
        <c:axId val="115782400"/>
        <c:scaling>
          <c:orientation val="minMax"/>
        </c:scaling>
        <c:axPos val="l"/>
        <c:majorGridlines/>
        <c:title>
          <c:tx>
            <c:rich>
              <a:bodyPr rot="-5400000" vert="horz"/>
              <a:lstStyle/>
              <a:p>
                <a:pPr>
                  <a:defRPr/>
                </a:pPr>
                <a:r>
                  <a:rPr lang="es-MX"/>
                  <a:t>likes</a:t>
                </a:r>
              </a:p>
            </c:rich>
          </c:tx>
          <c:layout/>
        </c:title>
        <c:numFmt formatCode="Estándar" sourceLinked="1"/>
        <c:tickLblPos val="nextTo"/>
        <c:crossAx val="133375872"/>
        <c:crosses val="autoZero"/>
        <c:crossBetween val="between"/>
      </c:valAx>
    </c:plotArea>
    <c:legend>
      <c:legendPos val="r"/>
      <c:layout/>
    </c:legend>
    <c:plotVisOnly val="1"/>
    <c:dispBlanksAs val="gap"/>
  </c:chart>
  <c:externalData r:id="rId1"/>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s-MX"/>
  <c:pivotSource>
    <c:name>[analysis result.xlsx]Hoja7!Tabla dinámica4</c:name>
    <c:fmtId val="-1"/>
  </c:pivotSource>
  <c:chart>
    <c:title>
      <c:tx>
        <c:rich>
          <a:bodyPr/>
          <a:lstStyle/>
          <a:p>
            <a:pPr>
              <a:defRPr/>
            </a:pPr>
            <a:r>
              <a:rPr lang="es-MX"/>
              <a:t>Clasificación</a:t>
            </a:r>
            <a:r>
              <a:rPr lang="es-MX" baseline="0"/>
              <a:t> de los comentarios/clasificación de los posts</a:t>
            </a:r>
            <a:endParaRPr lang="es-MX"/>
          </a:p>
        </c:rich>
      </c:tx>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ser>
          <c:idx val="0"/>
          <c:order val="0"/>
          <c:tx>
            <c:strRef>
              <c:f>Hoja7!$B$1</c:f>
              <c:strCache>
                <c:ptCount val="1"/>
                <c:pt idx="0">
                  <c:v>comentarios positivos</c:v>
                </c:pt>
              </c:strCache>
            </c:strRef>
          </c:tx>
          <c:cat>
            <c:strRef>
              <c:f>Hoja7!$A$2:$A$5</c:f>
              <c:strCache>
                <c:ptCount val="3"/>
                <c:pt idx="0">
                  <c:v>NEGATIVE</c:v>
                </c:pt>
                <c:pt idx="1">
                  <c:v>NEUTRAL</c:v>
                </c:pt>
                <c:pt idx="2">
                  <c:v>POSITIVE</c:v>
                </c:pt>
              </c:strCache>
            </c:strRef>
          </c:cat>
          <c:val>
            <c:numRef>
              <c:f>Hoja7!$B$2:$B$5</c:f>
              <c:numCache>
                <c:formatCode>Estándar</c:formatCode>
                <c:ptCount val="3"/>
                <c:pt idx="0">
                  <c:v>224</c:v>
                </c:pt>
                <c:pt idx="1">
                  <c:v>1158</c:v>
                </c:pt>
                <c:pt idx="2">
                  <c:v>7233</c:v>
                </c:pt>
              </c:numCache>
            </c:numRef>
          </c:val>
        </c:ser>
        <c:ser>
          <c:idx val="1"/>
          <c:order val="1"/>
          <c:tx>
            <c:strRef>
              <c:f>Hoja7!$C$1</c:f>
              <c:strCache>
                <c:ptCount val="1"/>
                <c:pt idx="0">
                  <c:v>comentarios negativos</c:v>
                </c:pt>
              </c:strCache>
            </c:strRef>
          </c:tx>
          <c:cat>
            <c:strRef>
              <c:f>Hoja7!$A$2:$A$5</c:f>
              <c:strCache>
                <c:ptCount val="3"/>
                <c:pt idx="0">
                  <c:v>NEGATIVE</c:v>
                </c:pt>
                <c:pt idx="1">
                  <c:v>NEUTRAL</c:v>
                </c:pt>
                <c:pt idx="2">
                  <c:v>POSITIVE</c:v>
                </c:pt>
              </c:strCache>
            </c:strRef>
          </c:cat>
          <c:val>
            <c:numRef>
              <c:f>Hoja7!$C$2:$C$5</c:f>
              <c:numCache>
                <c:formatCode>Estándar</c:formatCode>
                <c:ptCount val="3"/>
                <c:pt idx="0">
                  <c:v>79</c:v>
                </c:pt>
                <c:pt idx="1">
                  <c:v>223</c:v>
                </c:pt>
                <c:pt idx="2">
                  <c:v>6933</c:v>
                </c:pt>
              </c:numCache>
            </c:numRef>
          </c:val>
        </c:ser>
        <c:ser>
          <c:idx val="2"/>
          <c:order val="2"/>
          <c:tx>
            <c:strRef>
              <c:f>Hoja7!$D$1</c:f>
              <c:strCache>
                <c:ptCount val="1"/>
                <c:pt idx="0">
                  <c:v>total comentarios</c:v>
                </c:pt>
              </c:strCache>
            </c:strRef>
          </c:tx>
          <c:cat>
            <c:strRef>
              <c:f>Hoja7!$A$2:$A$5</c:f>
              <c:strCache>
                <c:ptCount val="3"/>
                <c:pt idx="0">
                  <c:v>NEGATIVE</c:v>
                </c:pt>
                <c:pt idx="1">
                  <c:v>NEUTRAL</c:v>
                </c:pt>
                <c:pt idx="2">
                  <c:v>POSITIVE</c:v>
                </c:pt>
              </c:strCache>
            </c:strRef>
          </c:cat>
          <c:val>
            <c:numRef>
              <c:f>Hoja7!$D$2:$D$5</c:f>
              <c:numCache>
                <c:formatCode>Estándar</c:formatCode>
                <c:ptCount val="3"/>
                <c:pt idx="0">
                  <c:v>338</c:v>
                </c:pt>
                <c:pt idx="1">
                  <c:v>2138</c:v>
                </c:pt>
                <c:pt idx="2">
                  <c:v>29217</c:v>
                </c:pt>
              </c:numCache>
            </c:numRef>
          </c:val>
        </c:ser>
        <c:axId val="115775744"/>
        <c:axId val="115789824"/>
      </c:barChart>
      <c:catAx>
        <c:axId val="115775744"/>
        <c:scaling>
          <c:orientation val="minMax"/>
        </c:scaling>
        <c:axPos val="b"/>
        <c:title>
          <c:tx>
            <c:rich>
              <a:bodyPr/>
              <a:lstStyle/>
              <a:p>
                <a:pPr>
                  <a:defRPr/>
                </a:pPr>
                <a:r>
                  <a:rPr lang="es-MX"/>
                  <a:t>clasificación</a:t>
                </a:r>
              </a:p>
            </c:rich>
          </c:tx>
          <c:layout/>
        </c:title>
        <c:tickLblPos val="nextTo"/>
        <c:crossAx val="115789824"/>
        <c:crosses val="autoZero"/>
        <c:auto val="1"/>
        <c:lblAlgn val="ctr"/>
        <c:lblOffset val="100"/>
      </c:catAx>
      <c:valAx>
        <c:axId val="115789824"/>
        <c:scaling>
          <c:orientation val="minMax"/>
        </c:scaling>
        <c:axPos val="l"/>
        <c:majorGridlines/>
        <c:title>
          <c:tx>
            <c:rich>
              <a:bodyPr rot="-5400000" vert="horz"/>
              <a:lstStyle/>
              <a:p>
                <a:pPr>
                  <a:defRPr/>
                </a:pPr>
                <a:r>
                  <a:rPr lang="es-MX"/>
                  <a:t>cantidad de comentarios</a:t>
                </a:r>
              </a:p>
            </c:rich>
          </c:tx>
          <c:layout/>
        </c:title>
        <c:numFmt formatCode="Estándar" sourceLinked="1"/>
        <c:tickLblPos val="nextTo"/>
        <c:crossAx val="115775744"/>
        <c:crosses val="autoZero"/>
        <c:crossBetween val="between"/>
      </c:valAx>
    </c:plotArea>
    <c:legend>
      <c:legendPos val="r"/>
      <c:layout/>
    </c:legend>
    <c:plotVisOnly val="1"/>
    <c:dispBlanksAs val="gap"/>
  </c:chart>
  <c:externalData r:id="rId1"/>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0A38F962-DB98-452F-A84A-6CC7B88892AB}" type="datetimeFigureOut">
              <a:rPr lang="es-MX" smtClean="0"/>
              <a:pPr/>
              <a:t>14/06/2015</a:t>
            </a:fld>
            <a:endParaRPr lang="es-MX"/>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MX"/>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C6A76A27-0B57-4C95-BFBC-77B97F59F6B0}"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A38F962-DB98-452F-A84A-6CC7B88892AB}" type="datetimeFigureOut">
              <a:rPr lang="es-MX" smtClean="0"/>
              <a:pPr/>
              <a:t>14/06/2015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C6A76A27-0B57-4C95-BFBC-77B97F59F6B0}"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A38F962-DB98-452F-A84A-6CC7B88892AB}" type="datetimeFigureOut">
              <a:rPr lang="es-MX" smtClean="0"/>
              <a:pPr/>
              <a:t>14/06/2015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C6A76A27-0B57-4C95-BFBC-77B97F59F6B0}"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A38F962-DB98-452F-A84A-6CC7B88892AB}" type="datetimeFigureOut">
              <a:rPr lang="es-MX" smtClean="0"/>
              <a:pPr/>
              <a:t>14/06/2015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C6A76A27-0B57-4C95-BFBC-77B97F59F6B0}" type="slidenum">
              <a:rPr lang="es-MX" smtClean="0"/>
              <a:pPr/>
              <a:t>‹Nº›</a:t>
            </a:fld>
            <a:endParaRPr lang="es-MX"/>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0A38F962-DB98-452F-A84A-6CC7B88892AB}" type="datetimeFigureOut">
              <a:rPr lang="es-MX" smtClean="0"/>
              <a:pPr/>
              <a:t>14/06/2015</a:t>
            </a:fld>
            <a:endParaRPr lang="es-MX"/>
          </a:p>
        </p:txBody>
      </p:sp>
      <p:sp>
        <p:nvSpPr>
          <p:cNvPr id="5" name="4 Marcador de pie de página"/>
          <p:cNvSpPr>
            <a:spLocks noGrp="1"/>
          </p:cNvSpPr>
          <p:nvPr>
            <p:ph type="ftr" sz="quarter" idx="11"/>
          </p:nvPr>
        </p:nvSpPr>
        <p:spPr/>
        <p:txBody>
          <a:bodyPr/>
          <a:lstStyle>
            <a:extLst/>
          </a:lstStyle>
          <a:p>
            <a:endParaRPr lang="es-MX"/>
          </a:p>
        </p:txBody>
      </p:sp>
      <p:sp>
        <p:nvSpPr>
          <p:cNvPr id="6" name="5 Marcador de número de diapositiva"/>
          <p:cNvSpPr>
            <a:spLocks noGrp="1"/>
          </p:cNvSpPr>
          <p:nvPr>
            <p:ph type="sldNum" sz="quarter" idx="12"/>
          </p:nvPr>
        </p:nvSpPr>
        <p:spPr/>
        <p:txBody>
          <a:bodyPr/>
          <a:lstStyle>
            <a:extLst/>
          </a:lstStyle>
          <a:p>
            <a:fld id="{C6A76A27-0B57-4C95-BFBC-77B97F59F6B0}" type="slidenum">
              <a:rPr lang="es-MX" smtClean="0"/>
              <a:pPr/>
              <a:t>‹Nº›</a:t>
            </a:fld>
            <a:endParaRPr lang="es-MX"/>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0A38F962-DB98-452F-A84A-6CC7B88892AB}" type="datetimeFigureOut">
              <a:rPr lang="es-MX" smtClean="0"/>
              <a:pPr/>
              <a:t>14/06/2015</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C6A76A27-0B57-4C95-BFBC-77B97F59F6B0}" type="slidenum">
              <a:rPr lang="es-MX" smtClean="0"/>
              <a:pPr/>
              <a:t>‹Nº›</a:t>
            </a:fld>
            <a:endParaRPr lang="es-MX"/>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0A38F962-DB98-452F-A84A-6CC7B88892AB}" type="datetimeFigureOut">
              <a:rPr lang="es-MX" smtClean="0"/>
              <a:pPr/>
              <a:t>14/06/2015</a:t>
            </a:fld>
            <a:endParaRPr lang="es-MX"/>
          </a:p>
        </p:txBody>
      </p:sp>
      <p:sp>
        <p:nvSpPr>
          <p:cNvPr id="8" name="7 Marcador de pie de página"/>
          <p:cNvSpPr>
            <a:spLocks noGrp="1"/>
          </p:cNvSpPr>
          <p:nvPr>
            <p:ph type="ftr" sz="quarter" idx="11"/>
          </p:nvPr>
        </p:nvSpPr>
        <p:spPr/>
        <p:txBody>
          <a:bodyPr/>
          <a:lstStyle>
            <a:extLst/>
          </a:lstStyle>
          <a:p>
            <a:endParaRPr lang="es-MX"/>
          </a:p>
        </p:txBody>
      </p:sp>
      <p:sp>
        <p:nvSpPr>
          <p:cNvPr id="9" name="8 Marcador de número de diapositiva"/>
          <p:cNvSpPr>
            <a:spLocks noGrp="1"/>
          </p:cNvSpPr>
          <p:nvPr>
            <p:ph type="sldNum" sz="quarter" idx="12"/>
          </p:nvPr>
        </p:nvSpPr>
        <p:spPr/>
        <p:txBody>
          <a:bodyPr/>
          <a:lstStyle>
            <a:extLst/>
          </a:lstStyle>
          <a:p>
            <a:fld id="{C6A76A27-0B57-4C95-BFBC-77B97F59F6B0}" type="slidenum">
              <a:rPr lang="es-MX" smtClean="0"/>
              <a:pPr/>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0A38F962-DB98-452F-A84A-6CC7B88892AB}" type="datetimeFigureOut">
              <a:rPr lang="es-MX" smtClean="0"/>
              <a:pPr/>
              <a:t>14/06/2015</a:t>
            </a:fld>
            <a:endParaRPr lang="es-MX"/>
          </a:p>
        </p:txBody>
      </p:sp>
      <p:sp>
        <p:nvSpPr>
          <p:cNvPr id="4" name="3 Marcador de pie de página"/>
          <p:cNvSpPr>
            <a:spLocks noGrp="1"/>
          </p:cNvSpPr>
          <p:nvPr>
            <p:ph type="ftr" sz="quarter" idx="11"/>
          </p:nvPr>
        </p:nvSpPr>
        <p:spPr/>
        <p:txBody>
          <a:bodyPr/>
          <a:lstStyle>
            <a:extLst/>
          </a:lstStyle>
          <a:p>
            <a:endParaRPr lang="es-MX"/>
          </a:p>
        </p:txBody>
      </p:sp>
      <p:sp>
        <p:nvSpPr>
          <p:cNvPr id="5" name="4 Marcador de número de diapositiva"/>
          <p:cNvSpPr>
            <a:spLocks noGrp="1"/>
          </p:cNvSpPr>
          <p:nvPr>
            <p:ph type="sldNum" sz="quarter" idx="12"/>
          </p:nvPr>
        </p:nvSpPr>
        <p:spPr/>
        <p:txBody>
          <a:bodyPr/>
          <a:lstStyle>
            <a:extLst/>
          </a:lstStyle>
          <a:p>
            <a:fld id="{C6A76A27-0B57-4C95-BFBC-77B97F59F6B0}" type="slidenum">
              <a:rPr lang="es-MX" smtClean="0"/>
              <a:pPr/>
              <a:t>‹Nº›</a:t>
            </a:fld>
            <a:endParaRPr lang="es-MX"/>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0A38F962-DB98-452F-A84A-6CC7B88892AB}" type="datetimeFigureOut">
              <a:rPr lang="es-MX" smtClean="0"/>
              <a:pPr/>
              <a:t>14/06/2015</a:t>
            </a:fld>
            <a:endParaRPr lang="es-MX"/>
          </a:p>
        </p:txBody>
      </p:sp>
      <p:sp>
        <p:nvSpPr>
          <p:cNvPr id="3" name="2 Marcador de pie de página"/>
          <p:cNvSpPr>
            <a:spLocks noGrp="1"/>
          </p:cNvSpPr>
          <p:nvPr>
            <p:ph type="ftr" sz="quarter" idx="11"/>
          </p:nvPr>
        </p:nvSpPr>
        <p:spPr/>
        <p:txBody>
          <a:bodyPr/>
          <a:lstStyle>
            <a:extLst/>
          </a:lstStyle>
          <a:p>
            <a:endParaRPr lang="es-MX"/>
          </a:p>
        </p:txBody>
      </p:sp>
      <p:sp>
        <p:nvSpPr>
          <p:cNvPr id="4" name="3 Marcador de número de diapositiva"/>
          <p:cNvSpPr>
            <a:spLocks noGrp="1"/>
          </p:cNvSpPr>
          <p:nvPr>
            <p:ph type="sldNum" sz="quarter" idx="12"/>
          </p:nvPr>
        </p:nvSpPr>
        <p:spPr/>
        <p:txBody>
          <a:bodyPr/>
          <a:lstStyle>
            <a:extLst/>
          </a:lstStyle>
          <a:p>
            <a:fld id="{C6A76A27-0B57-4C95-BFBC-77B97F59F6B0}"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0A38F962-DB98-452F-A84A-6CC7B88892AB}" type="datetimeFigureOut">
              <a:rPr lang="es-MX" smtClean="0"/>
              <a:pPr/>
              <a:t>14/06/2015</a:t>
            </a:fld>
            <a:endParaRPr lang="es-MX"/>
          </a:p>
        </p:txBody>
      </p:sp>
      <p:sp>
        <p:nvSpPr>
          <p:cNvPr id="6" name="5 Marcador de pie de página"/>
          <p:cNvSpPr>
            <a:spLocks noGrp="1"/>
          </p:cNvSpPr>
          <p:nvPr>
            <p:ph type="ftr" sz="quarter" idx="11"/>
          </p:nvPr>
        </p:nvSpPr>
        <p:spPr/>
        <p:txBody>
          <a:bodyPr/>
          <a:lstStyle>
            <a:extLst/>
          </a:lstStyle>
          <a:p>
            <a:endParaRPr lang="es-MX"/>
          </a:p>
        </p:txBody>
      </p:sp>
      <p:sp>
        <p:nvSpPr>
          <p:cNvPr id="7" name="6 Marcador de número de diapositiva"/>
          <p:cNvSpPr>
            <a:spLocks noGrp="1"/>
          </p:cNvSpPr>
          <p:nvPr>
            <p:ph type="sldNum" sz="quarter" idx="12"/>
          </p:nvPr>
        </p:nvSpPr>
        <p:spPr/>
        <p:txBody>
          <a:bodyPr/>
          <a:lstStyle>
            <a:extLst/>
          </a:lstStyle>
          <a:p>
            <a:fld id="{C6A76A27-0B57-4C95-BFBC-77B97F59F6B0}" type="slidenum">
              <a:rPr lang="es-MX" smtClean="0"/>
              <a:pPr/>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0A38F962-DB98-452F-A84A-6CC7B88892AB}" type="datetimeFigureOut">
              <a:rPr lang="es-MX" smtClean="0"/>
              <a:pPr/>
              <a:t>14/06/2015</a:t>
            </a:fld>
            <a:endParaRPr lang="es-MX"/>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MX"/>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C6A76A27-0B57-4C95-BFBC-77B97F59F6B0}" type="slidenum">
              <a:rPr lang="es-MX" smtClean="0"/>
              <a:pPr/>
              <a:t>‹Nº›</a:t>
            </a:fld>
            <a:endParaRPr lang="es-MX"/>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A38F962-DB98-452F-A84A-6CC7B88892AB}" type="datetimeFigureOut">
              <a:rPr lang="es-MX" smtClean="0"/>
              <a:pPr/>
              <a:t>14/06/2015</a:t>
            </a:fld>
            <a:endParaRPr lang="es-MX"/>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MX"/>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6A76A27-0B57-4C95-BFBC-77B97F59F6B0}" type="slidenum">
              <a:rPr lang="es-MX" smtClean="0"/>
              <a:pPr/>
              <a:t>‹Nº›</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idcodeoverflow/SocialNetworkAnalyz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188640"/>
            <a:ext cx="7772400" cy="3987874"/>
          </a:xfrm>
        </p:spPr>
        <p:txBody>
          <a:bodyPr>
            <a:normAutofit fontScale="90000"/>
          </a:bodyPr>
          <a:lstStyle/>
          <a:p>
            <a:r>
              <a:rPr lang="es-MX" b="1" dirty="0"/>
              <a:t>Agentes Web Inteligentes para la detección de individuos preponderantes en el albedrio de sus círculos sociales en </a:t>
            </a:r>
            <a:r>
              <a:rPr lang="es-MX" b="1" dirty="0" err="1"/>
              <a:t>Facebook</a:t>
            </a:r>
            <a:endParaRPr lang="es-MX" dirty="0"/>
          </a:p>
        </p:txBody>
      </p:sp>
      <p:sp>
        <p:nvSpPr>
          <p:cNvPr id="3" name="2 Subtítulo"/>
          <p:cNvSpPr>
            <a:spLocks noGrp="1"/>
          </p:cNvSpPr>
          <p:nvPr>
            <p:ph type="subTitle" idx="1"/>
          </p:nvPr>
        </p:nvSpPr>
        <p:spPr>
          <a:xfrm>
            <a:off x="1475656" y="4293096"/>
            <a:ext cx="6872808" cy="1752600"/>
          </a:xfrm>
        </p:spPr>
        <p:txBody>
          <a:bodyPr>
            <a:normAutofit fontScale="85000" lnSpcReduction="20000"/>
          </a:bodyPr>
          <a:lstStyle/>
          <a:p>
            <a:r>
              <a:rPr lang="es-MX" dirty="0" smtClean="0"/>
              <a:t>David Israel García Alcázar</a:t>
            </a:r>
          </a:p>
          <a:p>
            <a:r>
              <a:rPr lang="es-MX" dirty="0" smtClean="0"/>
              <a:t>Director: Dr. Julio Cesar Ponce Gallegos</a:t>
            </a:r>
          </a:p>
          <a:p>
            <a:r>
              <a:rPr lang="es-MX" dirty="0" smtClean="0"/>
              <a:t>Asesores:</a:t>
            </a:r>
          </a:p>
          <a:p>
            <a:r>
              <a:rPr lang="es-MX" dirty="0" smtClean="0">
                <a:solidFill>
                  <a:schemeClr val="bg1"/>
                </a:solidFill>
              </a:rPr>
              <a:t>Dr. Alejandro Padilla Díaz</a:t>
            </a:r>
          </a:p>
          <a:p>
            <a:r>
              <a:rPr lang="es-MX" dirty="0" smtClean="0">
                <a:solidFill>
                  <a:schemeClr val="bg1"/>
                </a:solidFill>
              </a:rPr>
              <a:t>Dr. Juan Pedro Cardona Salas</a:t>
            </a:r>
          </a:p>
          <a:p>
            <a:endParaRPr lang="es-MX"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9"/>
            <a:ext cx="8229600" cy="2595744"/>
          </a:xfrm>
        </p:spPr>
        <p:txBody>
          <a:bodyPr>
            <a:normAutofit lnSpcReduction="10000"/>
          </a:bodyPr>
          <a:lstStyle/>
          <a:p>
            <a:r>
              <a:rPr lang="es-ES" b="1" dirty="0" smtClean="0"/>
              <a:t>Objetivo </a:t>
            </a:r>
            <a:r>
              <a:rPr lang="es-ES" b="1" dirty="0" smtClean="0"/>
              <a:t>General</a:t>
            </a:r>
            <a:endParaRPr lang="es-MX" b="1" dirty="0" smtClean="0"/>
          </a:p>
          <a:p>
            <a:pPr lvl="1" algn="just"/>
            <a:r>
              <a:rPr lang="es-MX" dirty="0" smtClean="0"/>
              <a:t>Distinguir los nodos líderes que causan influencia sobre el albedrío de su círculo social en </a:t>
            </a:r>
            <a:r>
              <a:rPr lang="es-MX" i="1" dirty="0" err="1" smtClean="0"/>
              <a:t>Facebook</a:t>
            </a:r>
            <a:r>
              <a:rPr lang="es-MX" dirty="0" smtClean="0"/>
              <a:t> mediante el análisis de sus publicaciones y los comentarios hechos en estas, desarrollando un Framework que permite el Análisis Social en </a:t>
            </a:r>
            <a:r>
              <a:rPr lang="es-MX" i="1" dirty="0" err="1" smtClean="0"/>
              <a:t>Facebook</a:t>
            </a:r>
            <a:r>
              <a:rPr lang="es-MX" dirty="0" smtClean="0"/>
              <a:t> para el lenguaje </a:t>
            </a:r>
            <a:r>
              <a:rPr lang="es-MX" dirty="0" err="1" smtClean="0"/>
              <a:t>Python</a:t>
            </a:r>
            <a:r>
              <a:rPr lang="es-MX" dirty="0" smtClean="0"/>
              <a:t>.</a:t>
            </a:r>
          </a:p>
          <a:p>
            <a:endParaRPr lang="es-MX" dirty="0"/>
          </a:p>
        </p:txBody>
      </p:sp>
      <p:sp>
        <p:nvSpPr>
          <p:cNvPr id="2" name="1 Título"/>
          <p:cNvSpPr>
            <a:spLocks noGrp="1"/>
          </p:cNvSpPr>
          <p:nvPr>
            <p:ph type="title"/>
          </p:nvPr>
        </p:nvSpPr>
        <p:spPr/>
        <p:txBody>
          <a:bodyPr/>
          <a:lstStyle/>
          <a:p>
            <a:r>
              <a:rPr lang="es-MX" dirty="0" smtClean="0"/>
              <a:t>Objetivos</a:t>
            </a:r>
            <a:endParaRPr lang="es-MX" dirty="0"/>
          </a:p>
        </p:txBody>
      </p:sp>
      <p:pic>
        <p:nvPicPr>
          <p:cNvPr id="7172" name="Picture 4" descr="http://kateashford.files.wordpress.com/2011/11/checkboxes.jpg"/>
          <p:cNvPicPr>
            <a:picLocks noChangeAspect="1" noChangeArrowheads="1"/>
          </p:cNvPicPr>
          <p:nvPr/>
        </p:nvPicPr>
        <p:blipFill>
          <a:blip r:embed="rId2" cstate="print"/>
          <a:srcRect/>
          <a:stretch>
            <a:fillRect/>
          </a:stretch>
        </p:blipFill>
        <p:spPr bwMode="auto">
          <a:xfrm>
            <a:off x="4860032" y="3933056"/>
            <a:ext cx="3672408" cy="2754306"/>
          </a:xfrm>
          <a:prstGeom prst="rect">
            <a:avLst/>
          </a:prstGeom>
          <a:ln>
            <a:noFill/>
          </a:ln>
          <a:effectLst>
            <a:softEdge rad="112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268760"/>
            <a:ext cx="8229600" cy="4611968"/>
          </a:xfrm>
        </p:spPr>
        <p:txBody>
          <a:bodyPr>
            <a:normAutofit/>
          </a:bodyPr>
          <a:lstStyle/>
          <a:p>
            <a:r>
              <a:rPr lang="es-MX" b="1" dirty="0" smtClean="0"/>
              <a:t>Objetivos Específicos</a:t>
            </a:r>
          </a:p>
          <a:p>
            <a:pPr lvl="1"/>
            <a:r>
              <a:rPr lang="es-MX" sz="2100" dirty="0" smtClean="0"/>
              <a:t>Desarrollar un Framework que permita el análisis de la red Social </a:t>
            </a:r>
            <a:r>
              <a:rPr lang="es-MX" sz="2100" dirty="0" err="1" smtClean="0"/>
              <a:t>Facebook</a:t>
            </a:r>
            <a:r>
              <a:rPr lang="es-MX" sz="2100" dirty="0" smtClean="0"/>
              <a:t> para el lenguaje de programación </a:t>
            </a:r>
            <a:r>
              <a:rPr lang="es-MX" sz="2100" dirty="0" err="1" smtClean="0"/>
              <a:t>Python</a:t>
            </a:r>
            <a:r>
              <a:rPr lang="es-MX" sz="2100" dirty="0" smtClean="0"/>
              <a:t> que hasta el día de hoy no hay una herramienta que permita esto.</a:t>
            </a:r>
          </a:p>
          <a:p>
            <a:pPr lvl="1"/>
            <a:r>
              <a:rPr lang="es-MX" sz="2100" dirty="0" smtClean="0"/>
              <a:t>Obtener las publicaciones de usuarios de </a:t>
            </a:r>
            <a:r>
              <a:rPr lang="es-MX" sz="2100" dirty="0" err="1" smtClean="0"/>
              <a:t>Facebook</a:t>
            </a:r>
            <a:r>
              <a:rPr lang="es-MX" sz="2100" dirty="0" smtClean="0"/>
              <a:t> para su análisis. </a:t>
            </a:r>
            <a:endParaRPr lang="es-MX" dirty="0"/>
          </a:p>
        </p:txBody>
      </p:sp>
      <p:sp>
        <p:nvSpPr>
          <p:cNvPr id="2" name="1 Título"/>
          <p:cNvSpPr>
            <a:spLocks noGrp="1"/>
          </p:cNvSpPr>
          <p:nvPr>
            <p:ph type="title"/>
          </p:nvPr>
        </p:nvSpPr>
        <p:spPr/>
        <p:txBody>
          <a:bodyPr/>
          <a:lstStyle/>
          <a:p>
            <a:r>
              <a:rPr lang="es-MX" dirty="0" smtClean="0"/>
              <a:t>Objetivos</a:t>
            </a:r>
            <a:endParaRPr lang="es-MX" dirty="0"/>
          </a:p>
        </p:txBody>
      </p:sp>
      <p:pic>
        <p:nvPicPr>
          <p:cNvPr id="6" name="Picture 2" descr="https://pilararriagadas.files.wordpress.com/2011/07/obj03.jpg"/>
          <p:cNvPicPr>
            <a:picLocks noChangeAspect="1" noChangeArrowheads="1"/>
          </p:cNvPicPr>
          <p:nvPr/>
        </p:nvPicPr>
        <p:blipFill>
          <a:blip r:embed="rId2" cstate="print"/>
          <a:srcRect/>
          <a:stretch>
            <a:fillRect/>
          </a:stretch>
        </p:blipFill>
        <p:spPr bwMode="auto">
          <a:xfrm>
            <a:off x="3707904" y="3356992"/>
            <a:ext cx="3312368" cy="3312368"/>
          </a:xfrm>
          <a:prstGeom prst="rect">
            <a:avLst/>
          </a:prstGeom>
          <a:ln>
            <a:noFill/>
          </a:ln>
          <a:effectLst>
            <a:softEdge rad="11250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96752"/>
            <a:ext cx="8229600" cy="4611968"/>
          </a:xfrm>
        </p:spPr>
        <p:txBody>
          <a:bodyPr>
            <a:normAutofit/>
          </a:bodyPr>
          <a:lstStyle/>
          <a:p>
            <a:r>
              <a:rPr lang="es-MX" b="1" dirty="0" smtClean="0"/>
              <a:t>Objetivos Específicos</a:t>
            </a:r>
          </a:p>
          <a:p>
            <a:pPr lvl="1"/>
            <a:r>
              <a:rPr lang="es-MX" sz="2000" dirty="0" smtClean="0"/>
              <a:t>Realizar un pre-procesamiento adecuado de la información que nos permita limpiar los datos.</a:t>
            </a:r>
          </a:p>
          <a:p>
            <a:pPr lvl="1"/>
            <a:r>
              <a:rPr lang="es-MX" sz="2000" dirty="0" smtClean="0"/>
              <a:t>Construir un algoritmo para distinguir los nodos líderes, mediante el análisis de sus publicaciones en </a:t>
            </a:r>
            <a:r>
              <a:rPr lang="es-MX" sz="2000" dirty="0" err="1" smtClean="0"/>
              <a:t>Facebook</a:t>
            </a:r>
            <a:r>
              <a:rPr lang="es-MX" sz="2000" dirty="0" smtClean="0"/>
              <a:t> usando minería de texto.</a:t>
            </a:r>
          </a:p>
          <a:p>
            <a:pPr lvl="1"/>
            <a:r>
              <a:rPr lang="es-MX" sz="2000" dirty="0" smtClean="0"/>
              <a:t>Obtener un diccionario de palabras negativas, positivas, al igual que uno en el que se encuentren las más comunes entre las publicaciones populares (Es necesario incluir el periodo de tiempo).</a:t>
            </a:r>
          </a:p>
          <a:p>
            <a:endParaRPr lang="es-MX" dirty="0"/>
          </a:p>
        </p:txBody>
      </p:sp>
      <p:sp>
        <p:nvSpPr>
          <p:cNvPr id="2" name="1 Título"/>
          <p:cNvSpPr>
            <a:spLocks noGrp="1"/>
          </p:cNvSpPr>
          <p:nvPr>
            <p:ph type="title"/>
          </p:nvPr>
        </p:nvSpPr>
        <p:spPr/>
        <p:txBody>
          <a:bodyPr/>
          <a:lstStyle/>
          <a:p>
            <a:r>
              <a:rPr lang="es-MX" dirty="0" smtClean="0"/>
              <a:t>Objetivos</a:t>
            </a:r>
            <a:endParaRPr lang="es-MX" dirty="0"/>
          </a:p>
        </p:txBody>
      </p:sp>
      <p:pic>
        <p:nvPicPr>
          <p:cNvPr id="5" name="Picture 4" descr="http://www.secretosdeprosperidad.net/wp-content/uploads/2010/11/importancia-de-establecer-objetivos-en-los-negocios.png"/>
          <p:cNvPicPr>
            <a:picLocks noChangeAspect="1" noChangeArrowheads="1"/>
          </p:cNvPicPr>
          <p:nvPr/>
        </p:nvPicPr>
        <p:blipFill>
          <a:blip r:embed="rId2" cstate="print"/>
          <a:srcRect/>
          <a:stretch>
            <a:fillRect/>
          </a:stretch>
        </p:blipFill>
        <p:spPr bwMode="auto">
          <a:xfrm>
            <a:off x="3507804" y="4293096"/>
            <a:ext cx="5600700" cy="2381250"/>
          </a:xfrm>
          <a:prstGeom prst="rect">
            <a:avLst/>
          </a:prstGeom>
          <a:ln>
            <a:noFill/>
          </a:ln>
          <a:effectLst>
            <a:softEdge rad="11250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8"/>
            <a:ext cx="8229600" cy="1947672"/>
          </a:xfrm>
        </p:spPr>
        <p:txBody>
          <a:bodyPr>
            <a:normAutofit fontScale="77500" lnSpcReduction="20000"/>
          </a:bodyPr>
          <a:lstStyle/>
          <a:p>
            <a:pPr algn="just"/>
            <a:r>
              <a:rPr lang="es-MX" dirty="0" smtClean="0"/>
              <a:t>Las nuevas técnicas de análisis de redes son más apropiadas para grandes data-sets del tipo que generalmente no son factibles analizar utilizando software comercial o común público. La Minería de Datos permite que dicha información sea analizada utilizando técnicas que prometen proveer conocimiento sustancial del área. (Scott, 2011)</a:t>
            </a:r>
            <a:endParaRPr lang="es-MX" dirty="0"/>
          </a:p>
        </p:txBody>
      </p:sp>
      <p:sp>
        <p:nvSpPr>
          <p:cNvPr id="2" name="1 Título"/>
          <p:cNvSpPr>
            <a:spLocks noGrp="1"/>
          </p:cNvSpPr>
          <p:nvPr>
            <p:ph type="title"/>
          </p:nvPr>
        </p:nvSpPr>
        <p:spPr/>
        <p:txBody>
          <a:bodyPr/>
          <a:lstStyle/>
          <a:p>
            <a:r>
              <a:rPr lang="es-MX" dirty="0" smtClean="0"/>
              <a:t>Marco de Referencia</a:t>
            </a:r>
            <a:endParaRPr lang="es-MX" dirty="0"/>
          </a:p>
        </p:txBody>
      </p:sp>
      <p:pic>
        <p:nvPicPr>
          <p:cNvPr id="6146" name="Picture 2" descr="https://imatge.upc.edu/web/sites/default/files/resources/1533/database.png"/>
          <p:cNvPicPr>
            <a:picLocks noChangeAspect="1" noChangeArrowheads="1"/>
          </p:cNvPicPr>
          <p:nvPr/>
        </p:nvPicPr>
        <p:blipFill>
          <a:blip r:embed="rId2" cstate="print"/>
          <a:srcRect/>
          <a:stretch>
            <a:fillRect/>
          </a:stretch>
        </p:blipFill>
        <p:spPr bwMode="auto">
          <a:xfrm>
            <a:off x="3491880" y="3356992"/>
            <a:ext cx="3182268" cy="32073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8"/>
            <a:ext cx="8229600" cy="1947672"/>
          </a:xfrm>
        </p:spPr>
        <p:txBody>
          <a:bodyPr>
            <a:normAutofit fontScale="85000" lnSpcReduction="20000"/>
          </a:bodyPr>
          <a:lstStyle/>
          <a:p>
            <a:pPr algn="just"/>
            <a:r>
              <a:rPr lang="es-MX" dirty="0" smtClean="0"/>
              <a:t>En otras palabras, la minería de datos es el proceso completo de revelar patrones útiles y relaciones en los datos usando técnicas como la inteligencia artificial, machine </a:t>
            </a:r>
            <a:r>
              <a:rPr lang="es-MX" dirty="0" err="1" smtClean="0"/>
              <a:t>learning</a:t>
            </a:r>
            <a:r>
              <a:rPr lang="es-MX" dirty="0" smtClean="0"/>
              <a:t> y estadísticas a través de herramientas de análisis de datos avanzadas. (</a:t>
            </a:r>
            <a:r>
              <a:rPr lang="es-MX" dirty="0" err="1" smtClean="0"/>
              <a:t>Bozkır</a:t>
            </a:r>
            <a:r>
              <a:rPr lang="es-MX" dirty="0" smtClean="0"/>
              <a:t>, </a:t>
            </a:r>
            <a:r>
              <a:rPr lang="es-MX" dirty="0" err="1" smtClean="0"/>
              <a:t>Güzin</a:t>
            </a:r>
            <a:r>
              <a:rPr lang="es-MX" dirty="0" smtClean="0"/>
              <a:t> </a:t>
            </a:r>
            <a:r>
              <a:rPr lang="es-MX" dirty="0" err="1" smtClean="0"/>
              <a:t>Mazman</a:t>
            </a:r>
            <a:r>
              <a:rPr lang="es-MX" dirty="0" smtClean="0"/>
              <a:t>, &amp; </a:t>
            </a:r>
            <a:r>
              <a:rPr lang="es-MX" dirty="0" err="1" smtClean="0"/>
              <a:t>Akçapınar</a:t>
            </a:r>
            <a:r>
              <a:rPr lang="es-MX" dirty="0" smtClean="0"/>
              <a:t> </a:t>
            </a:r>
            <a:r>
              <a:rPr lang="es-MX" dirty="0" err="1" smtClean="0"/>
              <a:t>Sezer</a:t>
            </a:r>
            <a:r>
              <a:rPr lang="es-MX" dirty="0" smtClean="0"/>
              <a:t>, 2010) </a:t>
            </a:r>
            <a:endParaRPr lang="es-MX" dirty="0"/>
          </a:p>
        </p:txBody>
      </p:sp>
      <p:sp>
        <p:nvSpPr>
          <p:cNvPr id="2" name="1 Título"/>
          <p:cNvSpPr>
            <a:spLocks noGrp="1"/>
          </p:cNvSpPr>
          <p:nvPr>
            <p:ph type="title"/>
          </p:nvPr>
        </p:nvSpPr>
        <p:spPr/>
        <p:txBody>
          <a:bodyPr/>
          <a:lstStyle/>
          <a:p>
            <a:r>
              <a:rPr lang="es-MX" dirty="0" smtClean="0"/>
              <a:t>Marco de Referencia</a:t>
            </a:r>
            <a:endParaRPr lang="es-MX" dirty="0"/>
          </a:p>
        </p:txBody>
      </p:sp>
      <p:pic>
        <p:nvPicPr>
          <p:cNvPr id="40962" name="Picture 2" descr="http://www.formulaenlosnegocios.com.mx/wp-content/uploads/2011/09/Imagen_2.jpg"/>
          <p:cNvPicPr>
            <a:picLocks noChangeAspect="1" noChangeArrowheads="1"/>
          </p:cNvPicPr>
          <p:nvPr/>
        </p:nvPicPr>
        <p:blipFill>
          <a:blip r:embed="rId2" cstate="print"/>
          <a:srcRect/>
          <a:stretch>
            <a:fillRect/>
          </a:stretch>
        </p:blipFill>
        <p:spPr bwMode="auto">
          <a:xfrm>
            <a:off x="2483768" y="3645024"/>
            <a:ext cx="4286250" cy="2457451"/>
          </a:xfrm>
          <a:prstGeom prst="rect">
            <a:avLst/>
          </a:prstGeom>
          <a:ln>
            <a:noFill/>
          </a:ln>
          <a:effectLst>
            <a:softEdge rad="11250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340768"/>
            <a:ext cx="8229600" cy="2448272"/>
          </a:xfrm>
        </p:spPr>
        <p:txBody>
          <a:bodyPr>
            <a:normAutofit fontScale="70000" lnSpcReduction="20000"/>
          </a:bodyPr>
          <a:lstStyle/>
          <a:p>
            <a:pPr algn="just"/>
            <a:r>
              <a:rPr lang="es-MX" dirty="0" smtClean="0"/>
              <a:t>Investigaciones </a:t>
            </a:r>
            <a:r>
              <a:rPr lang="es-MX" dirty="0" smtClean="0"/>
              <a:t>preliminares arrojan resultados de que el análisis de texto se puede realizar a través de palabras simples de una forma efectiva, ya que las palabras expresan en sí el contenido y el orden viene dado en su origen por la sintaxis, y para cuestiones de análisis de texto basta la comparación de estas palabras </a:t>
            </a:r>
            <a:r>
              <a:rPr lang="es-MX" dirty="0" smtClean="0"/>
              <a:t>contenidas se puede </a:t>
            </a:r>
            <a:r>
              <a:rPr lang="es-MX" dirty="0" smtClean="0"/>
              <a:t>clasificar el contenido en base a temas pre-clasificados utilizando diccionarios o bolsas de datos analizando cada palabra o </a:t>
            </a:r>
            <a:r>
              <a:rPr lang="es-MX" dirty="0" err="1" smtClean="0"/>
              <a:t>token</a:t>
            </a:r>
            <a:r>
              <a:rPr lang="es-MX" dirty="0" smtClean="0"/>
              <a:t>, de forma separada y en base a la cantidad y relación cantidad inversa, se añadían a clases o grupos predefinidos de temas. (</a:t>
            </a:r>
            <a:r>
              <a:rPr lang="es-MX" dirty="0" err="1" smtClean="0"/>
              <a:t>Chou</a:t>
            </a:r>
            <a:r>
              <a:rPr lang="es-MX" dirty="0" smtClean="0"/>
              <a:t>, </a:t>
            </a:r>
            <a:r>
              <a:rPr lang="es-MX" dirty="0" err="1" smtClean="0"/>
              <a:t>Sinha</a:t>
            </a:r>
            <a:r>
              <a:rPr lang="es-MX" dirty="0" smtClean="0"/>
              <a:t>, &amp; </a:t>
            </a:r>
            <a:r>
              <a:rPr lang="es-MX" dirty="0" err="1" smtClean="0"/>
              <a:t>Zhao</a:t>
            </a:r>
            <a:r>
              <a:rPr lang="es-MX" dirty="0" smtClean="0"/>
              <a:t>, 2008)</a:t>
            </a:r>
            <a:endParaRPr lang="es-MX" dirty="0"/>
          </a:p>
        </p:txBody>
      </p:sp>
      <p:sp>
        <p:nvSpPr>
          <p:cNvPr id="2" name="1 Título"/>
          <p:cNvSpPr>
            <a:spLocks noGrp="1"/>
          </p:cNvSpPr>
          <p:nvPr>
            <p:ph type="title"/>
          </p:nvPr>
        </p:nvSpPr>
        <p:spPr/>
        <p:txBody>
          <a:bodyPr/>
          <a:lstStyle/>
          <a:p>
            <a:r>
              <a:rPr lang="es-MX" dirty="0" smtClean="0"/>
              <a:t>Marco de Referencia</a:t>
            </a:r>
            <a:endParaRPr lang="es-MX" dirty="0"/>
          </a:p>
        </p:txBody>
      </p:sp>
      <p:pic>
        <p:nvPicPr>
          <p:cNvPr id="39938" name="Picture 2" descr="http://plataforma.didacticaonline.es/file.php/1/Archivos_y_Documentos/0209.jpg"/>
          <p:cNvPicPr>
            <a:picLocks noChangeAspect="1" noChangeArrowheads="1"/>
          </p:cNvPicPr>
          <p:nvPr/>
        </p:nvPicPr>
        <p:blipFill>
          <a:blip r:embed="rId2" cstate="print"/>
          <a:srcRect/>
          <a:stretch>
            <a:fillRect/>
          </a:stretch>
        </p:blipFill>
        <p:spPr bwMode="auto">
          <a:xfrm>
            <a:off x="2627784" y="3717032"/>
            <a:ext cx="4048125" cy="2695576"/>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8"/>
            <a:ext cx="8219256" cy="2955784"/>
          </a:xfrm>
        </p:spPr>
        <p:txBody>
          <a:bodyPr>
            <a:normAutofit fontScale="92500" lnSpcReduction="20000"/>
          </a:bodyPr>
          <a:lstStyle/>
          <a:p>
            <a:pPr marL="624078" lvl="0" indent="-514350" algn="just">
              <a:buFont typeface="+mj-lt"/>
              <a:buAutoNum type="arabicPeriod"/>
            </a:pPr>
            <a:r>
              <a:rPr lang="es-MX" dirty="0" smtClean="0"/>
              <a:t>Montar arquitectura del clúster.</a:t>
            </a:r>
          </a:p>
          <a:p>
            <a:pPr marL="624078" lvl="0" indent="-514350" algn="just">
              <a:buFont typeface="+mj-lt"/>
              <a:buAutoNum type="arabicPeriod"/>
            </a:pPr>
            <a:r>
              <a:rPr lang="es-MX" dirty="0" smtClean="0"/>
              <a:t>Creación de la base de datos sobre </a:t>
            </a:r>
            <a:r>
              <a:rPr lang="es-MX" dirty="0" err="1" smtClean="0"/>
              <a:t>MySQL</a:t>
            </a:r>
            <a:r>
              <a:rPr lang="es-MX" dirty="0" smtClean="0"/>
              <a:t>.</a:t>
            </a:r>
          </a:p>
          <a:p>
            <a:pPr marL="624078" lvl="0" indent="-514350" algn="just">
              <a:buFont typeface="+mj-lt"/>
              <a:buAutoNum type="arabicPeriod"/>
            </a:pPr>
            <a:r>
              <a:rPr lang="es-MX" dirty="0" smtClean="0"/>
              <a:t>Desarrollo de los algoritmos para análisis de la información y corrección de errores.</a:t>
            </a:r>
          </a:p>
          <a:p>
            <a:pPr marL="624078" lvl="0" indent="-514350" algn="just">
              <a:buFont typeface="+mj-lt"/>
              <a:buAutoNum type="arabicPeriod"/>
            </a:pPr>
            <a:r>
              <a:rPr lang="es-MX" dirty="0" smtClean="0"/>
              <a:t>Integración de los algoritmos desarrollados con el Framework desarrollado.</a:t>
            </a:r>
          </a:p>
          <a:p>
            <a:pPr marL="624078" lvl="0" indent="-514350" algn="just">
              <a:buFont typeface="+mj-lt"/>
              <a:buAutoNum type="arabicPeriod"/>
            </a:pPr>
            <a:r>
              <a:rPr lang="es-MX" dirty="0" smtClean="0"/>
              <a:t>Montar los algoritmos y la base de datos en el clúster.</a:t>
            </a:r>
          </a:p>
          <a:p>
            <a:endParaRPr lang="es-MX" dirty="0"/>
          </a:p>
        </p:txBody>
      </p:sp>
      <p:sp>
        <p:nvSpPr>
          <p:cNvPr id="2" name="1 Título"/>
          <p:cNvSpPr>
            <a:spLocks noGrp="1"/>
          </p:cNvSpPr>
          <p:nvPr>
            <p:ph type="title"/>
          </p:nvPr>
        </p:nvSpPr>
        <p:spPr/>
        <p:txBody>
          <a:bodyPr>
            <a:normAutofit fontScale="90000"/>
          </a:bodyPr>
          <a:lstStyle/>
          <a:p>
            <a:r>
              <a:rPr lang="es-MX" dirty="0" smtClean="0"/>
              <a:t>Método de Investigación Utilizado</a:t>
            </a:r>
            <a:endParaRPr lang="es-MX" dirty="0"/>
          </a:p>
        </p:txBody>
      </p:sp>
      <p:pic>
        <p:nvPicPr>
          <p:cNvPr id="5122" name="Picture 2" descr="http://mkt-rse.com/o2l/wp-content/uploads/2012/12/investigacion1.png"/>
          <p:cNvPicPr>
            <a:picLocks noChangeAspect="1" noChangeArrowheads="1"/>
          </p:cNvPicPr>
          <p:nvPr/>
        </p:nvPicPr>
        <p:blipFill>
          <a:blip r:embed="rId2" cstate="print"/>
          <a:srcRect/>
          <a:stretch>
            <a:fillRect/>
          </a:stretch>
        </p:blipFill>
        <p:spPr bwMode="auto">
          <a:xfrm>
            <a:off x="2771800" y="3933056"/>
            <a:ext cx="5472608" cy="2585863"/>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8"/>
            <a:ext cx="8219256" cy="2667752"/>
          </a:xfrm>
        </p:spPr>
        <p:txBody>
          <a:bodyPr>
            <a:normAutofit fontScale="85000" lnSpcReduction="20000"/>
          </a:bodyPr>
          <a:lstStyle/>
          <a:p>
            <a:pPr marL="624078" lvl="0" indent="-514350" algn="just">
              <a:buFont typeface="+mj-lt"/>
              <a:buAutoNum type="arabicPeriod" startAt="6"/>
            </a:pPr>
            <a:r>
              <a:rPr lang="es-MX" dirty="0" smtClean="0"/>
              <a:t>Montar arquitectura del clúster.</a:t>
            </a:r>
          </a:p>
          <a:p>
            <a:pPr marL="624078" lvl="0" indent="-514350" algn="just">
              <a:buFont typeface="+mj-lt"/>
              <a:buAutoNum type="arabicPeriod" startAt="6"/>
            </a:pPr>
            <a:r>
              <a:rPr lang="es-MX" dirty="0" smtClean="0"/>
              <a:t>Creación de la base de datos sobre </a:t>
            </a:r>
            <a:r>
              <a:rPr lang="es-MX" dirty="0" err="1" smtClean="0"/>
              <a:t>MySQL</a:t>
            </a:r>
            <a:r>
              <a:rPr lang="es-MX" dirty="0" smtClean="0"/>
              <a:t>.</a:t>
            </a:r>
          </a:p>
          <a:p>
            <a:pPr marL="624078" lvl="0" indent="-514350" algn="just">
              <a:buFont typeface="+mj-lt"/>
              <a:buAutoNum type="arabicPeriod" startAt="6"/>
            </a:pPr>
            <a:r>
              <a:rPr lang="es-MX" dirty="0" smtClean="0"/>
              <a:t>Desarrollo de los algoritmos para análisis de la información y corrección de errores.</a:t>
            </a:r>
          </a:p>
          <a:p>
            <a:pPr marL="624078" lvl="0" indent="-514350" algn="just">
              <a:buFont typeface="+mj-lt"/>
              <a:buAutoNum type="arabicPeriod" startAt="6"/>
            </a:pPr>
            <a:r>
              <a:rPr lang="es-MX" dirty="0" smtClean="0"/>
              <a:t>Integración de los algoritmos desarrollados con el Framework desarrollado.</a:t>
            </a:r>
          </a:p>
          <a:p>
            <a:pPr marL="624078" lvl="0" indent="-514350" algn="just">
              <a:buFont typeface="+mj-lt"/>
              <a:buAutoNum type="arabicPeriod" startAt="6"/>
            </a:pPr>
            <a:r>
              <a:rPr lang="es-MX" dirty="0" smtClean="0"/>
              <a:t>Montar los algoritmos y la base de datos en el clúster.</a:t>
            </a:r>
          </a:p>
          <a:p>
            <a:endParaRPr lang="es-MX" dirty="0"/>
          </a:p>
        </p:txBody>
      </p:sp>
      <p:sp>
        <p:nvSpPr>
          <p:cNvPr id="2" name="1 Título"/>
          <p:cNvSpPr>
            <a:spLocks noGrp="1"/>
          </p:cNvSpPr>
          <p:nvPr>
            <p:ph type="title"/>
          </p:nvPr>
        </p:nvSpPr>
        <p:spPr/>
        <p:txBody>
          <a:bodyPr>
            <a:normAutofit fontScale="90000"/>
          </a:bodyPr>
          <a:lstStyle/>
          <a:p>
            <a:r>
              <a:rPr lang="es-MX" dirty="0" smtClean="0"/>
              <a:t>Método de Investigación Utilizado</a:t>
            </a:r>
            <a:endParaRPr lang="es-MX" dirty="0"/>
          </a:p>
        </p:txBody>
      </p:sp>
      <p:pic>
        <p:nvPicPr>
          <p:cNvPr id="38914" name="Picture 2" descr="http://cinop.com.mx/wp-content/uploads/2012/06/img8.png"/>
          <p:cNvPicPr>
            <a:picLocks noChangeAspect="1" noChangeArrowheads="1"/>
          </p:cNvPicPr>
          <p:nvPr/>
        </p:nvPicPr>
        <p:blipFill>
          <a:blip r:embed="rId2" cstate="print"/>
          <a:srcRect/>
          <a:stretch>
            <a:fillRect/>
          </a:stretch>
        </p:blipFill>
        <p:spPr bwMode="auto">
          <a:xfrm>
            <a:off x="3203848" y="3861048"/>
            <a:ext cx="3057525" cy="2590800"/>
          </a:xfrm>
          <a:prstGeom prst="rect">
            <a:avLst/>
          </a:prstGeom>
          <a:ln>
            <a:noFill/>
          </a:ln>
          <a:effectLst>
            <a:softEdge rad="11250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8"/>
            <a:ext cx="8229600" cy="2019680"/>
          </a:xfrm>
        </p:spPr>
        <p:txBody>
          <a:bodyPr>
            <a:normAutofit fontScale="70000" lnSpcReduction="20000"/>
          </a:bodyPr>
          <a:lstStyle/>
          <a:p>
            <a:pPr algn="just"/>
            <a:r>
              <a:rPr lang="es-MX" dirty="0" smtClean="0"/>
              <a:t>Para la minería de datos se emplean varias técnicas para extraer información de los sitios de redes sociales incluyendo el uso de Web </a:t>
            </a:r>
            <a:r>
              <a:rPr lang="es-MX" dirty="0" err="1" smtClean="0"/>
              <a:t>Crawlers</a:t>
            </a:r>
            <a:r>
              <a:rPr lang="es-MX" dirty="0" smtClean="0"/>
              <a:t>, que es la técnica más común, ataques de </a:t>
            </a:r>
            <a:r>
              <a:rPr lang="es-MX" dirty="0" err="1" smtClean="0"/>
              <a:t>Phishing</a:t>
            </a:r>
            <a:r>
              <a:rPr lang="es-MX" dirty="0" smtClean="0"/>
              <a:t>, aplicaciones de terceros, creando perfiles falsos en la red social a ser analizada. El uso de Web </a:t>
            </a:r>
            <a:r>
              <a:rPr lang="es-MX" dirty="0" err="1" smtClean="0"/>
              <a:t>Crawlers</a:t>
            </a:r>
            <a:r>
              <a:rPr lang="es-MX" dirty="0" smtClean="0"/>
              <a:t> implica crear scripts para </a:t>
            </a:r>
            <a:r>
              <a:rPr lang="es-MX" dirty="0" err="1" smtClean="0"/>
              <a:t>Crawling</a:t>
            </a:r>
            <a:r>
              <a:rPr lang="es-MX" dirty="0" smtClean="0"/>
              <a:t> comúnmente conocidos como arañas, para recolectar a través de los perfiles públicos de </a:t>
            </a:r>
            <a:r>
              <a:rPr lang="es-MX" i="1" dirty="0" err="1" smtClean="0"/>
              <a:t>Facebook</a:t>
            </a:r>
            <a:r>
              <a:rPr lang="es-MX" i="1" dirty="0" smtClean="0"/>
              <a:t>. </a:t>
            </a:r>
            <a:r>
              <a:rPr lang="es-MX" dirty="0" smtClean="0"/>
              <a:t>(Al-</a:t>
            </a:r>
            <a:r>
              <a:rPr lang="es-MX" dirty="0" err="1" smtClean="0"/>
              <a:t>Saggaf</a:t>
            </a:r>
            <a:r>
              <a:rPr lang="es-MX" dirty="0" smtClean="0"/>
              <a:t> &amp; Islam, 2014)</a:t>
            </a:r>
            <a:endParaRPr lang="es-MX" dirty="0"/>
          </a:p>
        </p:txBody>
      </p:sp>
      <p:sp>
        <p:nvSpPr>
          <p:cNvPr id="2" name="1 Título"/>
          <p:cNvSpPr>
            <a:spLocks noGrp="1"/>
          </p:cNvSpPr>
          <p:nvPr>
            <p:ph type="title"/>
          </p:nvPr>
        </p:nvSpPr>
        <p:spPr/>
        <p:txBody>
          <a:bodyPr/>
          <a:lstStyle/>
          <a:p>
            <a:r>
              <a:rPr lang="es-MX" dirty="0" smtClean="0"/>
              <a:t>Experimentación</a:t>
            </a:r>
            <a:endParaRPr lang="es-MX" dirty="0"/>
          </a:p>
        </p:txBody>
      </p:sp>
      <p:pic>
        <p:nvPicPr>
          <p:cNvPr id="4098" name="Picture 2" descr="http://travelreportmx.com/wp-content/uploads/2013/08/url65.jpeg"/>
          <p:cNvPicPr>
            <a:picLocks noChangeAspect="1" noChangeArrowheads="1"/>
          </p:cNvPicPr>
          <p:nvPr/>
        </p:nvPicPr>
        <p:blipFill>
          <a:blip r:embed="rId2" cstate="print"/>
          <a:srcRect/>
          <a:stretch>
            <a:fillRect/>
          </a:stretch>
        </p:blipFill>
        <p:spPr bwMode="auto">
          <a:xfrm>
            <a:off x="2699792" y="3501008"/>
            <a:ext cx="3600400" cy="2880320"/>
          </a:xfrm>
          <a:prstGeom prst="rect">
            <a:avLst/>
          </a:prstGeom>
          <a:ln>
            <a:noFill/>
          </a:ln>
          <a:effectLst>
            <a:softEdge rad="11250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8"/>
            <a:ext cx="8229600" cy="2019680"/>
          </a:xfrm>
        </p:spPr>
        <p:txBody>
          <a:bodyPr>
            <a:normAutofit fontScale="77500" lnSpcReduction="20000"/>
          </a:bodyPr>
          <a:lstStyle/>
          <a:p>
            <a:pPr algn="just"/>
            <a:r>
              <a:rPr lang="es-MX" dirty="0" smtClean="0"/>
              <a:t>Se decidió utilizar el lenguaje de programación </a:t>
            </a:r>
            <a:r>
              <a:rPr lang="es-MX" dirty="0" err="1" smtClean="0"/>
              <a:t>Python</a:t>
            </a:r>
            <a:r>
              <a:rPr lang="es-MX" dirty="0" smtClean="0"/>
              <a:t> ya que por la facilidad y velocidad al momento de desarrollar, es perfecto para una investigación amplia en la que el tiempo es corto, además de ser un lenguaje de una generación relativamente nueva, cuenta con herramientas de última generación que permiten trabajar con la última tecnología de desarrollo. (SANNER, 2015)</a:t>
            </a:r>
            <a:endParaRPr lang="es-MX" dirty="0"/>
          </a:p>
        </p:txBody>
      </p:sp>
      <p:sp>
        <p:nvSpPr>
          <p:cNvPr id="2" name="1 Título"/>
          <p:cNvSpPr>
            <a:spLocks noGrp="1"/>
          </p:cNvSpPr>
          <p:nvPr>
            <p:ph type="title"/>
          </p:nvPr>
        </p:nvSpPr>
        <p:spPr/>
        <p:txBody>
          <a:bodyPr/>
          <a:lstStyle/>
          <a:p>
            <a:r>
              <a:rPr lang="es-MX" dirty="0" smtClean="0"/>
              <a:t>Experimentación</a:t>
            </a:r>
            <a:endParaRPr lang="es-MX" dirty="0"/>
          </a:p>
        </p:txBody>
      </p:sp>
      <p:pic>
        <p:nvPicPr>
          <p:cNvPr id="43010" name="Picture 2" descr="http://1.bp.blogspot.com/-KHfphjEOlag/VJenonvU87I/AAAAAAAABdQ/GlSPfeE7FO4/s1600/Python.png"/>
          <p:cNvPicPr>
            <a:picLocks noChangeAspect="1" noChangeArrowheads="1"/>
          </p:cNvPicPr>
          <p:nvPr/>
        </p:nvPicPr>
        <p:blipFill>
          <a:blip r:embed="rId2" cstate="print"/>
          <a:srcRect/>
          <a:stretch>
            <a:fillRect/>
          </a:stretch>
        </p:blipFill>
        <p:spPr bwMode="auto">
          <a:xfrm>
            <a:off x="1619672" y="3356992"/>
            <a:ext cx="5831210" cy="292385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solidFill>
                  <a:schemeClr val="accent6">
                    <a:lumMod val="50000"/>
                  </a:schemeClr>
                </a:solidFill>
              </a:rPr>
              <a:t>Agenda</a:t>
            </a:r>
          </a:p>
        </p:txBody>
      </p:sp>
      <p:sp>
        <p:nvSpPr>
          <p:cNvPr id="3" name="2 Marcador de contenido"/>
          <p:cNvSpPr>
            <a:spLocks noGrp="1"/>
          </p:cNvSpPr>
          <p:nvPr>
            <p:ph idx="1"/>
          </p:nvPr>
        </p:nvSpPr>
        <p:spPr>
          <a:xfrm>
            <a:off x="457200" y="1412776"/>
            <a:ext cx="8229600" cy="4824536"/>
          </a:xfrm>
        </p:spPr>
        <p:txBody>
          <a:bodyPr>
            <a:normAutofit fontScale="85000" lnSpcReduction="20000"/>
          </a:bodyPr>
          <a:lstStyle/>
          <a:p>
            <a:r>
              <a:rPr lang="es-MX" dirty="0" smtClean="0">
                <a:solidFill>
                  <a:schemeClr val="tx2">
                    <a:lumMod val="75000"/>
                  </a:schemeClr>
                </a:solidFill>
              </a:rPr>
              <a:t>Presentación</a:t>
            </a:r>
          </a:p>
          <a:p>
            <a:r>
              <a:rPr lang="es-MX" dirty="0" smtClean="0">
                <a:solidFill>
                  <a:schemeClr val="tx2">
                    <a:lumMod val="75000"/>
                  </a:schemeClr>
                </a:solidFill>
              </a:rPr>
              <a:t>Agenda</a:t>
            </a:r>
          </a:p>
          <a:p>
            <a:r>
              <a:rPr lang="es-MX" dirty="0" smtClean="0">
                <a:solidFill>
                  <a:schemeClr val="tx2">
                    <a:lumMod val="75000"/>
                  </a:schemeClr>
                </a:solidFill>
              </a:rPr>
              <a:t>Introducción</a:t>
            </a:r>
          </a:p>
          <a:p>
            <a:r>
              <a:rPr lang="es-MX" dirty="0" smtClean="0">
                <a:solidFill>
                  <a:schemeClr val="tx2">
                    <a:lumMod val="75000"/>
                  </a:schemeClr>
                </a:solidFill>
              </a:rPr>
              <a:t>Hipótesis</a:t>
            </a:r>
            <a:endParaRPr lang="es-MX" dirty="0" smtClean="0">
              <a:solidFill>
                <a:schemeClr val="tx2">
                  <a:lumMod val="75000"/>
                </a:schemeClr>
              </a:solidFill>
            </a:endParaRPr>
          </a:p>
          <a:p>
            <a:r>
              <a:rPr lang="es-MX" dirty="0" smtClean="0">
                <a:solidFill>
                  <a:schemeClr val="tx2">
                    <a:lumMod val="75000"/>
                  </a:schemeClr>
                </a:solidFill>
              </a:rPr>
              <a:t>Justificación</a:t>
            </a:r>
            <a:endParaRPr lang="es-MX" dirty="0" smtClean="0">
              <a:solidFill>
                <a:schemeClr val="tx2">
                  <a:lumMod val="75000"/>
                </a:schemeClr>
              </a:solidFill>
            </a:endParaRPr>
          </a:p>
          <a:p>
            <a:r>
              <a:rPr lang="es-MX" dirty="0" smtClean="0">
                <a:solidFill>
                  <a:schemeClr val="tx2">
                    <a:lumMod val="75000"/>
                  </a:schemeClr>
                </a:solidFill>
              </a:rPr>
              <a:t>Problemática</a:t>
            </a:r>
          </a:p>
          <a:p>
            <a:r>
              <a:rPr lang="es-MX" dirty="0" smtClean="0">
                <a:solidFill>
                  <a:schemeClr val="tx2">
                    <a:lumMod val="75000"/>
                  </a:schemeClr>
                </a:solidFill>
              </a:rPr>
              <a:t>Preguntas de Investigación</a:t>
            </a:r>
            <a:endParaRPr lang="es-MX" dirty="0" smtClean="0">
              <a:solidFill>
                <a:schemeClr val="tx2">
                  <a:lumMod val="75000"/>
                </a:schemeClr>
              </a:solidFill>
            </a:endParaRPr>
          </a:p>
          <a:p>
            <a:r>
              <a:rPr lang="es-MX" dirty="0" smtClean="0">
                <a:solidFill>
                  <a:schemeClr val="tx2">
                    <a:lumMod val="75000"/>
                  </a:schemeClr>
                </a:solidFill>
              </a:rPr>
              <a:t>Objetivos</a:t>
            </a:r>
          </a:p>
          <a:p>
            <a:r>
              <a:rPr lang="es-MX" dirty="0" smtClean="0">
                <a:solidFill>
                  <a:schemeClr val="tx2">
                    <a:lumMod val="75000"/>
                  </a:schemeClr>
                </a:solidFill>
              </a:rPr>
              <a:t>Marco de Referencia</a:t>
            </a:r>
            <a:endParaRPr lang="es-MX" dirty="0" smtClean="0">
              <a:solidFill>
                <a:schemeClr val="tx2">
                  <a:lumMod val="75000"/>
                </a:schemeClr>
              </a:solidFill>
            </a:endParaRPr>
          </a:p>
          <a:p>
            <a:r>
              <a:rPr lang="es-MX" dirty="0" smtClean="0">
                <a:solidFill>
                  <a:schemeClr val="tx2">
                    <a:lumMod val="75000"/>
                  </a:schemeClr>
                </a:solidFill>
              </a:rPr>
              <a:t>Método de Investigación</a:t>
            </a:r>
          </a:p>
          <a:p>
            <a:r>
              <a:rPr lang="es-MX" dirty="0" smtClean="0">
                <a:solidFill>
                  <a:schemeClr val="tx2">
                    <a:lumMod val="75000"/>
                  </a:schemeClr>
                </a:solidFill>
              </a:rPr>
              <a:t>Experimentación</a:t>
            </a:r>
            <a:endParaRPr lang="es-MX" dirty="0" smtClean="0">
              <a:solidFill>
                <a:schemeClr val="tx2">
                  <a:lumMod val="75000"/>
                </a:schemeClr>
              </a:solidFill>
            </a:endParaRPr>
          </a:p>
          <a:p>
            <a:r>
              <a:rPr lang="es-MX" dirty="0" smtClean="0">
                <a:solidFill>
                  <a:schemeClr val="tx2">
                    <a:lumMod val="75000"/>
                  </a:schemeClr>
                </a:solidFill>
              </a:rPr>
              <a:t>Resultados</a:t>
            </a:r>
          </a:p>
          <a:p>
            <a:r>
              <a:rPr lang="es-MX" dirty="0" smtClean="0">
                <a:solidFill>
                  <a:schemeClr val="tx2">
                    <a:lumMod val="75000"/>
                  </a:schemeClr>
                </a:solidFill>
              </a:rPr>
              <a:t>Conclusiones</a:t>
            </a:r>
            <a:endParaRPr lang="es-MX" dirty="0" smtClean="0">
              <a:solidFill>
                <a:schemeClr val="tx2">
                  <a:lumMod val="75000"/>
                </a:schemeClr>
              </a:solidFill>
            </a:endParaRPr>
          </a:p>
          <a:p>
            <a:r>
              <a:rPr lang="es-MX" dirty="0" smtClean="0">
                <a:solidFill>
                  <a:schemeClr val="tx2">
                    <a:lumMod val="75000"/>
                  </a:schemeClr>
                </a:solidFill>
              </a:rPr>
              <a:t>Referencias</a:t>
            </a:r>
            <a:endParaRPr lang="es-MX" dirty="0" smtClean="0">
              <a:solidFill>
                <a:srgbClr val="EC1C21"/>
              </a:solidFill>
            </a:endParaRPr>
          </a:p>
          <a:p>
            <a:endParaRPr lang="es-MX" dirty="0" smtClean="0">
              <a:solidFill>
                <a:srgbClr val="EC1C21"/>
              </a:solidFill>
            </a:endParaRPr>
          </a:p>
          <a:p>
            <a:endParaRPr lang="es-MX" dirty="0" smtClean="0">
              <a:solidFill>
                <a:srgbClr val="EC1C21"/>
              </a:solidFill>
            </a:endParaRPr>
          </a:p>
          <a:p>
            <a:endParaRPr lang="es-MX" dirty="0" smtClean="0">
              <a:solidFill>
                <a:srgbClr val="EC1C21"/>
              </a:solidFill>
            </a:endParaRPr>
          </a:p>
          <a:p>
            <a:endParaRPr lang="es-MX" dirty="0">
              <a:solidFill>
                <a:srgbClr val="EC1C21"/>
              </a:solidFill>
            </a:endParaRPr>
          </a:p>
        </p:txBody>
      </p:sp>
      <p:pic>
        <p:nvPicPr>
          <p:cNvPr id="4" name="3 Imagen" descr="agenda imagen.jpg"/>
          <p:cNvPicPr>
            <a:picLocks noChangeAspect="1"/>
          </p:cNvPicPr>
          <p:nvPr/>
        </p:nvPicPr>
        <p:blipFill>
          <a:blip r:embed="rId2" cstate="print"/>
          <a:stretch>
            <a:fillRect/>
          </a:stretch>
        </p:blipFill>
        <p:spPr>
          <a:xfrm rot="586563">
            <a:off x="4912882" y="2167623"/>
            <a:ext cx="4032108" cy="2688912"/>
          </a:xfrm>
          <a:prstGeom prst="ellipse">
            <a:avLst/>
          </a:prstGeom>
          <a:ln>
            <a:noFill/>
          </a:ln>
          <a:effectLst>
            <a:softEdge rad="112500"/>
          </a:effectLst>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8" presetClass="emph" presetSubtype="0" fill="hold" nodeType="afterEffect">
                                  <p:stCondLst>
                                    <p:cond delay="0"/>
                                  </p:stCondLst>
                                  <p:childTnLst>
                                    <p:animRot by="21600000">
                                      <p:cBhvr>
                                        <p:cTn id="15"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Experimentación</a:t>
            </a:r>
            <a:endParaRPr lang="es-MX" dirty="0"/>
          </a:p>
        </p:txBody>
      </p:sp>
      <p:sp>
        <p:nvSpPr>
          <p:cNvPr id="4" name="1 Marcador de contenido"/>
          <p:cNvSpPr>
            <a:spLocks noGrp="1"/>
          </p:cNvSpPr>
          <p:nvPr>
            <p:ph idx="1"/>
          </p:nvPr>
        </p:nvSpPr>
        <p:spPr>
          <a:xfrm>
            <a:off x="457200" y="1481328"/>
            <a:ext cx="8229600" cy="4525963"/>
          </a:xfrm>
        </p:spPr>
        <p:txBody>
          <a:bodyPr>
            <a:normAutofit fontScale="77500" lnSpcReduction="20000"/>
          </a:bodyPr>
          <a:lstStyle/>
          <a:p>
            <a:pPr algn="just"/>
            <a:r>
              <a:rPr lang="es-MX" dirty="0" smtClean="0"/>
              <a:t>Es necesario iniciar sesión en </a:t>
            </a:r>
            <a:r>
              <a:rPr lang="es-MX" dirty="0" err="1" smtClean="0"/>
              <a:t>Facebook</a:t>
            </a:r>
            <a:r>
              <a:rPr lang="es-MX" dirty="0" smtClean="0"/>
              <a:t>.</a:t>
            </a:r>
          </a:p>
          <a:p>
            <a:pPr algn="just"/>
            <a:r>
              <a:rPr lang="es-MX" dirty="0" smtClean="0"/>
              <a:t>Después de aprox. 1500 consultas es necesario cambiar los encabezados que se mandan al iniciar sesión.</a:t>
            </a:r>
          </a:p>
          <a:p>
            <a:pPr algn="just"/>
            <a:r>
              <a:rPr lang="es-MX" dirty="0" smtClean="0"/>
              <a:t>La API </a:t>
            </a:r>
            <a:r>
              <a:rPr lang="es-MX" dirty="0" err="1" smtClean="0"/>
              <a:t>Graph</a:t>
            </a:r>
            <a:r>
              <a:rPr lang="es-MX" dirty="0" smtClean="0"/>
              <a:t> de </a:t>
            </a:r>
            <a:r>
              <a:rPr lang="es-MX" dirty="0" err="1" smtClean="0"/>
              <a:t>Facebook</a:t>
            </a:r>
            <a:r>
              <a:rPr lang="es-MX" dirty="0" smtClean="0"/>
              <a:t> sólo apoya para obtener el lenguaje y la URL de los perfiles.</a:t>
            </a:r>
          </a:p>
          <a:p>
            <a:pPr algn="just"/>
            <a:r>
              <a:rPr lang="es-MX" dirty="0" smtClean="0"/>
              <a:t>Sólo se tomaron en cuenta perfiles de habla inglesa.</a:t>
            </a:r>
          </a:p>
          <a:p>
            <a:pPr algn="just"/>
            <a:r>
              <a:rPr lang="es-MX" dirty="0" smtClean="0"/>
              <a:t>Los comentarios y </a:t>
            </a:r>
            <a:r>
              <a:rPr lang="es-MX" dirty="0" err="1" smtClean="0"/>
              <a:t>posts</a:t>
            </a:r>
            <a:r>
              <a:rPr lang="es-MX" dirty="0" smtClean="0"/>
              <a:t> tienen una estructura irregular por lo que no aparecen disponibles todos sus campos siempre.</a:t>
            </a:r>
          </a:p>
          <a:p>
            <a:pPr algn="just"/>
            <a:r>
              <a:rPr lang="es-MX" dirty="0" smtClean="0"/>
              <a:t>Es necesario eliminar sufijos, plurales y variaciones de una misma palabra (Algoritmo </a:t>
            </a:r>
            <a:r>
              <a:rPr lang="es-MX" dirty="0" err="1" smtClean="0"/>
              <a:t>Porter</a:t>
            </a:r>
            <a:r>
              <a:rPr lang="es-MX" dirty="0" smtClean="0"/>
              <a:t> </a:t>
            </a:r>
            <a:r>
              <a:rPr lang="es-MX" dirty="0" err="1" smtClean="0"/>
              <a:t>Stemming</a:t>
            </a:r>
            <a:r>
              <a:rPr lang="es-MX" dirty="0" smtClean="0"/>
              <a:t>).</a:t>
            </a:r>
          </a:p>
          <a:p>
            <a:pPr algn="just"/>
            <a:r>
              <a:rPr lang="es-MX" dirty="0" smtClean="0"/>
              <a:t>Se deben eliminar signos de puntuación.</a:t>
            </a:r>
          </a:p>
          <a:p>
            <a:pPr algn="just"/>
            <a:r>
              <a:rPr lang="es-MX" dirty="0" smtClean="0"/>
              <a:t>Los símbolos en formato hexadecimal son reemplazados por su representación UTF-8.</a:t>
            </a:r>
          </a:p>
          <a:p>
            <a:pPr algn="just"/>
            <a:r>
              <a:rPr lang="es-MX" dirty="0" smtClean="0"/>
              <a:t>Se utilizaron diccionarios para la clasificación de los </a:t>
            </a:r>
            <a:r>
              <a:rPr lang="es-MX" dirty="0" err="1" smtClean="0"/>
              <a:t>posts</a:t>
            </a:r>
            <a:r>
              <a:rPr lang="es-MX" dirty="0" smtClean="0"/>
              <a:t>.</a:t>
            </a:r>
            <a:endParaRPr lang="es-MX"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Experimentación</a:t>
            </a:r>
            <a:endParaRPr lang="es-MX" dirty="0"/>
          </a:p>
        </p:txBody>
      </p:sp>
      <p:grpSp>
        <p:nvGrpSpPr>
          <p:cNvPr id="42001" name="Group 17"/>
          <p:cNvGrpSpPr>
            <a:grpSpLocks/>
          </p:cNvGrpSpPr>
          <p:nvPr/>
        </p:nvGrpSpPr>
        <p:grpSpPr bwMode="auto">
          <a:xfrm>
            <a:off x="1979712" y="1196752"/>
            <a:ext cx="6010275" cy="5040560"/>
            <a:chOff x="1515" y="5113"/>
            <a:chExt cx="9465" cy="9705"/>
          </a:xfrm>
        </p:grpSpPr>
        <p:sp>
          <p:nvSpPr>
            <p:cNvPr id="42002" name="Rectangle 18"/>
            <p:cNvSpPr>
              <a:spLocks noChangeArrowheads="1"/>
            </p:cNvSpPr>
            <p:nvPr/>
          </p:nvSpPr>
          <p:spPr bwMode="auto">
            <a:xfrm>
              <a:off x="1515" y="11158"/>
              <a:ext cx="9465" cy="1110"/>
            </a:xfrm>
            <a:prstGeom prst="rect">
              <a:avLst/>
            </a:prstGeom>
            <a:solidFill>
              <a:srgbClr val="9BBB59"/>
            </a:solidFill>
            <a:ln w="38100">
              <a:solidFill>
                <a:srgbClr val="F2F2F2"/>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s-MX"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200" b="1" i="0" u="none" strike="noStrike" cap="none" normalizeH="0" baseline="0" smtClean="0">
                  <a:ln>
                    <a:noFill/>
                  </a:ln>
                  <a:solidFill>
                    <a:schemeClr val="tx1"/>
                  </a:solidFill>
                  <a:effectLst/>
                  <a:latin typeface="Calibri" pitchFamily="34" charset="0"/>
                  <a:cs typeface="Arial" pitchFamily="34" charset="0"/>
                </a:rPr>
                <a:t>Capa de Acceso a la Base de Datos</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42003" name="Rectangle 19"/>
            <p:cNvSpPr>
              <a:spLocks noChangeArrowheads="1"/>
            </p:cNvSpPr>
            <p:nvPr/>
          </p:nvSpPr>
          <p:spPr bwMode="auto">
            <a:xfrm>
              <a:off x="1515" y="9463"/>
              <a:ext cx="9465" cy="1110"/>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s-MX" sz="1200" b="1" i="0" u="none" strike="noStrike" cap="none" normalizeH="0" baseline="0" smtClean="0">
                <a:ln>
                  <a:noFill/>
                </a:ln>
                <a:solidFill>
                  <a:srgbClr val="FFFFFF"/>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200" b="1" i="0" u="none" strike="noStrike" cap="none" normalizeH="0" baseline="0" smtClean="0">
                  <a:ln>
                    <a:noFill/>
                  </a:ln>
                  <a:solidFill>
                    <a:srgbClr val="FFFFFF"/>
                  </a:solidFill>
                  <a:effectLst/>
                  <a:latin typeface="Calibri" pitchFamily="34" charset="0"/>
                  <a:cs typeface="Arial" pitchFamily="34" charset="0"/>
                </a:rPr>
                <a:t>Capa de Abstracción (Entidades)</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42004" name="Rectangle 20"/>
            <p:cNvSpPr>
              <a:spLocks noChangeArrowheads="1"/>
            </p:cNvSpPr>
            <p:nvPr/>
          </p:nvSpPr>
          <p:spPr bwMode="auto">
            <a:xfrm>
              <a:off x="1515" y="6763"/>
              <a:ext cx="9465" cy="2085"/>
            </a:xfrm>
            <a:prstGeom prst="rect">
              <a:avLst/>
            </a:prstGeom>
            <a:solidFill>
              <a:srgbClr val="F79646"/>
            </a:solidFill>
            <a:ln w="38100">
              <a:solidFill>
                <a:srgbClr val="F2F2F2"/>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s-MX"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MX"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s-MX"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200" b="1" i="0" u="none" strike="noStrike" cap="none" normalizeH="0" baseline="0" smtClean="0">
                  <a:ln>
                    <a:noFill/>
                  </a:ln>
                  <a:solidFill>
                    <a:schemeClr val="tx1"/>
                  </a:solidFill>
                  <a:effectLst/>
                  <a:latin typeface="Calibri" pitchFamily="34" charset="0"/>
                  <a:cs typeface="Arial" pitchFamily="34" charset="0"/>
                </a:rPr>
                <a:t>Capa de Pre-procesamiento</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42005" name="Rectangle 21"/>
            <p:cNvSpPr>
              <a:spLocks noChangeArrowheads="1"/>
            </p:cNvSpPr>
            <p:nvPr/>
          </p:nvSpPr>
          <p:spPr bwMode="auto">
            <a:xfrm>
              <a:off x="2040" y="7809"/>
              <a:ext cx="8640" cy="499"/>
            </a:xfrm>
            <a:prstGeom prst="rect">
              <a:avLst/>
            </a:prstGeom>
            <a:solidFill>
              <a:srgbClr val="000000"/>
            </a:solidFill>
            <a:ln w="38100">
              <a:solidFill>
                <a:srgbClr val="F2F2F2"/>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100" b="1" i="0" u="none" strike="noStrike" cap="none" normalizeH="0" baseline="0" dirty="0" smtClean="0">
                  <a:ln>
                    <a:noFill/>
                  </a:ln>
                  <a:solidFill>
                    <a:schemeClr val="bg1"/>
                  </a:solidFill>
                  <a:effectLst/>
                  <a:latin typeface="Calibri" pitchFamily="34" charset="0"/>
                  <a:cs typeface="Arial" pitchFamily="34" charset="0"/>
                </a:rPr>
                <a:t>Procesamiento HTML / CSS / </a:t>
              </a:r>
              <a:r>
                <a:rPr kumimoji="0" lang="es-MX" sz="1100" b="1" i="0" u="none" strike="noStrike" cap="none" normalizeH="0" baseline="0" dirty="0" err="1" smtClean="0">
                  <a:ln>
                    <a:noFill/>
                  </a:ln>
                  <a:solidFill>
                    <a:schemeClr val="bg1"/>
                  </a:solidFill>
                  <a:effectLst/>
                  <a:latin typeface="Calibri" pitchFamily="34" charset="0"/>
                  <a:cs typeface="Arial" pitchFamily="34" charset="0"/>
                </a:rPr>
                <a:t>Javascript</a:t>
              </a:r>
              <a:r>
                <a:rPr kumimoji="0" lang="es-MX" sz="1100" b="1" i="0" u="none" strike="noStrike" cap="none" normalizeH="0" baseline="0" dirty="0" smtClean="0">
                  <a:ln>
                    <a:noFill/>
                  </a:ln>
                  <a:solidFill>
                    <a:schemeClr val="bg1"/>
                  </a:solidFill>
                  <a:effectLst/>
                  <a:latin typeface="Calibri" pitchFamily="34" charset="0"/>
                  <a:cs typeface="Arial" pitchFamily="34" charset="0"/>
                </a:rPr>
                <a:t> / JSON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2006" name="Rectangle 22"/>
            <p:cNvSpPr>
              <a:spLocks noChangeArrowheads="1"/>
            </p:cNvSpPr>
            <p:nvPr/>
          </p:nvSpPr>
          <p:spPr bwMode="auto">
            <a:xfrm>
              <a:off x="2040" y="7003"/>
              <a:ext cx="8640" cy="465"/>
            </a:xfrm>
            <a:prstGeom prst="rect">
              <a:avLst/>
            </a:prstGeom>
            <a:solidFill>
              <a:srgbClr val="8064A2"/>
            </a:solidFill>
            <a:ln w="38100">
              <a:solidFill>
                <a:srgbClr val="F2F2F2"/>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100" b="1" i="0" u="none" strike="noStrike" cap="none" normalizeH="0" baseline="0" smtClean="0">
                  <a:ln>
                    <a:noFill/>
                  </a:ln>
                  <a:solidFill>
                    <a:srgbClr val="FFFFFF"/>
                  </a:solidFill>
                  <a:effectLst/>
                  <a:latin typeface="Calibri" pitchFamily="34" charset="0"/>
                  <a:cs typeface="Arial" pitchFamily="34" charset="0"/>
                </a:rPr>
                <a:t>Procesamiento de Lenguaje Natural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42007" name="Rectangle 23"/>
            <p:cNvSpPr>
              <a:spLocks noChangeArrowheads="1"/>
            </p:cNvSpPr>
            <p:nvPr/>
          </p:nvSpPr>
          <p:spPr bwMode="auto">
            <a:xfrm>
              <a:off x="1515" y="5113"/>
              <a:ext cx="9465" cy="1110"/>
            </a:xfrm>
            <a:prstGeom prst="rect">
              <a:avLst/>
            </a:prstGeom>
            <a:solidFill>
              <a:srgbClr val="C0504D"/>
            </a:solidFill>
            <a:ln w="38100">
              <a:solidFill>
                <a:srgbClr val="F2F2F2"/>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600" b="1" i="0" u="none" strike="noStrike" cap="none" normalizeH="0" baseline="0" smtClean="0">
                  <a:ln>
                    <a:noFill/>
                  </a:ln>
                  <a:solidFill>
                    <a:srgbClr val="FFFFFF"/>
                  </a:solidFill>
                  <a:effectLst/>
                  <a:latin typeface="Calibri" pitchFamily="34" charset="0"/>
                  <a:cs typeface="Arial" pitchFamily="34" charset="0"/>
                </a:rPr>
                <a:t>API</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42008" name="AutoShape 24"/>
            <p:cNvSpPr>
              <a:spLocks noChangeArrowheads="1"/>
            </p:cNvSpPr>
            <p:nvPr/>
          </p:nvSpPr>
          <p:spPr bwMode="auto">
            <a:xfrm>
              <a:off x="4515" y="6283"/>
              <a:ext cx="495" cy="375"/>
            </a:xfrm>
            <a:prstGeom prst="upArrow">
              <a:avLst>
                <a:gd name="adj1" fmla="val 50000"/>
                <a:gd name="adj2" fmla="val 25000"/>
              </a:avLst>
            </a:prstGeom>
            <a:solidFill>
              <a:srgbClr val="FFFFFF"/>
            </a:solidFill>
            <a:ln w="31750">
              <a:solidFill>
                <a:srgbClr val="000000"/>
              </a:solidFill>
              <a:miter lim="800000"/>
              <a:headEnd/>
              <a:tailEnd/>
            </a:ln>
            <a:effectLst/>
          </p:spPr>
          <p:txBody>
            <a:bodyPr vert="eaVert" wrap="square" lIns="91440" tIns="45720" rIns="91440" bIns="45720" numCol="1" anchor="t" anchorCtr="0" compatLnSpc="1">
              <a:prstTxWarp prst="textNoShape">
                <a:avLst/>
              </a:prstTxWarp>
            </a:bodyPr>
            <a:lstStyle/>
            <a:p>
              <a:endParaRPr lang="es-MX"/>
            </a:p>
          </p:txBody>
        </p:sp>
        <p:sp>
          <p:nvSpPr>
            <p:cNvPr id="42009" name="AutoShape 25"/>
            <p:cNvSpPr>
              <a:spLocks noChangeArrowheads="1"/>
            </p:cNvSpPr>
            <p:nvPr/>
          </p:nvSpPr>
          <p:spPr bwMode="auto">
            <a:xfrm>
              <a:off x="4545" y="8938"/>
              <a:ext cx="495" cy="375"/>
            </a:xfrm>
            <a:prstGeom prst="upArrow">
              <a:avLst>
                <a:gd name="adj1" fmla="val 50000"/>
                <a:gd name="adj2" fmla="val 25000"/>
              </a:avLst>
            </a:prstGeom>
            <a:solidFill>
              <a:srgbClr val="FFFFFF"/>
            </a:solidFill>
            <a:ln w="31750">
              <a:solidFill>
                <a:srgbClr val="000000"/>
              </a:solidFill>
              <a:miter lim="800000"/>
              <a:headEnd/>
              <a:tailEnd/>
            </a:ln>
            <a:effectLst/>
          </p:spPr>
          <p:txBody>
            <a:bodyPr vert="eaVert" wrap="square" lIns="91440" tIns="45720" rIns="91440" bIns="45720" numCol="1" anchor="t" anchorCtr="0" compatLnSpc="1">
              <a:prstTxWarp prst="textNoShape">
                <a:avLst/>
              </a:prstTxWarp>
            </a:bodyPr>
            <a:lstStyle/>
            <a:p>
              <a:endParaRPr lang="es-MX"/>
            </a:p>
          </p:txBody>
        </p:sp>
        <p:sp>
          <p:nvSpPr>
            <p:cNvPr id="42010" name="AutoShape 26"/>
            <p:cNvSpPr>
              <a:spLocks noChangeArrowheads="1"/>
            </p:cNvSpPr>
            <p:nvPr/>
          </p:nvSpPr>
          <p:spPr bwMode="auto">
            <a:xfrm>
              <a:off x="4515" y="10663"/>
              <a:ext cx="495" cy="375"/>
            </a:xfrm>
            <a:prstGeom prst="upArrow">
              <a:avLst>
                <a:gd name="adj1" fmla="val 50000"/>
                <a:gd name="adj2" fmla="val 25000"/>
              </a:avLst>
            </a:prstGeom>
            <a:solidFill>
              <a:srgbClr val="FFFFFF"/>
            </a:solidFill>
            <a:ln w="31750">
              <a:solidFill>
                <a:srgbClr val="000000"/>
              </a:solidFill>
              <a:miter lim="800000"/>
              <a:headEnd/>
              <a:tailEnd/>
            </a:ln>
            <a:effectLst/>
          </p:spPr>
          <p:txBody>
            <a:bodyPr vert="eaVert" wrap="square" lIns="91440" tIns="45720" rIns="91440" bIns="45720" numCol="1" anchor="t" anchorCtr="0" compatLnSpc="1">
              <a:prstTxWarp prst="textNoShape">
                <a:avLst/>
              </a:prstTxWarp>
            </a:bodyPr>
            <a:lstStyle/>
            <a:p>
              <a:endParaRPr lang="es-MX"/>
            </a:p>
          </p:txBody>
        </p:sp>
        <p:sp>
          <p:nvSpPr>
            <p:cNvPr id="42011" name="AutoShape 27"/>
            <p:cNvSpPr>
              <a:spLocks noChangeArrowheads="1"/>
            </p:cNvSpPr>
            <p:nvPr/>
          </p:nvSpPr>
          <p:spPr bwMode="auto">
            <a:xfrm>
              <a:off x="4500" y="12463"/>
              <a:ext cx="495" cy="375"/>
            </a:xfrm>
            <a:prstGeom prst="upArrow">
              <a:avLst>
                <a:gd name="adj1" fmla="val 50000"/>
                <a:gd name="adj2" fmla="val 25000"/>
              </a:avLst>
            </a:prstGeom>
            <a:solidFill>
              <a:srgbClr val="FFFFFF"/>
            </a:solidFill>
            <a:ln w="31750">
              <a:solidFill>
                <a:srgbClr val="000000"/>
              </a:solidFill>
              <a:miter lim="800000"/>
              <a:headEnd/>
              <a:tailEnd/>
            </a:ln>
            <a:effectLst/>
          </p:spPr>
          <p:txBody>
            <a:bodyPr vert="eaVert" wrap="square" lIns="91440" tIns="45720" rIns="91440" bIns="45720" numCol="1" anchor="t" anchorCtr="0" compatLnSpc="1">
              <a:prstTxWarp prst="textNoShape">
                <a:avLst/>
              </a:prstTxWarp>
            </a:bodyPr>
            <a:lstStyle/>
            <a:p>
              <a:endParaRPr lang="es-MX"/>
            </a:p>
          </p:txBody>
        </p:sp>
        <p:sp>
          <p:nvSpPr>
            <p:cNvPr id="42012" name="AutoShape 28"/>
            <p:cNvSpPr>
              <a:spLocks noChangeArrowheads="1"/>
            </p:cNvSpPr>
            <p:nvPr/>
          </p:nvSpPr>
          <p:spPr bwMode="auto">
            <a:xfrm>
              <a:off x="2745" y="13123"/>
              <a:ext cx="6780" cy="1695"/>
            </a:xfrm>
            <a:prstGeom prst="can">
              <a:avLst>
                <a:gd name="adj" fmla="val 25000"/>
              </a:avLst>
            </a:prstGeom>
            <a:solidFill>
              <a:srgbClr val="4BACC6"/>
            </a:solidFill>
            <a:ln w="38100">
              <a:solidFill>
                <a:srgbClr val="F2F2F2"/>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s-MX"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600" b="1" i="0" u="none" strike="noStrike" cap="none" normalizeH="0" baseline="0" smtClean="0">
                  <a:ln>
                    <a:noFill/>
                  </a:ln>
                  <a:solidFill>
                    <a:schemeClr val="tx1"/>
                  </a:solidFill>
                  <a:effectLst/>
                  <a:latin typeface="Calibri" pitchFamily="34" charset="0"/>
                  <a:cs typeface="Arial" pitchFamily="34" charset="0"/>
                </a:rPr>
                <a:t>Base de Datos</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42013" name="AutoShape 29"/>
            <p:cNvSpPr>
              <a:spLocks noChangeArrowheads="1"/>
            </p:cNvSpPr>
            <p:nvPr/>
          </p:nvSpPr>
          <p:spPr bwMode="auto">
            <a:xfrm rot="10800000">
              <a:off x="8010" y="6283"/>
              <a:ext cx="495" cy="375"/>
            </a:xfrm>
            <a:prstGeom prst="upArrow">
              <a:avLst>
                <a:gd name="adj1" fmla="val 50000"/>
                <a:gd name="adj2" fmla="val 25000"/>
              </a:avLst>
            </a:prstGeom>
            <a:solidFill>
              <a:srgbClr val="FFFFFF"/>
            </a:solidFill>
            <a:ln w="31750">
              <a:solidFill>
                <a:srgbClr val="000000"/>
              </a:solidFill>
              <a:miter lim="800000"/>
              <a:headEnd/>
              <a:tailEnd/>
            </a:ln>
            <a:effectLst/>
          </p:spPr>
          <p:txBody>
            <a:bodyPr vert="eaVert" wrap="square" lIns="91440" tIns="45720" rIns="91440" bIns="45720" numCol="1" anchor="t" anchorCtr="0" compatLnSpc="1">
              <a:prstTxWarp prst="textNoShape">
                <a:avLst/>
              </a:prstTxWarp>
            </a:bodyPr>
            <a:lstStyle/>
            <a:p>
              <a:endParaRPr lang="es-MX"/>
            </a:p>
          </p:txBody>
        </p:sp>
        <p:sp>
          <p:nvSpPr>
            <p:cNvPr id="42014" name="AutoShape 30"/>
            <p:cNvSpPr>
              <a:spLocks noChangeArrowheads="1"/>
            </p:cNvSpPr>
            <p:nvPr/>
          </p:nvSpPr>
          <p:spPr bwMode="auto">
            <a:xfrm rot="10800000">
              <a:off x="7965" y="8938"/>
              <a:ext cx="495" cy="375"/>
            </a:xfrm>
            <a:prstGeom prst="upArrow">
              <a:avLst>
                <a:gd name="adj1" fmla="val 50000"/>
                <a:gd name="adj2" fmla="val 25000"/>
              </a:avLst>
            </a:prstGeom>
            <a:solidFill>
              <a:srgbClr val="FFFFFF"/>
            </a:solidFill>
            <a:ln w="31750">
              <a:solidFill>
                <a:srgbClr val="000000"/>
              </a:solidFill>
              <a:miter lim="800000"/>
              <a:headEnd/>
              <a:tailEnd/>
            </a:ln>
            <a:effectLst/>
          </p:spPr>
          <p:txBody>
            <a:bodyPr vert="eaVert" wrap="square" lIns="91440" tIns="45720" rIns="91440" bIns="45720" numCol="1" anchor="t" anchorCtr="0" compatLnSpc="1">
              <a:prstTxWarp prst="textNoShape">
                <a:avLst/>
              </a:prstTxWarp>
            </a:bodyPr>
            <a:lstStyle/>
            <a:p>
              <a:endParaRPr lang="es-MX"/>
            </a:p>
          </p:txBody>
        </p:sp>
        <p:sp>
          <p:nvSpPr>
            <p:cNvPr id="42015" name="AutoShape 31"/>
            <p:cNvSpPr>
              <a:spLocks noChangeArrowheads="1"/>
            </p:cNvSpPr>
            <p:nvPr/>
          </p:nvSpPr>
          <p:spPr bwMode="auto">
            <a:xfrm rot="10800000">
              <a:off x="7965" y="10663"/>
              <a:ext cx="495" cy="375"/>
            </a:xfrm>
            <a:prstGeom prst="upArrow">
              <a:avLst>
                <a:gd name="adj1" fmla="val 50000"/>
                <a:gd name="adj2" fmla="val 25000"/>
              </a:avLst>
            </a:prstGeom>
            <a:solidFill>
              <a:srgbClr val="FFFFFF"/>
            </a:solidFill>
            <a:ln w="31750">
              <a:solidFill>
                <a:srgbClr val="000000"/>
              </a:solidFill>
              <a:miter lim="800000"/>
              <a:headEnd/>
              <a:tailEnd/>
            </a:ln>
            <a:effectLst/>
          </p:spPr>
          <p:txBody>
            <a:bodyPr vert="eaVert" wrap="square" lIns="91440" tIns="45720" rIns="91440" bIns="45720" numCol="1" anchor="t" anchorCtr="0" compatLnSpc="1">
              <a:prstTxWarp prst="textNoShape">
                <a:avLst/>
              </a:prstTxWarp>
            </a:bodyPr>
            <a:lstStyle/>
            <a:p>
              <a:endParaRPr lang="es-MX"/>
            </a:p>
          </p:txBody>
        </p:sp>
        <p:sp>
          <p:nvSpPr>
            <p:cNvPr id="42016" name="AutoShape 32"/>
            <p:cNvSpPr>
              <a:spLocks noChangeArrowheads="1"/>
            </p:cNvSpPr>
            <p:nvPr/>
          </p:nvSpPr>
          <p:spPr bwMode="auto">
            <a:xfrm rot="10800000">
              <a:off x="7965" y="12463"/>
              <a:ext cx="495" cy="375"/>
            </a:xfrm>
            <a:prstGeom prst="upArrow">
              <a:avLst>
                <a:gd name="adj1" fmla="val 50000"/>
                <a:gd name="adj2" fmla="val 25000"/>
              </a:avLst>
            </a:prstGeom>
            <a:solidFill>
              <a:srgbClr val="FFFFFF"/>
            </a:solidFill>
            <a:ln w="31750">
              <a:solidFill>
                <a:srgbClr val="000000"/>
              </a:solidFill>
              <a:miter lim="800000"/>
              <a:headEnd/>
              <a:tailEnd/>
            </a:ln>
            <a:effectLst/>
          </p:spPr>
          <p:txBody>
            <a:bodyPr vert="eaVert" wrap="square" lIns="91440" tIns="45720" rIns="91440" bIns="45720" numCol="1" anchor="t" anchorCtr="0" compatLnSpc="1">
              <a:prstTxWarp prst="textNoShape">
                <a:avLst/>
              </a:prstTxWarp>
            </a:bodyPr>
            <a:lstStyle/>
            <a:p>
              <a:endParaRPr lang="es-MX"/>
            </a:p>
          </p:txBody>
        </p:sp>
      </p:grpSp>
      <p:sp>
        <p:nvSpPr>
          <p:cNvPr id="38" name="37 CuadroTexto"/>
          <p:cNvSpPr txBox="1"/>
          <p:nvPr/>
        </p:nvSpPr>
        <p:spPr>
          <a:xfrm>
            <a:off x="179512" y="2924944"/>
            <a:ext cx="1584176" cy="923330"/>
          </a:xfrm>
          <a:prstGeom prst="rect">
            <a:avLst/>
          </a:prstGeom>
          <a:noFill/>
        </p:spPr>
        <p:txBody>
          <a:bodyPr wrap="square" rtlCol="0">
            <a:spAutoFit/>
          </a:bodyPr>
          <a:lstStyle/>
          <a:p>
            <a:pPr algn="ctr"/>
            <a:r>
              <a:rPr lang="es-MX" dirty="0" smtClean="0"/>
              <a:t>Arquitectura del Framework</a:t>
            </a:r>
            <a:endParaRPr lang="es-MX"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37 CuadroTexto"/>
          <p:cNvSpPr txBox="1"/>
          <p:nvPr/>
        </p:nvSpPr>
        <p:spPr>
          <a:xfrm>
            <a:off x="179512" y="2924944"/>
            <a:ext cx="2088232" cy="923330"/>
          </a:xfrm>
          <a:prstGeom prst="rect">
            <a:avLst/>
          </a:prstGeom>
          <a:noFill/>
        </p:spPr>
        <p:txBody>
          <a:bodyPr wrap="square" rtlCol="0">
            <a:spAutoFit/>
          </a:bodyPr>
          <a:lstStyle/>
          <a:p>
            <a:pPr algn="ctr"/>
            <a:r>
              <a:rPr lang="es-MX" dirty="0" smtClean="0"/>
              <a:t>Capa de Pre-procesamiento del Framework</a:t>
            </a:r>
            <a:endParaRPr lang="es-MX" dirty="0"/>
          </a:p>
        </p:txBody>
      </p:sp>
      <p:sp>
        <p:nvSpPr>
          <p:cNvPr id="2" name="1 Título"/>
          <p:cNvSpPr>
            <a:spLocks noGrp="1"/>
          </p:cNvSpPr>
          <p:nvPr>
            <p:ph type="title"/>
          </p:nvPr>
        </p:nvSpPr>
        <p:spPr/>
        <p:txBody>
          <a:bodyPr/>
          <a:lstStyle/>
          <a:p>
            <a:r>
              <a:rPr lang="es-MX" dirty="0" smtClean="0"/>
              <a:t>Experimentación</a:t>
            </a:r>
            <a:endParaRPr lang="es-MX" dirty="0"/>
          </a:p>
        </p:txBody>
      </p:sp>
      <p:grpSp>
        <p:nvGrpSpPr>
          <p:cNvPr id="44034" name="Group 2"/>
          <p:cNvGrpSpPr>
            <a:grpSpLocks/>
          </p:cNvGrpSpPr>
          <p:nvPr/>
        </p:nvGrpSpPr>
        <p:grpSpPr bwMode="auto">
          <a:xfrm>
            <a:off x="2738189" y="1052737"/>
            <a:ext cx="6010275" cy="5256584"/>
            <a:chOff x="1485" y="3015"/>
            <a:chExt cx="9465" cy="8955"/>
          </a:xfrm>
        </p:grpSpPr>
        <p:sp>
          <p:nvSpPr>
            <p:cNvPr id="44035" name="Rectangle 3"/>
            <p:cNvSpPr>
              <a:spLocks noChangeArrowheads="1"/>
            </p:cNvSpPr>
            <p:nvPr/>
          </p:nvSpPr>
          <p:spPr bwMode="auto">
            <a:xfrm>
              <a:off x="1485" y="3015"/>
              <a:ext cx="9465" cy="8955"/>
            </a:xfrm>
            <a:prstGeom prst="rect">
              <a:avLst/>
            </a:prstGeom>
            <a:solidFill>
              <a:srgbClr val="F79646"/>
            </a:solidFill>
            <a:ln w="38100">
              <a:solidFill>
                <a:srgbClr val="F2F2F2"/>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s-MX"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200" b="1" i="0" u="none" strike="noStrike" cap="none" normalizeH="0" baseline="0" smtClean="0">
                  <a:ln>
                    <a:noFill/>
                  </a:ln>
                  <a:solidFill>
                    <a:schemeClr val="tx1"/>
                  </a:solidFill>
                  <a:effectLst/>
                  <a:latin typeface="Calibri" pitchFamily="34" charset="0"/>
                  <a:cs typeface="Arial" pitchFamily="34" charset="0"/>
                </a:rPr>
                <a:t>Capa de Pre-procesamiento</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44036" name="Rectangle 4"/>
            <p:cNvSpPr>
              <a:spLocks noChangeArrowheads="1"/>
            </p:cNvSpPr>
            <p:nvPr/>
          </p:nvSpPr>
          <p:spPr bwMode="auto">
            <a:xfrm>
              <a:off x="1940" y="4215"/>
              <a:ext cx="8590" cy="3525"/>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100" b="1" i="0" u="none" strike="noStrike" cap="none" normalizeH="0" baseline="0" smtClean="0">
                  <a:ln>
                    <a:noFill/>
                  </a:ln>
                  <a:solidFill>
                    <a:schemeClr val="tx1"/>
                  </a:solidFill>
                  <a:effectLst/>
                  <a:latin typeface="Calibri" pitchFamily="34" charset="0"/>
                  <a:cs typeface="Arial" pitchFamily="34" charset="0"/>
                </a:rPr>
                <a:t>Pre-procesamiento de Lenguaje Natural</a:t>
              </a:r>
              <a:endParaRPr kumimoji="0" lang="es-MX" sz="1100" b="1"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44037" name="Rectangle 5"/>
            <p:cNvSpPr>
              <a:spLocks noChangeArrowheads="1"/>
            </p:cNvSpPr>
            <p:nvPr/>
          </p:nvSpPr>
          <p:spPr bwMode="auto">
            <a:xfrm>
              <a:off x="2240" y="6705"/>
              <a:ext cx="7900" cy="675"/>
            </a:xfrm>
            <a:prstGeom prst="rect">
              <a:avLst/>
            </a:prstGeom>
            <a:solidFill>
              <a:srgbClr val="000000"/>
            </a:solidFill>
            <a:ln w="38100">
              <a:solidFill>
                <a:srgbClr val="F2F2F2"/>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100" b="1" i="0" u="none" strike="noStrike" cap="none" normalizeH="0" baseline="0" dirty="0" smtClean="0">
                  <a:ln>
                    <a:noFill/>
                  </a:ln>
                  <a:solidFill>
                    <a:schemeClr val="bg1"/>
                  </a:solidFill>
                  <a:effectLst/>
                  <a:latin typeface="Calibri" pitchFamily="34" charset="0"/>
                  <a:cs typeface="Arial" pitchFamily="34" charset="0"/>
                </a:rPr>
                <a:t>Mapeo de Símbolos Restringidos</a:t>
              </a:r>
              <a:endParaRPr kumimoji="0" lang="es-MX" sz="1100" b="1" i="0" u="none" strike="noStrike" cap="none" normalizeH="0" baseline="0" dirty="0" smtClean="0">
                <a:ln>
                  <a:noFill/>
                </a:ln>
                <a:solidFill>
                  <a:schemeClr val="bg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038" name="Rectangle 6"/>
            <p:cNvSpPr>
              <a:spLocks noChangeArrowheads="1"/>
            </p:cNvSpPr>
            <p:nvPr/>
          </p:nvSpPr>
          <p:spPr bwMode="auto">
            <a:xfrm>
              <a:off x="2240" y="5640"/>
              <a:ext cx="3880" cy="840"/>
            </a:xfrm>
            <a:prstGeom prst="rect">
              <a:avLst/>
            </a:prstGeom>
            <a:solidFill>
              <a:srgbClr val="000000"/>
            </a:solidFill>
            <a:ln w="38100">
              <a:solidFill>
                <a:srgbClr val="F2F2F2"/>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100" b="1" i="0" u="none" strike="noStrike" cap="none" normalizeH="0" baseline="0" dirty="0" smtClean="0">
                  <a:ln>
                    <a:noFill/>
                  </a:ln>
                  <a:solidFill>
                    <a:schemeClr val="bg1"/>
                  </a:solidFill>
                  <a:effectLst/>
                  <a:latin typeface="Calibri" pitchFamily="34" charset="0"/>
                  <a:cs typeface="Arial" pitchFamily="34" charset="0"/>
                </a:rPr>
                <a:t>Diccionario de Palabras Positivas (Inglés)</a:t>
              </a:r>
              <a:endParaRPr kumimoji="0" lang="es-MX" sz="1100" b="1" i="0" u="none" strike="noStrike" cap="none" normalizeH="0" baseline="0" dirty="0" smtClean="0">
                <a:ln>
                  <a:noFill/>
                </a:ln>
                <a:solidFill>
                  <a:schemeClr val="bg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039" name="Rectangle 7"/>
            <p:cNvSpPr>
              <a:spLocks noChangeArrowheads="1"/>
            </p:cNvSpPr>
            <p:nvPr/>
          </p:nvSpPr>
          <p:spPr bwMode="auto">
            <a:xfrm>
              <a:off x="6285" y="5640"/>
              <a:ext cx="3855" cy="840"/>
            </a:xfrm>
            <a:prstGeom prst="rect">
              <a:avLst/>
            </a:prstGeom>
            <a:solidFill>
              <a:srgbClr val="000000"/>
            </a:solidFill>
            <a:ln w="38100">
              <a:solidFill>
                <a:srgbClr val="F2F2F2"/>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100" b="1" i="0" u="none" strike="noStrike" cap="none" normalizeH="0" baseline="0" dirty="0" smtClean="0">
                  <a:ln>
                    <a:noFill/>
                  </a:ln>
                  <a:solidFill>
                    <a:schemeClr val="bg1"/>
                  </a:solidFill>
                  <a:effectLst/>
                  <a:latin typeface="Calibri" pitchFamily="34" charset="0"/>
                  <a:cs typeface="Arial" pitchFamily="34" charset="0"/>
                </a:rPr>
                <a:t>Diccionario de Palabras Negativas (Inglés)</a:t>
              </a:r>
              <a:endParaRPr kumimoji="0" lang="es-MX" sz="1100" b="1" i="0" u="none" strike="noStrike" cap="none" normalizeH="0" baseline="0" dirty="0" smtClean="0">
                <a:ln>
                  <a:noFill/>
                </a:ln>
                <a:solidFill>
                  <a:schemeClr val="bg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040" name="Rectangle 8"/>
            <p:cNvSpPr>
              <a:spLocks noChangeArrowheads="1"/>
            </p:cNvSpPr>
            <p:nvPr/>
          </p:nvSpPr>
          <p:spPr bwMode="auto">
            <a:xfrm>
              <a:off x="2240" y="4755"/>
              <a:ext cx="7900" cy="675"/>
            </a:xfrm>
            <a:prstGeom prst="rect">
              <a:avLst/>
            </a:prstGeom>
            <a:solidFill>
              <a:srgbClr val="000000"/>
            </a:solidFill>
            <a:ln w="38100">
              <a:solidFill>
                <a:srgbClr val="F2F2F2"/>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100" b="1" i="0" u="none" strike="noStrike" cap="none" normalizeH="0" baseline="0" dirty="0" smtClean="0">
                  <a:ln>
                    <a:noFill/>
                  </a:ln>
                  <a:solidFill>
                    <a:schemeClr val="bg1"/>
                  </a:solidFill>
                  <a:effectLst/>
                  <a:latin typeface="Calibri" pitchFamily="34" charset="0"/>
                  <a:cs typeface="Arial" pitchFamily="34" charset="0"/>
                </a:rPr>
                <a:t>Procesador de Lenguaje</a:t>
              </a:r>
              <a:endParaRPr kumimoji="0" lang="es-MX" sz="1100" b="1" i="0" u="none" strike="noStrike" cap="none" normalizeH="0" baseline="0" dirty="0" smtClean="0">
                <a:ln>
                  <a:noFill/>
                </a:ln>
                <a:solidFill>
                  <a:schemeClr val="bg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041" name="Rectangle 9"/>
            <p:cNvSpPr>
              <a:spLocks noChangeArrowheads="1"/>
            </p:cNvSpPr>
            <p:nvPr/>
          </p:nvSpPr>
          <p:spPr bwMode="auto">
            <a:xfrm>
              <a:off x="1940" y="8025"/>
              <a:ext cx="8590" cy="3525"/>
            </a:xfrm>
            <a:prstGeom prst="rect">
              <a:avLst/>
            </a:prstGeom>
            <a:solidFill>
              <a:srgbClr val="000000"/>
            </a:solidFill>
            <a:ln w="38100">
              <a:solidFill>
                <a:srgbClr val="F2F2F2"/>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100" b="1" i="0" u="none" strike="noStrike" cap="none" normalizeH="0" baseline="0" dirty="0" smtClean="0">
                  <a:ln>
                    <a:noFill/>
                  </a:ln>
                  <a:solidFill>
                    <a:schemeClr val="bg1"/>
                  </a:solidFill>
                  <a:effectLst/>
                  <a:latin typeface="Calibri" pitchFamily="34" charset="0"/>
                  <a:cs typeface="Arial" pitchFamily="34" charset="0"/>
                </a:rPr>
                <a:t>Pre-procesamiento HTML / CSS / </a:t>
              </a:r>
              <a:r>
                <a:rPr kumimoji="0" lang="es-MX" sz="1100" b="1" i="0" u="none" strike="noStrike" cap="none" normalizeH="0" baseline="0" dirty="0" err="1" smtClean="0">
                  <a:ln>
                    <a:noFill/>
                  </a:ln>
                  <a:solidFill>
                    <a:schemeClr val="bg1"/>
                  </a:solidFill>
                  <a:effectLst/>
                  <a:latin typeface="Calibri" pitchFamily="34" charset="0"/>
                  <a:cs typeface="Arial" pitchFamily="34" charset="0"/>
                </a:rPr>
                <a:t>Javascript</a:t>
              </a:r>
              <a:r>
                <a:rPr kumimoji="0" lang="es-MX" sz="1100" b="1" i="0" u="none" strike="noStrike" cap="none" normalizeH="0" baseline="0" dirty="0" smtClean="0">
                  <a:ln>
                    <a:noFill/>
                  </a:ln>
                  <a:solidFill>
                    <a:schemeClr val="bg1"/>
                  </a:solidFill>
                  <a:effectLst/>
                  <a:latin typeface="Calibri" pitchFamily="34" charset="0"/>
                  <a:cs typeface="Arial" pitchFamily="34" charset="0"/>
                </a:rPr>
                <a:t> / JSON</a:t>
              </a:r>
              <a:endParaRPr kumimoji="0" lang="es-MX" sz="1100" b="1" i="0" u="none" strike="noStrike" cap="none" normalizeH="0" baseline="0" dirty="0" smtClean="0">
                <a:ln>
                  <a:noFill/>
                </a:ln>
                <a:solidFill>
                  <a:schemeClr val="bg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4042" name="Rectangle 10"/>
            <p:cNvSpPr>
              <a:spLocks noChangeArrowheads="1"/>
            </p:cNvSpPr>
            <p:nvPr/>
          </p:nvSpPr>
          <p:spPr bwMode="auto">
            <a:xfrm>
              <a:off x="2240" y="9090"/>
              <a:ext cx="7900" cy="675"/>
            </a:xfrm>
            <a:prstGeom prst="rect">
              <a:avLst/>
            </a:prstGeom>
            <a:solidFill>
              <a:srgbClr val="9BBB59"/>
            </a:solidFill>
            <a:ln w="38100">
              <a:solidFill>
                <a:srgbClr val="F2F2F2"/>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100" b="1" i="0" u="none" strike="noStrike" cap="none" normalizeH="0" baseline="0" smtClean="0">
                  <a:ln>
                    <a:noFill/>
                  </a:ln>
                  <a:solidFill>
                    <a:schemeClr val="tx1"/>
                  </a:solidFill>
                  <a:effectLst/>
                  <a:latin typeface="Calibri" pitchFamily="34" charset="0"/>
                  <a:cs typeface="Arial" pitchFamily="34" charset="0"/>
                </a:rPr>
                <a:t>Mapeo de Caracteres Hexadecimales</a:t>
              </a:r>
              <a:endParaRPr kumimoji="0" lang="es-MX" sz="1100" b="1"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sp>
          <p:nvSpPr>
            <p:cNvPr id="44043" name="Rectangle 11"/>
            <p:cNvSpPr>
              <a:spLocks noChangeArrowheads="1"/>
            </p:cNvSpPr>
            <p:nvPr/>
          </p:nvSpPr>
          <p:spPr bwMode="auto">
            <a:xfrm>
              <a:off x="2240" y="10410"/>
              <a:ext cx="7900" cy="675"/>
            </a:xfrm>
            <a:prstGeom prst="rect">
              <a:avLst/>
            </a:prstGeom>
            <a:solidFill>
              <a:srgbClr val="9BBB59"/>
            </a:solidFill>
            <a:ln w="38100">
              <a:solidFill>
                <a:srgbClr val="F2F2F2"/>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MX" sz="1100" b="1" i="0" u="none" strike="noStrike" cap="none" normalizeH="0" baseline="0" smtClean="0">
                  <a:ln>
                    <a:noFill/>
                  </a:ln>
                  <a:solidFill>
                    <a:schemeClr val="tx1"/>
                  </a:solidFill>
                  <a:effectLst/>
                  <a:latin typeface="Calibri" pitchFamily="34" charset="0"/>
                  <a:cs typeface="Arial" pitchFamily="34" charset="0"/>
                </a:rPr>
                <a:t>Procesador Lenguajes Web</a:t>
              </a:r>
              <a:endParaRPr kumimoji="0" lang="es-MX"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37 CuadroTexto"/>
          <p:cNvSpPr txBox="1"/>
          <p:nvPr/>
        </p:nvSpPr>
        <p:spPr>
          <a:xfrm>
            <a:off x="179512" y="2924944"/>
            <a:ext cx="1584176" cy="1477328"/>
          </a:xfrm>
          <a:prstGeom prst="rect">
            <a:avLst/>
          </a:prstGeom>
          <a:noFill/>
        </p:spPr>
        <p:txBody>
          <a:bodyPr wrap="square" rtlCol="0">
            <a:spAutoFit/>
          </a:bodyPr>
          <a:lstStyle/>
          <a:p>
            <a:pPr algn="ctr"/>
            <a:r>
              <a:rPr lang="es-MX" dirty="0" smtClean="0"/>
              <a:t>Diagrama Entidad-Relación de la base de datos</a:t>
            </a:r>
            <a:endParaRPr lang="es-MX" dirty="0"/>
          </a:p>
        </p:txBody>
      </p:sp>
      <p:pic>
        <p:nvPicPr>
          <p:cNvPr id="20" name="0 Imagen"/>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2843808" y="692696"/>
            <a:ext cx="5972170" cy="5760640"/>
          </a:xfrm>
          <a:prstGeom prst="rect">
            <a:avLst/>
          </a:prstGeom>
        </p:spPr>
      </p:pic>
      <p:sp>
        <p:nvSpPr>
          <p:cNvPr id="2" name="1 Título"/>
          <p:cNvSpPr>
            <a:spLocks noGrp="1"/>
          </p:cNvSpPr>
          <p:nvPr>
            <p:ph type="title"/>
          </p:nvPr>
        </p:nvSpPr>
        <p:spPr/>
        <p:txBody>
          <a:bodyPr/>
          <a:lstStyle/>
          <a:p>
            <a:r>
              <a:rPr lang="es-MX" dirty="0" smtClean="0"/>
              <a:t>Experimentación</a:t>
            </a:r>
            <a:endParaRPr lang="es-MX"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37 CuadroTexto"/>
          <p:cNvSpPr txBox="1"/>
          <p:nvPr/>
        </p:nvSpPr>
        <p:spPr>
          <a:xfrm>
            <a:off x="179512" y="2924944"/>
            <a:ext cx="1584176" cy="1200329"/>
          </a:xfrm>
          <a:prstGeom prst="rect">
            <a:avLst/>
          </a:prstGeom>
          <a:noFill/>
        </p:spPr>
        <p:txBody>
          <a:bodyPr wrap="square" rtlCol="0">
            <a:spAutoFit/>
          </a:bodyPr>
          <a:lstStyle/>
          <a:p>
            <a:pPr algn="ctr"/>
            <a:r>
              <a:rPr lang="es-MX" dirty="0" smtClean="0"/>
              <a:t>Diagrama de Arquitectura del Clúster</a:t>
            </a:r>
            <a:endParaRPr lang="es-MX" dirty="0"/>
          </a:p>
        </p:txBody>
      </p:sp>
      <p:sp>
        <p:nvSpPr>
          <p:cNvPr id="2" name="1 Título"/>
          <p:cNvSpPr>
            <a:spLocks noGrp="1"/>
          </p:cNvSpPr>
          <p:nvPr>
            <p:ph type="title"/>
          </p:nvPr>
        </p:nvSpPr>
        <p:spPr/>
        <p:txBody>
          <a:bodyPr/>
          <a:lstStyle/>
          <a:p>
            <a:r>
              <a:rPr lang="es-MX" dirty="0" smtClean="0"/>
              <a:t>Experimentación</a:t>
            </a:r>
            <a:endParaRPr lang="es-MX" dirty="0"/>
          </a:p>
        </p:txBody>
      </p:sp>
      <p:pic>
        <p:nvPicPr>
          <p:cNvPr id="6" name="5 Imagen" descr="Arquitectura Cluster.png"/>
          <p:cNvPicPr/>
          <p:nvPr/>
        </p:nvPicPr>
        <p:blipFill>
          <a:blip r:embed="rId2" cstate="print"/>
          <a:stretch>
            <a:fillRect/>
          </a:stretch>
        </p:blipFill>
        <p:spPr>
          <a:xfrm>
            <a:off x="2411760" y="1268760"/>
            <a:ext cx="6480720" cy="496855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Resultados</a:t>
            </a:r>
            <a:endParaRPr lang="es-MX" dirty="0"/>
          </a:p>
        </p:txBody>
      </p:sp>
      <p:graphicFrame>
        <p:nvGraphicFramePr>
          <p:cNvPr id="4" name="3 Marcador de contenido"/>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Resultados</a:t>
            </a:r>
            <a:endParaRPr lang="es-MX" dirty="0"/>
          </a:p>
        </p:txBody>
      </p:sp>
      <p:graphicFrame>
        <p:nvGraphicFramePr>
          <p:cNvPr id="4" name="3 Marcador de contenido"/>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Resultados</a:t>
            </a:r>
            <a:endParaRPr lang="es-MX" dirty="0"/>
          </a:p>
        </p:txBody>
      </p:sp>
      <p:graphicFrame>
        <p:nvGraphicFramePr>
          <p:cNvPr id="4" name="3 Marcador de contenido"/>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Resultados</a:t>
            </a:r>
            <a:endParaRPr lang="es-MX" dirty="0"/>
          </a:p>
        </p:txBody>
      </p:sp>
      <p:graphicFrame>
        <p:nvGraphicFramePr>
          <p:cNvPr id="5" name="4 Marcador de contenido"/>
          <p:cNvGraphicFramePr>
            <a:graphicFrameLocks noGrp="1"/>
          </p:cNvGraphicFramePr>
          <p:nvPr>
            <p:ph idx="1"/>
          </p:nvPr>
        </p:nvGraphicFramePr>
        <p:xfrm>
          <a:off x="457200" y="1340768"/>
          <a:ext cx="8229600" cy="518457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Resultados</a:t>
            </a:r>
            <a:endParaRPr lang="es-MX" dirty="0"/>
          </a:p>
        </p:txBody>
      </p:sp>
      <p:graphicFrame>
        <p:nvGraphicFramePr>
          <p:cNvPr id="4" name="3 Marcador de contenido"/>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www.apple5x1.es/wp-content/uploads/2015/05/Mapa-mundial-de-las-Redes-Sociales-1728x800_c.jpg"/>
          <p:cNvPicPr>
            <a:picLocks noChangeAspect="1" noChangeArrowheads="1"/>
          </p:cNvPicPr>
          <p:nvPr/>
        </p:nvPicPr>
        <p:blipFill>
          <a:blip r:embed="rId2" cstate="print"/>
          <a:srcRect/>
          <a:stretch>
            <a:fillRect/>
          </a:stretch>
        </p:blipFill>
        <p:spPr bwMode="auto">
          <a:xfrm>
            <a:off x="971600" y="3212976"/>
            <a:ext cx="7416824" cy="2786122"/>
          </a:xfrm>
          <a:prstGeom prst="rect">
            <a:avLst/>
          </a:prstGeom>
          <a:noFill/>
        </p:spPr>
      </p:pic>
      <p:sp>
        <p:nvSpPr>
          <p:cNvPr id="3" name="2 Marcador de contenido"/>
          <p:cNvSpPr>
            <a:spLocks noGrp="1"/>
          </p:cNvSpPr>
          <p:nvPr>
            <p:ph idx="1"/>
          </p:nvPr>
        </p:nvSpPr>
        <p:spPr>
          <a:xfrm>
            <a:off x="457200" y="1481329"/>
            <a:ext cx="8229600" cy="2163696"/>
          </a:xfrm>
        </p:spPr>
        <p:txBody>
          <a:bodyPr>
            <a:normAutofit fontScale="77500" lnSpcReduction="20000"/>
          </a:bodyPr>
          <a:lstStyle/>
          <a:p>
            <a:pPr algn="just"/>
            <a:r>
              <a:rPr lang="es-MX" dirty="0" smtClean="0"/>
              <a:t>La minería de redes sociales es un área de investigación activa en sociología, psicología social, antropología para el siglo pasado. La minería de redes sociales tiene una larga historia en las ciencias sociales. Hoy hay una convergencia de redes sociales y tecnológicas y sistemas de información con estructuras sociales intrínsecas. (</a:t>
            </a:r>
            <a:r>
              <a:rPr lang="es-MX" dirty="0" err="1" smtClean="0"/>
              <a:t>Safaei</a:t>
            </a:r>
            <a:r>
              <a:rPr lang="es-MX" dirty="0" smtClean="0"/>
              <a:t>, </a:t>
            </a:r>
            <a:r>
              <a:rPr lang="es-MX" dirty="0" err="1" smtClean="0"/>
              <a:t>Sahan</a:t>
            </a:r>
            <a:r>
              <a:rPr lang="es-MX" dirty="0" smtClean="0"/>
              <a:t>, &amp; </a:t>
            </a:r>
            <a:r>
              <a:rPr lang="es-MX" dirty="0" err="1" smtClean="0"/>
              <a:t>Ilkan</a:t>
            </a:r>
            <a:r>
              <a:rPr lang="es-MX" dirty="0" smtClean="0"/>
              <a:t>, 2009)</a:t>
            </a:r>
          </a:p>
          <a:p>
            <a:endParaRPr lang="es-MX" dirty="0"/>
          </a:p>
        </p:txBody>
      </p:sp>
      <p:sp>
        <p:nvSpPr>
          <p:cNvPr id="2" name="1 Título"/>
          <p:cNvSpPr>
            <a:spLocks noGrp="1"/>
          </p:cNvSpPr>
          <p:nvPr>
            <p:ph type="title"/>
          </p:nvPr>
        </p:nvSpPr>
        <p:spPr/>
        <p:txBody>
          <a:bodyPr/>
          <a:lstStyle/>
          <a:p>
            <a:r>
              <a:rPr lang="es-MX" dirty="0" smtClean="0"/>
              <a:t>Introducción</a:t>
            </a:r>
            <a:endParaRPr lang="es-MX"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Resultados</a:t>
            </a:r>
            <a:endParaRPr lang="es-MX" dirty="0"/>
          </a:p>
        </p:txBody>
      </p:sp>
      <p:pic>
        <p:nvPicPr>
          <p:cNvPr id="4" name="3 Marcador de contenido"/>
          <p:cNvPicPr>
            <a:picLocks noGrp="1"/>
          </p:cNvPicPr>
          <p:nvPr>
            <p:ph idx="1"/>
          </p:nvPr>
        </p:nvPicPr>
        <p:blipFill>
          <a:blip r:embed="rId2" cstate="print"/>
          <a:srcRect/>
          <a:stretch>
            <a:fillRect/>
          </a:stretch>
        </p:blipFill>
        <p:spPr bwMode="auto">
          <a:xfrm>
            <a:off x="179512" y="1628800"/>
            <a:ext cx="6552728" cy="3866667"/>
          </a:xfrm>
          <a:prstGeom prst="rect">
            <a:avLst/>
          </a:prstGeom>
          <a:noFill/>
          <a:ln w="9525">
            <a:noFill/>
            <a:miter lim="800000"/>
            <a:headEnd/>
            <a:tailEnd/>
          </a:ln>
        </p:spPr>
      </p:pic>
      <p:graphicFrame>
        <p:nvGraphicFramePr>
          <p:cNvPr id="5" name="4 Tabla"/>
          <p:cNvGraphicFramePr>
            <a:graphicFrameLocks noGrp="1"/>
          </p:cNvGraphicFramePr>
          <p:nvPr/>
        </p:nvGraphicFramePr>
        <p:xfrm>
          <a:off x="7020272" y="1628800"/>
          <a:ext cx="1670298" cy="2699004"/>
        </p:xfrm>
        <a:graphic>
          <a:graphicData uri="http://schemas.openxmlformats.org/drawingml/2006/table">
            <a:tbl>
              <a:tblPr/>
              <a:tblGrid>
                <a:gridCol w="788038"/>
                <a:gridCol w="882260"/>
              </a:tblGrid>
              <a:tr h="192404">
                <a:tc>
                  <a:txBody>
                    <a:bodyPr/>
                    <a:lstStyle/>
                    <a:p>
                      <a:pPr>
                        <a:lnSpc>
                          <a:spcPct val="115000"/>
                        </a:lnSpc>
                        <a:spcAft>
                          <a:spcPts val="0"/>
                        </a:spcAft>
                      </a:pPr>
                      <a:r>
                        <a:rPr lang="es-MX" sz="1100" b="1" dirty="0">
                          <a:solidFill>
                            <a:srgbClr val="000000"/>
                          </a:solidFill>
                          <a:latin typeface="Calibri"/>
                          <a:ea typeface="Times New Roman"/>
                          <a:cs typeface="Calibri"/>
                        </a:rPr>
                        <a:t>Id usuario</a:t>
                      </a:r>
                      <a:endParaRPr lang="es-MX" sz="1100" dirty="0">
                        <a:latin typeface="Calibri"/>
                        <a:ea typeface="Calibri"/>
                        <a:cs typeface="Times New Roman"/>
                      </a:endParaRPr>
                    </a:p>
                  </a:txBody>
                  <a:tcPr marL="44450" marR="44450" marT="0" marB="0" anchor="b">
                    <a:lnL>
                      <a:noFill/>
                    </a:lnL>
                    <a:lnR>
                      <a:noFill/>
                    </a:lnR>
                    <a:lnT>
                      <a:noFill/>
                    </a:lnT>
                    <a:lnB w="12700" cap="flat" cmpd="sng" algn="ctr">
                      <a:solidFill>
                        <a:srgbClr val="95B3D7"/>
                      </a:solidFill>
                      <a:prstDash val="solid"/>
                      <a:round/>
                      <a:headEnd type="none" w="med" len="med"/>
                      <a:tailEnd type="none" w="med" len="med"/>
                    </a:lnB>
                    <a:solidFill>
                      <a:srgbClr val="DCE6F1"/>
                    </a:solidFill>
                  </a:tcPr>
                </a:tc>
                <a:tc>
                  <a:txBody>
                    <a:bodyPr/>
                    <a:lstStyle/>
                    <a:p>
                      <a:pPr>
                        <a:lnSpc>
                          <a:spcPct val="115000"/>
                        </a:lnSpc>
                        <a:spcAft>
                          <a:spcPts val="0"/>
                        </a:spcAft>
                      </a:pPr>
                      <a:r>
                        <a:rPr lang="es-MX" sz="1100" b="1">
                          <a:solidFill>
                            <a:srgbClr val="000000"/>
                          </a:solidFill>
                          <a:latin typeface="Calibri"/>
                          <a:ea typeface="Times New Roman"/>
                          <a:cs typeface="Calibri"/>
                        </a:rPr>
                        <a:t>Suma de post’s_likes</a:t>
                      </a:r>
                      <a:endParaRPr lang="es-MX" sz="1100">
                        <a:latin typeface="Calibri"/>
                        <a:ea typeface="Calibri"/>
                        <a:cs typeface="Times New Roman"/>
                      </a:endParaRPr>
                    </a:p>
                  </a:txBody>
                  <a:tcPr marL="44450" marR="44450" marT="0" marB="0" anchor="b">
                    <a:lnL>
                      <a:noFill/>
                    </a:lnL>
                    <a:lnR>
                      <a:noFill/>
                    </a:lnR>
                    <a:lnT>
                      <a:noFill/>
                    </a:lnT>
                    <a:lnB w="12700" cap="flat" cmpd="sng" algn="ctr">
                      <a:solidFill>
                        <a:srgbClr val="95B3D7"/>
                      </a:solidFill>
                      <a:prstDash val="solid"/>
                      <a:round/>
                      <a:headEnd type="none" w="med" len="med"/>
                      <a:tailEnd type="none" w="med" len="med"/>
                    </a:lnB>
                    <a:solidFill>
                      <a:srgbClr val="DCE6F1"/>
                    </a:solidFill>
                  </a:tcPr>
                </a:tc>
              </a:tr>
              <a:tr h="192404">
                <a:tc>
                  <a:txBody>
                    <a:bodyPr/>
                    <a:lstStyle/>
                    <a:p>
                      <a:pPr>
                        <a:lnSpc>
                          <a:spcPct val="115000"/>
                        </a:lnSpc>
                        <a:spcAft>
                          <a:spcPts val="0"/>
                        </a:spcAft>
                      </a:pPr>
                      <a:r>
                        <a:rPr lang="es-MX" sz="1100">
                          <a:solidFill>
                            <a:srgbClr val="000000"/>
                          </a:solidFill>
                          <a:latin typeface="Calibri"/>
                          <a:ea typeface="Times New Roman"/>
                          <a:cs typeface="Calibri"/>
                        </a:rPr>
                        <a:t>4</a:t>
                      </a:r>
                      <a:endParaRPr lang="es-MX" sz="1100">
                        <a:latin typeface="Calibri"/>
                        <a:ea typeface="Calibri"/>
                        <a:cs typeface="Times New Roman"/>
                      </a:endParaRPr>
                    </a:p>
                  </a:txBody>
                  <a:tcPr marL="44450" marR="44450" marT="0" marB="0" anchor="b">
                    <a:lnL>
                      <a:noFill/>
                    </a:lnL>
                    <a:lnR>
                      <a:noFill/>
                    </a:lnR>
                    <a:lnT w="12700" cap="flat" cmpd="sng" algn="ctr">
                      <a:solidFill>
                        <a:srgbClr val="95B3D7"/>
                      </a:solidFill>
                      <a:prstDash val="solid"/>
                      <a:round/>
                      <a:headEnd type="none" w="med" len="med"/>
                      <a:tailEnd type="none" w="med" len="med"/>
                    </a:lnT>
                    <a:lnB>
                      <a:noFill/>
                    </a:lnB>
                  </a:tcPr>
                </a:tc>
                <a:tc>
                  <a:txBody>
                    <a:bodyPr/>
                    <a:lstStyle/>
                    <a:p>
                      <a:pPr algn="r">
                        <a:lnSpc>
                          <a:spcPct val="115000"/>
                        </a:lnSpc>
                        <a:spcAft>
                          <a:spcPts val="0"/>
                        </a:spcAft>
                      </a:pPr>
                      <a:r>
                        <a:rPr lang="es-MX" sz="1100">
                          <a:solidFill>
                            <a:srgbClr val="000000"/>
                          </a:solidFill>
                          <a:latin typeface="Calibri"/>
                          <a:ea typeface="Times New Roman"/>
                          <a:cs typeface="Calibri"/>
                        </a:rPr>
                        <a:t>554260</a:t>
                      </a:r>
                      <a:endParaRPr lang="es-MX" sz="1100">
                        <a:latin typeface="Calibri"/>
                        <a:ea typeface="Calibri"/>
                        <a:cs typeface="Times New Roman"/>
                      </a:endParaRPr>
                    </a:p>
                  </a:txBody>
                  <a:tcPr marL="44450" marR="44450" marT="0" marB="0" anchor="b">
                    <a:lnL>
                      <a:noFill/>
                    </a:lnL>
                    <a:lnR>
                      <a:noFill/>
                    </a:lnR>
                    <a:lnT w="12700" cap="flat" cmpd="sng" algn="ctr">
                      <a:solidFill>
                        <a:srgbClr val="95B3D7"/>
                      </a:solidFill>
                      <a:prstDash val="solid"/>
                      <a:round/>
                      <a:headEnd type="none" w="med" len="med"/>
                      <a:tailEnd type="none" w="med" len="med"/>
                    </a:lnT>
                    <a:lnB>
                      <a:noFill/>
                    </a:lnB>
                  </a:tcPr>
                </a:tc>
              </a:tr>
              <a:tr h="192404">
                <a:tc>
                  <a:txBody>
                    <a:bodyPr/>
                    <a:lstStyle/>
                    <a:p>
                      <a:pPr>
                        <a:lnSpc>
                          <a:spcPct val="115000"/>
                        </a:lnSpc>
                        <a:spcAft>
                          <a:spcPts val="0"/>
                        </a:spcAft>
                      </a:pPr>
                      <a:r>
                        <a:rPr lang="es-MX" sz="1100">
                          <a:solidFill>
                            <a:srgbClr val="000000"/>
                          </a:solidFill>
                          <a:latin typeface="Calibri"/>
                          <a:ea typeface="Times New Roman"/>
                          <a:cs typeface="Calibri"/>
                        </a:rPr>
                        <a:t>41</a:t>
                      </a:r>
                      <a:endParaRPr lang="es-MX" sz="1100">
                        <a:latin typeface="Calibri"/>
                        <a:ea typeface="Calibri"/>
                        <a:cs typeface="Times New Roman"/>
                      </a:endParaRPr>
                    </a:p>
                  </a:txBody>
                  <a:tcPr marL="44450" marR="44450" marT="0" marB="0" anchor="b">
                    <a:lnL>
                      <a:noFill/>
                    </a:lnL>
                    <a:lnR>
                      <a:noFill/>
                    </a:lnR>
                    <a:lnT>
                      <a:noFill/>
                    </a:lnT>
                    <a:lnB>
                      <a:noFill/>
                    </a:lnB>
                  </a:tcPr>
                </a:tc>
                <a:tc>
                  <a:txBody>
                    <a:bodyPr/>
                    <a:lstStyle/>
                    <a:p>
                      <a:pPr algn="r">
                        <a:lnSpc>
                          <a:spcPct val="115000"/>
                        </a:lnSpc>
                        <a:spcAft>
                          <a:spcPts val="0"/>
                        </a:spcAft>
                      </a:pPr>
                      <a:r>
                        <a:rPr lang="es-MX" sz="1100">
                          <a:solidFill>
                            <a:srgbClr val="000000"/>
                          </a:solidFill>
                          <a:latin typeface="Calibri"/>
                          <a:ea typeface="Times New Roman"/>
                          <a:cs typeface="Calibri"/>
                        </a:rPr>
                        <a:t>77982</a:t>
                      </a:r>
                      <a:endParaRPr lang="es-MX" sz="1100">
                        <a:latin typeface="Calibri"/>
                        <a:ea typeface="Calibri"/>
                        <a:cs typeface="Times New Roman"/>
                      </a:endParaRPr>
                    </a:p>
                  </a:txBody>
                  <a:tcPr marL="44450" marR="44450" marT="0" marB="0" anchor="b">
                    <a:lnL>
                      <a:noFill/>
                    </a:lnL>
                    <a:lnR>
                      <a:noFill/>
                    </a:lnR>
                    <a:lnT>
                      <a:noFill/>
                    </a:lnT>
                    <a:lnB>
                      <a:noFill/>
                    </a:lnB>
                  </a:tcPr>
                </a:tc>
              </a:tr>
              <a:tr h="192404">
                <a:tc>
                  <a:txBody>
                    <a:bodyPr/>
                    <a:lstStyle/>
                    <a:p>
                      <a:pPr>
                        <a:lnSpc>
                          <a:spcPct val="115000"/>
                        </a:lnSpc>
                        <a:spcAft>
                          <a:spcPts val="0"/>
                        </a:spcAft>
                      </a:pPr>
                      <a:r>
                        <a:rPr lang="es-MX" sz="1100">
                          <a:solidFill>
                            <a:srgbClr val="000000"/>
                          </a:solidFill>
                          <a:latin typeface="Calibri"/>
                          <a:ea typeface="Times New Roman"/>
                          <a:cs typeface="Calibri"/>
                        </a:rPr>
                        <a:t>5</a:t>
                      </a:r>
                      <a:endParaRPr lang="es-MX" sz="1100">
                        <a:latin typeface="Calibri"/>
                        <a:ea typeface="Calibri"/>
                        <a:cs typeface="Times New Roman"/>
                      </a:endParaRPr>
                    </a:p>
                  </a:txBody>
                  <a:tcPr marL="44450" marR="44450" marT="0" marB="0" anchor="b">
                    <a:lnL>
                      <a:noFill/>
                    </a:lnL>
                    <a:lnR>
                      <a:noFill/>
                    </a:lnR>
                    <a:lnT>
                      <a:noFill/>
                    </a:lnT>
                    <a:lnB>
                      <a:noFill/>
                    </a:lnB>
                  </a:tcPr>
                </a:tc>
                <a:tc>
                  <a:txBody>
                    <a:bodyPr/>
                    <a:lstStyle/>
                    <a:p>
                      <a:pPr algn="r">
                        <a:lnSpc>
                          <a:spcPct val="115000"/>
                        </a:lnSpc>
                        <a:spcAft>
                          <a:spcPts val="0"/>
                        </a:spcAft>
                      </a:pPr>
                      <a:r>
                        <a:rPr lang="es-MX" sz="1100">
                          <a:solidFill>
                            <a:srgbClr val="000000"/>
                          </a:solidFill>
                          <a:latin typeface="Calibri"/>
                          <a:ea typeface="Times New Roman"/>
                          <a:cs typeface="Calibri"/>
                        </a:rPr>
                        <a:t>3489</a:t>
                      </a:r>
                      <a:endParaRPr lang="es-MX" sz="1100">
                        <a:latin typeface="Calibri"/>
                        <a:ea typeface="Calibri"/>
                        <a:cs typeface="Times New Roman"/>
                      </a:endParaRPr>
                    </a:p>
                  </a:txBody>
                  <a:tcPr marL="44450" marR="44450" marT="0" marB="0" anchor="b">
                    <a:lnL>
                      <a:noFill/>
                    </a:lnL>
                    <a:lnR>
                      <a:noFill/>
                    </a:lnR>
                    <a:lnT>
                      <a:noFill/>
                    </a:lnT>
                    <a:lnB>
                      <a:noFill/>
                    </a:lnB>
                  </a:tcPr>
                </a:tc>
              </a:tr>
              <a:tr h="192404">
                <a:tc>
                  <a:txBody>
                    <a:bodyPr/>
                    <a:lstStyle/>
                    <a:p>
                      <a:pPr>
                        <a:lnSpc>
                          <a:spcPct val="115000"/>
                        </a:lnSpc>
                        <a:spcAft>
                          <a:spcPts val="0"/>
                        </a:spcAft>
                      </a:pPr>
                      <a:r>
                        <a:rPr lang="es-MX" sz="1100">
                          <a:solidFill>
                            <a:srgbClr val="000000"/>
                          </a:solidFill>
                          <a:latin typeface="Calibri"/>
                          <a:ea typeface="Times New Roman"/>
                          <a:cs typeface="Calibri"/>
                        </a:rPr>
                        <a:t>7108</a:t>
                      </a:r>
                      <a:endParaRPr lang="es-MX" sz="1100">
                        <a:latin typeface="Calibri"/>
                        <a:ea typeface="Calibri"/>
                        <a:cs typeface="Times New Roman"/>
                      </a:endParaRPr>
                    </a:p>
                  </a:txBody>
                  <a:tcPr marL="44450" marR="44450" marT="0" marB="0" anchor="b">
                    <a:lnL>
                      <a:noFill/>
                    </a:lnL>
                    <a:lnR>
                      <a:noFill/>
                    </a:lnR>
                    <a:lnT>
                      <a:noFill/>
                    </a:lnT>
                    <a:lnB>
                      <a:noFill/>
                    </a:lnB>
                  </a:tcPr>
                </a:tc>
                <a:tc>
                  <a:txBody>
                    <a:bodyPr/>
                    <a:lstStyle/>
                    <a:p>
                      <a:pPr algn="r">
                        <a:lnSpc>
                          <a:spcPct val="115000"/>
                        </a:lnSpc>
                        <a:spcAft>
                          <a:spcPts val="0"/>
                        </a:spcAft>
                      </a:pPr>
                      <a:r>
                        <a:rPr lang="es-MX" sz="1100">
                          <a:solidFill>
                            <a:srgbClr val="000000"/>
                          </a:solidFill>
                          <a:latin typeface="Calibri"/>
                          <a:ea typeface="Times New Roman"/>
                          <a:cs typeface="Calibri"/>
                        </a:rPr>
                        <a:t>2655</a:t>
                      </a:r>
                      <a:endParaRPr lang="es-MX" sz="1100">
                        <a:latin typeface="Calibri"/>
                        <a:ea typeface="Calibri"/>
                        <a:cs typeface="Times New Roman"/>
                      </a:endParaRPr>
                    </a:p>
                  </a:txBody>
                  <a:tcPr marL="44450" marR="44450" marT="0" marB="0" anchor="b">
                    <a:lnL>
                      <a:noFill/>
                    </a:lnL>
                    <a:lnR>
                      <a:noFill/>
                    </a:lnR>
                    <a:lnT>
                      <a:noFill/>
                    </a:lnT>
                    <a:lnB>
                      <a:noFill/>
                    </a:lnB>
                  </a:tcPr>
                </a:tc>
              </a:tr>
              <a:tr h="192404">
                <a:tc>
                  <a:txBody>
                    <a:bodyPr/>
                    <a:lstStyle/>
                    <a:p>
                      <a:pPr>
                        <a:lnSpc>
                          <a:spcPct val="115000"/>
                        </a:lnSpc>
                        <a:spcAft>
                          <a:spcPts val="0"/>
                        </a:spcAft>
                      </a:pPr>
                      <a:r>
                        <a:rPr lang="es-MX" sz="1100">
                          <a:solidFill>
                            <a:srgbClr val="000000"/>
                          </a:solidFill>
                          <a:latin typeface="Calibri"/>
                          <a:ea typeface="Times New Roman"/>
                          <a:cs typeface="Calibri"/>
                        </a:rPr>
                        <a:t>7542</a:t>
                      </a:r>
                      <a:endParaRPr lang="es-MX" sz="1100">
                        <a:latin typeface="Calibri"/>
                        <a:ea typeface="Calibri"/>
                        <a:cs typeface="Times New Roman"/>
                      </a:endParaRPr>
                    </a:p>
                  </a:txBody>
                  <a:tcPr marL="44450" marR="44450" marT="0" marB="0" anchor="b">
                    <a:lnL>
                      <a:noFill/>
                    </a:lnL>
                    <a:lnR>
                      <a:noFill/>
                    </a:lnR>
                    <a:lnT>
                      <a:noFill/>
                    </a:lnT>
                    <a:lnB>
                      <a:noFill/>
                    </a:lnB>
                  </a:tcPr>
                </a:tc>
                <a:tc>
                  <a:txBody>
                    <a:bodyPr/>
                    <a:lstStyle/>
                    <a:p>
                      <a:pPr algn="r">
                        <a:lnSpc>
                          <a:spcPct val="115000"/>
                        </a:lnSpc>
                        <a:spcAft>
                          <a:spcPts val="0"/>
                        </a:spcAft>
                      </a:pPr>
                      <a:r>
                        <a:rPr lang="es-MX" sz="1100" dirty="0">
                          <a:solidFill>
                            <a:srgbClr val="000000"/>
                          </a:solidFill>
                          <a:latin typeface="Calibri"/>
                          <a:ea typeface="Times New Roman"/>
                          <a:cs typeface="Calibri"/>
                        </a:rPr>
                        <a:t>1647</a:t>
                      </a:r>
                      <a:endParaRPr lang="es-MX" sz="1100" dirty="0">
                        <a:latin typeface="Calibri"/>
                        <a:ea typeface="Calibri"/>
                        <a:cs typeface="Times New Roman"/>
                      </a:endParaRPr>
                    </a:p>
                  </a:txBody>
                  <a:tcPr marL="44450" marR="44450" marT="0" marB="0" anchor="b">
                    <a:lnL>
                      <a:noFill/>
                    </a:lnL>
                    <a:lnR>
                      <a:noFill/>
                    </a:lnR>
                    <a:lnT>
                      <a:noFill/>
                    </a:lnT>
                    <a:lnB>
                      <a:noFill/>
                    </a:lnB>
                  </a:tcPr>
                </a:tc>
              </a:tr>
              <a:tr h="192404">
                <a:tc>
                  <a:txBody>
                    <a:bodyPr/>
                    <a:lstStyle/>
                    <a:p>
                      <a:pPr>
                        <a:lnSpc>
                          <a:spcPct val="115000"/>
                        </a:lnSpc>
                        <a:spcAft>
                          <a:spcPts val="0"/>
                        </a:spcAft>
                      </a:pPr>
                      <a:r>
                        <a:rPr lang="es-MX" sz="1100">
                          <a:solidFill>
                            <a:srgbClr val="000000"/>
                          </a:solidFill>
                          <a:latin typeface="Calibri"/>
                          <a:ea typeface="Times New Roman"/>
                          <a:cs typeface="Calibri"/>
                        </a:rPr>
                        <a:t>9109</a:t>
                      </a:r>
                      <a:endParaRPr lang="es-MX" sz="1100">
                        <a:latin typeface="Calibri"/>
                        <a:ea typeface="Calibri"/>
                        <a:cs typeface="Times New Roman"/>
                      </a:endParaRPr>
                    </a:p>
                  </a:txBody>
                  <a:tcPr marL="44450" marR="44450" marT="0" marB="0" anchor="b">
                    <a:lnL>
                      <a:noFill/>
                    </a:lnL>
                    <a:lnR>
                      <a:noFill/>
                    </a:lnR>
                    <a:lnT>
                      <a:noFill/>
                    </a:lnT>
                    <a:lnB>
                      <a:noFill/>
                    </a:lnB>
                  </a:tcPr>
                </a:tc>
                <a:tc>
                  <a:txBody>
                    <a:bodyPr/>
                    <a:lstStyle/>
                    <a:p>
                      <a:pPr algn="r">
                        <a:lnSpc>
                          <a:spcPct val="115000"/>
                        </a:lnSpc>
                        <a:spcAft>
                          <a:spcPts val="0"/>
                        </a:spcAft>
                      </a:pPr>
                      <a:r>
                        <a:rPr lang="es-MX" sz="1100">
                          <a:solidFill>
                            <a:srgbClr val="000000"/>
                          </a:solidFill>
                          <a:latin typeface="Calibri"/>
                          <a:ea typeface="Times New Roman"/>
                          <a:cs typeface="Calibri"/>
                        </a:rPr>
                        <a:t>1558</a:t>
                      </a:r>
                      <a:endParaRPr lang="es-MX" sz="1100">
                        <a:latin typeface="Calibri"/>
                        <a:ea typeface="Calibri"/>
                        <a:cs typeface="Times New Roman"/>
                      </a:endParaRPr>
                    </a:p>
                  </a:txBody>
                  <a:tcPr marL="44450" marR="44450" marT="0" marB="0" anchor="b">
                    <a:lnL>
                      <a:noFill/>
                    </a:lnL>
                    <a:lnR>
                      <a:noFill/>
                    </a:lnR>
                    <a:lnT>
                      <a:noFill/>
                    </a:lnT>
                    <a:lnB>
                      <a:noFill/>
                    </a:lnB>
                  </a:tcPr>
                </a:tc>
              </a:tr>
              <a:tr h="192404">
                <a:tc>
                  <a:txBody>
                    <a:bodyPr/>
                    <a:lstStyle/>
                    <a:p>
                      <a:pPr>
                        <a:lnSpc>
                          <a:spcPct val="115000"/>
                        </a:lnSpc>
                        <a:spcAft>
                          <a:spcPts val="0"/>
                        </a:spcAft>
                      </a:pPr>
                      <a:r>
                        <a:rPr lang="es-MX" sz="1100">
                          <a:solidFill>
                            <a:srgbClr val="000000"/>
                          </a:solidFill>
                          <a:latin typeface="Calibri"/>
                          <a:ea typeface="Times New Roman"/>
                          <a:cs typeface="Calibri"/>
                        </a:rPr>
                        <a:t>1681</a:t>
                      </a:r>
                      <a:endParaRPr lang="es-MX" sz="1100">
                        <a:latin typeface="Calibri"/>
                        <a:ea typeface="Calibri"/>
                        <a:cs typeface="Times New Roman"/>
                      </a:endParaRPr>
                    </a:p>
                  </a:txBody>
                  <a:tcPr marL="44450" marR="44450" marT="0" marB="0" anchor="b">
                    <a:lnL>
                      <a:noFill/>
                    </a:lnL>
                    <a:lnR>
                      <a:noFill/>
                    </a:lnR>
                    <a:lnT>
                      <a:noFill/>
                    </a:lnT>
                    <a:lnB>
                      <a:noFill/>
                    </a:lnB>
                  </a:tcPr>
                </a:tc>
                <a:tc>
                  <a:txBody>
                    <a:bodyPr/>
                    <a:lstStyle/>
                    <a:p>
                      <a:pPr algn="r">
                        <a:lnSpc>
                          <a:spcPct val="115000"/>
                        </a:lnSpc>
                        <a:spcAft>
                          <a:spcPts val="0"/>
                        </a:spcAft>
                      </a:pPr>
                      <a:r>
                        <a:rPr lang="es-MX" sz="1100">
                          <a:solidFill>
                            <a:srgbClr val="000000"/>
                          </a:solidFill>
                          <a:latin typeface="Calibri"/>
                          <a:ea typeface="Times New Roman"/>
                          <a:cs typeface="Calibri"/>
                        </a:rPr>
                        <a:t>1187</a:t>
                      </a:r>
                      <a:endParaRPr lang="es-MX" sz="1100">
                        <a:latin typeface="Calibri"/>
                        <a:ea typeface="Calibri"/>
                        <a:cs typeface="Times New Roman"/>
                      </a:endParaRPr>
                    </a:p>
                  </a:txBody>
                  <a:tcPr marL="44450" marR="44450" marT="0" marB="0" anchor="b">
                    <a:lnL>
                      <a:noFill/>
                    </a:lnL>
                    <a:lnR>
                      <a:noFill/>
                    </a:lnR>
                    <a:lnT>
                      <a:noFill/>
                    </a:lnT>
                    <a:lnB>
                      <a:noFill/>
                    </a:lnB>
                  </a:tcPr>
                </a:tc>
              </a:tr>
              <a:tr h="192404">
                <a:tc>
                  <a:txBody>
                    <a:bodyPr/>
                    <a:lstStyle/>
                    <a:p>
                      <a:pPr>
                        <a:lnSpc>
                          <a:spcPct val="115000"/>
                        </a:lnSpc>
                        <a:spcAft>
                          <a:spcPts val="0"/>
                        </a:spcAft>
                      </a:pPr>
                      <a:r>
                        <a:rPr lang="es-MX" sz="1100">
                          <a:solidFill>
                            <a:srgbClr val="000000"/>
                          </a:solidFill>
                          <a:latin typeface="Calibri"/>
                          <a:ea typeface="Times New Roman"/>
                          <a:cs typeface="Calibri"/>
                        </a:rPr>
                        <a:t>3818</a:t>
                      </a:r>
                      <a:endParaRPr lang="es-MX" sz="1100">
                        <a:latin typeface="Calibri"/>
                        <a:ea typeface="Calibri"/>
                        <a:cs typeface="Times New Roman"/>
                      </a:endParaRPr>
                    </a:p>
                  </a:txBody>
                  <a:tcPr marL="44450" marR="44450" marT="0" marB="0" anchor="b">
                    <a:lnL>
                      <a:noFill/>
                    </a:lnL>
                    <a:lnR>
                      <a:noFill/>
                    </a:lnR>
                    <a:lnT>
                      <a:noFill/>
                    </a:lnT>
                    <a:lnB>
                      <a:noFill/>
                    </a:lnB>
                  </a:tcPr>
                </a:tc>
                <a:tc>
                  <a:txBody>
                    <a:bodyPr/>
                    <a:lstStyle/>
                    <a:p>
                      <a:pPr algn="r">
                        <a:lnSpc>
                          <a:spcPct val="115000"/>
                        </a:lnSpc>
                        <a:spcAft>
                          <a:spcPts val="0"/>
                        </a:spcAft>
                      </a:pPr>
                      <a:r>
                        <a:rPr lang="es-MX" sz="1100">
                          <a:solidFill>
                            <a:srgbClr val="000000"/>
                          </a:solidFill>
                          <a:latin typeface="Calibri"/>
                          <a:ea typeface="Times New Roman"/>
                          <a:cs typeface="Calibri"/>
                        </a:rPr>
                        <a:t>1080</a:t>
                      </a:r>
                      <a:endParaRPr lang="es-MX" sz="1100">
                        <a:latin typeface="Calibri"/>
                        <a:ea typeface="Calibri"/>
                        <a:cs typeface="Times New Roman"/>
                      </a:endParaRPr>
                    </a:p>
                  </a:txBody>
                  <a:tcPr marL="44450" marR="44450" marT="0" marB="0" anchor="b">
                    <a:lnL>
                      <a:noFill/>
                    </a:lnL>
                    <a:lnR>
                      <a:noFill/>
                    </a:lnR>
                    <a:lnT>
                      <a:noFill/>
                    </a:lnT>
                    <a:lnB>
                      <a:noFill/>
                    </a:lnB>
                  </a:tcPr>
                </a:tc>
              </a:tr>
              <a:tr h="192404">
                <a:tc>
                  <a:txBody>
                    <a:bodyPr/>
                    <a:lstStyle/>
                    <a:p>
                      <a:pPr>
                        <a:lnSpc>
                          <a:spcPct val="115000"/>
                        </a:lnSpc>
                        <a:spcAft>
                          <a:spcPts val="0"/>
                        </a:spcAft>
                      </a:pPr>
                      <a:r>
                        <a:rPr lang="es-MX" sz="1100">
                          <a:solidFill>
                            <a:srgbClr val="000000"/>
                          </a:solidFill>
                          <a:latin typeface="Calibri"/>
                          <a:ea typeface="Times New Roman"/>
                          <a:cs typeface="Calibri"/>
                        </a:rPr>
                        <a:t>6454</a:t>
                      </a:r>
                      <a:endParaRPr lang="es-MX" sz="1100">
                        <a:latin typeface="Calibri"/>
                        <a:ea typeface="Calibri"/>
                        <a:cs typeface="Times New Roman"/>
                      </a:endParaRPr>
                    </a:p>
                  </a:txBody>
                  <a:tcPr marL="44450" marR="44450" marT="0" marB="0" anchor="b">
                    <a:lnL>
                      <a:noFill/>
                    </a:lnL>
                    <a:lnR>
                      <a:noFill/>
                    </a:lnR>
                    <a:lnT>
                      <a:noFill/>
                    </a:lnT>
                    <a:lnB>
                      <a:noFill/>
                    </a:lnB>
                  </a:tcPr>
                </a:tc>
                <a:tc>
                  <a:txBody>
                    <a:bodyPr/>
                    <a:lstStyle/>
                    <a:p>
                      <a:pPr algn="r">
                        <a:lnSpc>
                          <a:spcPct val="115000"/>
                        </a:lnSpc>
                        <a:spcAft>
                          <a:spcPts val="0"/>
                        </a:spcAft>
                      </a:pPr>
                      <a:r>
                        <a:rPr lang="es-MX" sz="1100">
                          <a:solidFill>
                            <a:srgbClr val="000000"/>
                          </a:solidFill>
                          <a:latin typeface="Calibri"/>
                          <a:ea typeface="Times New Roman"/>
                          <a:cs typeface="Calibri"/>
                        </a:rPr>
                        <a:t>1055</a:t>
                      </a:r>
                      <a:endParaRPr lang="es-MX" sz="1100">
                        <a:latin typeface="Calibri"/>
                        <a:ea typeface="Calibri"/>
                        <a:cs typeface="Times New Roman"/>
                      </a:endParaRPr>
                    </a:p>
                  </a:txBody>
                  <a:tcPr marL="44450" marR="44450" marT="0" marB="0" anchor="b">
                    <a:lnL>
                      <a:noFill/>
                    </a:lnL>
                    <a:lnR>
                      <a:noFill/>
                    </a:lnR>
                    <a:lnT>
                      <a:noFill/>
                    </a:lnT>
                    <a:lnB>
                      <a:noFill/>
                    </a:lnB>
                  </a:tcPr>
                </a:tc>
              </a:tr>
              <a:tr h="192404">
                <a:tc>
                  <a:txBody>
                    <a:bodyPr/>
                    <a:lstStyle/>
                    <a:p>
                      <a:pPr>
                        <a:lnSpc>
                          <a:spcPct val="115000"/>
                        </a:lnSpc>
                        <a:spcAft>
                          <a:spcPts val="0"/>
                        </a:spcAft>
                      </a:pPr>
                      <a:r>
                        <a:rPr lang="es-MX" sz="1100">
                          <a:solidFill>
                            <a:srgbClr val="000000"/>
                          </a:solidFill>
                          <a:latin typeface="Calibri"/>
                          <a:ea typeface="Times New Roman"/>
                          <a:cs typeface="Calibri"/>
                        </a:rPr>
                        <a:t>5143</a:t>
                      </a:r>
                      <a:endParaRPr lang="es-MX" sz="1100">
                        <a:latin typeface="Calibri"/>
                        <a:ea typeface="Calibri"/>
                        <a:cs typeface="Times New Roman"/>
                      </a:endParaRPr>
                    </a:p>
                  </a:txBody>
                  <a:tcPr marL="44450" marR="44450" marT="0" marB="0" anchor="b">
                    <a:lnL>
                      <a:noFill/>
                    </a:lnL>
                    <a:lnR>
                      <a:noFill/>
                    </a:lnR>
                    <a:lnT>
                      <a:noFill/>
                    </a:lnT>
                    <a:lnB w="12700" cap="flat" cmpd="sng" algn="ctr">
                      <a:solidFill>
                        <a:srgbClr val="95B3D7"/>
                      </a:solidFill>
                      <a:prstDash val="solid"/>
                      <a:round/>
                      <a:headEnd type="none" w="med" len="med"/>
                      <a:tailEnd type="none" w="med" len="med"/>
                    </a:lnB>
                  </a:tcPr>
                </a:tc>
                <a:tc>
                  <a:txBody>
                    <a:bodyPr/>
                    <a:lstStyle/>
                    <a:p>
                      <a:pPr algn="r">
                        <a:lnSpc>
                          <a:spcPct val="115000"/>
                        </a:lnSpc>
                        <a:spcAft>
                          <a:spcPts val="0"/>
                        </a:spcAft>
                      </a:pPr>
                      <a:r>
                        <a:rPr lang="es-MX" sz="1100">
                          <a:solidFill>
                            <a:srgbClr val="000000"/>
                          </a:solidFill>
                          <a:latin typeface="Calibri"/>
                          <a:ea typeface="Times New Roman"/>
                          <a:cs typeface="Calibri"/>
                        </a:rPr>
                        <a:t>981</a:t>
                      </a:r>
                      <a:endParaRPr lang="es-MX" sz="1100">
                        <a:latin typeface="Calibri"/>
                        <a:ea typeface="Calibri"/>
                        <a:cs typeface="Times New Roman"/>
                      </a:endParaRPr>
                    </a:p>
                  </a:txBody>
                  <a:tcPr marL="44450" marR="44450" marT="0" marB="0" anchor="b">
                    <a:lnL>
                      <a:noFill/>
                    </a:lnL>
                    <a:lnR>
                      <a:noFill/>
                    </a:lnR>
                    <a:lnT>
                      <a:noFill/>
                    </a:lnT>
                    <a:lnB w="12700" cap="flat" cmpd="sng" algn="ctr">
                      <a:solidFill>
                        <a:srgbClr val="95B3D7"/>
                      </a:solidFill>
                      <a:prstDash val="solid"/>
                      <a:round/>
                      <a:headEnd type="none" w="med" len="med"/>
                      <a:tailEnd type="none" w="med" len="med"/>
                    </a:lnB>
                  </a:tcPr>
                </a:tc>
              </a:tr>
              <a:tr h="192404">
                <a:tc>
                  <a:txBody>
                    <a:bodyPr/>
                    <a:lstStyle/>
                    <a:p>
                      <a:pPr>
                        <a:lnSpc>
                          <a:spcPct val="115000"/>
                        </a:lnSpc>
                        <a:spcAft>
                          <a:spcPts val="0"/>
                        </a:spcAft>
                      </a:pPr>
                      <a:r>
                        <a:rPr lang="es-MX" sz="1100" b="1">
                          <a:solidFill>
                            <a:srgbClr val="000000"/>
                          </a:solidFill>
                          <a:latin typeface="Calibri"/>
                          <a:ea typeface="Times New Roman"/>
                          <a:cs typeface="Calibri"/>
                        </a:rPr>
                        <a:t>Total general</a:t>
                      </a:r>
                      <a:endParaRPr lang="es-MX" sz="1100">
                        <a:latin typeface="Calibri"/>
                        <a:ea typeface="Calibri"/>
                        <a:cs typeface="Times New Roman"/>
                      </a:endParaRPr>
                    </a:p>
                  </a:txBody>
                  <a:tcPr marL="44450" marR="44450" marT="0" marB="0" anchor="b">
                    <a:lnL>
                      <a:noFill/>
                    </a:lnL>
                    <a:lnR>
                      <a:noFill/>
                    </a:lnR>
                    <a:lnT w="12700" cap="flat" cmpd="sng" algn="ctr">
                      <a:solidFill>
                        <a:srgbClr val="95B3D7"/>
                      </a:solidFill>
                      <a:prstDash val="solid"/>
                      <a:round/>
                      <a:headEnd type="none" w="med" len="med"/>
                      <a:tailEnd type="none" w="med" len="med"/>
                    </a:lnT>
                    <a:lnB>
                      <a:noFill/>
                    </a:lnB>
                    <a:solidFill>
                      <a:srgbClr val="DCE6F1"/>
                    </a:solidFill>
                  </a:tcPr>
                </a:tc>
                <a:tc>
                  <a:txBody>
                    <a:bodyPr/>
                    <a:lstStyle/>
                    <a:p>
                      <a:pPr algn="r">
                        <a:lnSpc>
                          <a:spcPct val="115000"/>
                        </a:lnSpc>
                        <a:spcAft>
                          <a:spcPts val="0"/>
                        </a:spcAft>
                      </a:pPr>
                      <a:r>
                        <a:rPr lang="es-MX" sz="1100" b="1" dirty="0">
                          <a:solidFill>
                            <a:srgbClr val="000000"/>
                          </a:solidFill>
                          <a:latin typeface="Calibri"/>
                          <a:ea typeface="Times New Roman"/>
                          <a:cs typeface="Calibri"/>
                        </a:rPr>
                        <a:t>645894</a:t>
                      </a:r>
                      <a:endParaRPr lang="es-MX" sz="1100" dirty="0">
                        <a:latin typeface="Calibri"/>
                        <a:ea typeface="Calibri"/>
                        <a:cs typeface="Times New Roman"/>
                      </a:endParaRPr>
                    </a:p>
                  </a:txBody>
                  <a:tcPr marL="44450" marR="44450" marT="0" marB="0" anchor="b">
                    <a:lnL>
                      <a:noFill/>
                    </a:lnL>
                    <a:lnR>
                      <a:noFill/>
                    </a:lnR>
                    <a:lnT w="12700" cap="flat" cmpd="sng" algn="ctr">
                      <a:solidFill>
                        <a:srgbClr val="95B3D7"/>
                      </a:solidFill>
                      <a:prstDash val="solid"/>
                      <a:round/>
                      <a:headEnd type="none" w="med" len="med"/>
                      <a:tailEnd type="none" w="med" len="med"/>
                    </a:lnT>
                    <a:lnB>
                      <a:noFill/>
                    </a:lnB>
                    <a:solidFill>
                      <a:srgbClr val="DCE6F1"/>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hispasdeexcelenciaeinnovacion.files.wordpress.com/2014/05/reunic3b3n-efqm.jpg?w=630"/>
          <p:cNvPicPr>
            <a:picLocks noChangeAspect="1" noChangeArrowheads="1"/>
          </p:cNvPicPr>
          <p:nvPr/>
        </p:nvPicPr>
        <p:blipFill>
          <a:blip r:embed="rId2" cstate="print"/>
          <a:srcRect/>
          <a:stretch>
            <a:fillRect/>
          </a:stretch>
        </p:blipFill>
        <p:spPr bwMode="auto">
          <a:xfrm>
            <a:off x="5436096" y="4481736"/>
            <a:ext cx="3168352" cy="2376264"/>
          </a:xfrm>
          <a:prstGeom prst="rect">
            <a:avLst/>
          </a:prstGeom>
          <a:noFill/>
        </p:spPr>
      </p:pic>
      <p:sp>
        <p:nvSpPr>
          <p:cNvPr id="3" name="2 Marcador de contenido"/>
          <p:cNvSpPr>
            <a:spLocks noGrp="1"/>
          </p:cNvSpPr>
          <p:nvPr>
            <p:ph idx="1"/>
          </p:nvPr>
        </p:nvSpPr>
        <p:spPr>
          <a:xfrm>
            <a:off x="457200" y="1481328"/>
            <a:ext cx="8229600" cy="3315823"/>
          </a:xfrm>
        </p:spPr>
        <p:txBody>
          <a:bodyPr>
            <a:normAutofit fontScale="77500" lnSpcReduction="20000"/>
          </a:bodyPr>
          <a:lstStyle/>
          <a:p>
            <a:pPr algn="just"/>
            <a:r>
              <a:rPr lang="es-MX" dirty="0" smtClean="0"/>
              <a:t>Es posible determinas aquellos miembros de un círculo social que juegan un papel de líderes mediante el análisis del código fuente y texto de sus perfiles en la red social de </a:t>
            </a:r>
            <a:r>
              <a:rPr lang="es-MX" dirty="0" err="1" smtClean="0"/>
              <a:t>Facebook</a:t>
            </a:r>
            <a:r>
              <a:rPr lang="es-MX" dirty="0" smtClean="0"/>
              <a:t>, tomando en cuenta elementos como la cantidad </a:t>
            </a:r>
            <a:r>
              <a:rPr lang="es-MX" dirty="0" err="1" smtClean="0"/>
              <a:t>likes</a:t>
            </a:r>
            <a:r>
              <a:rPr lang="es-MX" dirty="0" smtClean="0"/>
              <a:t> y comentarios para ver el impacto mesurable en su círculo social, ya que a través de estos número es que podemos ver al menos a cuantas personas llego dicha información representada en una publicación. La cantidad de </a:t>
            </a:r>
            <a:r>
              <a:rPr lang="es-MX" dirty="0" err="1" smtClean="0"/>
              <a:t>likes</a:t>
            </a:r>
            <a:r>
              <a:rPr lang="es-MX" dirty="0" smtClean="0"/>
              <a:t> implica una aceptación de los usuarios con lo información que les es presentada, un apoyo, o estar de acuerdo con tal información que les es presentada, lo que nos permitió determinar el grado de popularidad del post.</a:t>
            </a:r>
            <a:endParaRPr lang="es-MX" dirty="0"/>
          </a:p>
        </p:txBody>
      </p:sp>
      <p:sp>
        <p:nvSpPr>
          <p:cNvPr id="2" name="1 Título"/>
          <p:cNvSpPr>
            <a:spLocks noGrp="1"/>
          </p:cNvSpPr>
          <p:nvPr>
            <p:ph type="title"/>
          </p:nvPr>
        </p:nvSpPr>
        <p:spPr/>
        <p:txBody>
          <a:bodyPr/>
          <a:lstStyle/>
          <a:p>
            <a:r>
              <a:rPr lang="es-MX" dirty="0" smtClean="0"/>
              <a:t>Conclusiones</a:t>
            </a:r>
            <a:endParaRPr lang="es-MX"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9"/>
            <a:ext cx="8229600" cy="2883775"/>
          </a:xfrm>
        </p:spPr>
        <p:txBody>
          <a:bodyPr>
            <a:normAutofit fontScale="77500" lnSpcReduction="20000"/>
          </a:bodyPr>
          <a:lstStyle/>
          <a:p>
            <a:pPr algn="just"/>
            <a:r>
              <a:rPr lang="es-MX" dirty="0" smtClean="0"/>
              <a:t>La detección de perfiles potenciales al suicidio mediante la cantidad de publicaciones pertenecientes a cada grupo es decir, mediante la detección del rechazo de una persona por su círculo social mediante la cantidad promedio de </a:t>
            </a:r>
            <a:r>
              <a:rPr lang="es-MX" dirty="0" err="1" smtClean="0"/>
              <a:t>likes</a:t>
            </a:r>
            <a:r>
              <a:rPr lang="es-MX" dirty="0" smtClean="0"/>
              <a:t> recibidos en su perfil en conjunto con la cantidad de </a:t>
            </a:r>
            <a:r>
              <a:rPr lang="es-MX" dirty="0" err="1" smtClean="0"/>
              <a:t>posts</a:t>
            </a:r>
            <a:r>
              <a:rPr lang="es-MX" dirty="0" smtClean="0"/>
              <a:t> negativos que se tienen en relación con los suicidios representa un muy importante oportunidad de desarrollo de una investigación y aportación a la sociedad ya que esta podría llegar a salvar varias vidas.</a:t>
            </a:r>
            <a:endParaRPr lang="es-MX" dirty="0"/>
          </a:p>
        </p:txBody>
      </p:sp>
      <p:sp>
        <p:nvSpPr>
          <p:cNvPr id="2" name="1 Título"/>
          <p:cNvSpPr>
            <a:spLocks noGrp="1"/>
          </p:cNvSpPr>
          <p:nvPr>
            <p:ph type="title"/>
          </p:nvPr>
        </p:nvSpPr>
        <p:spPr/>
        <p:txBody>
          <a:bodyPr/>
          <a:lstStyle/>
          <a:p>
            <a:r>
              <a:rPr lang="es-MX" dirty="0" smtClean="0"/>
              <a:t>Futuras Áreas de Investigación</a:t>
            </a:r>
            <a:endParaRPr lang="es-MX" dirty="0"/>
          </a:p>
        </p:txBody>
      </p:sp>
      <p:pic>
        <p:nvPicPr>
          <p:cNvPr id="48130" name="Picture 2" descr="http://i.ytimg.com/vi/IP9TtR_UvCw/hqdefault.jpg"/>
          <p:cNvPicPr>
            <a:picLocks noChangeAspect="1" noChangeArrowheads="1"/>
          </p:cNvPicPr>
          <p:nvPr/>
        </p:nvPicPr>
        <p:blipFill>
          <a:blip r:embed="rId2" cstate="print"/>
          <a:srcRect/>
          <a:stretch>
            <a:fillRect/>
          </a:stretch>
        </p:blipFill>
        <p:spPr bwMode="auto">
          <a:xfrm>
            <a:off x="3203848" y="3861048"/>
            <a:ext cx="3960440" cy="2970331"/>
          </a:xfrm>
          <a:prstGeom prst="rect">
            <a:avLst/>
          </a:prstGeom>
          <a:ln>
            <a:noFill/>
          </a:ln>
          <a:effectLst>
            <a:softEdge rad="112500"/>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solidFill>
                  <a:schemeClr val="accent6">
                    <a:lumMod val="50000"/>
                  </a:schemeClr>
                </a:solidFill>
              </a:rPr>
              <a:t>Referencias</a:t>
            </a:r>
          </a:p>
        </p:txBody>
      </p:sp>
      <p:sp>
        <p:nvSpPr>
          <p:cNvPr id="3" name="2 Marcador de contenido"/>
          <p:cNvSpPr>
            <a:spLocks noGrp="1"/>
          </p:cNvSpPr>
          <p:nvPr>
            <p:ph idx="1"/>
          </p:nvPr>
        </p:nvSpPr>
        <p:spPr>
          <a:xfrm>
            <a:off x="457200" y="1600200"/>
            <a:ext cx="8229600" cy="4997152"/>
          </a:xfrm>
        </p:spPr>
        <p:txBody>
          <a:bodyPr>
            <a:normAutofit fontScale="70000" lnSpcReduction="20000"/>
          </a:bodyPr>
          <a:lstStyle/>
          <a:p>
            <a:pPr algn="just"/>
            <a:r>
              <a:rPr lang="en-US" dirty="0" err="1" smtClean="0">
                <a:solidFill>
                  <a:schemeClr val="tx2">
                    <a:lumMod val="75000"/>
                  </a:schemeClr>
                </a:solidFill>
              </a:rPr>
              <a:t>Carolin</a:t>
            </a:r>
            <a:r>
              <a:rPr lang="en-US" dirty="0" smtClean="0">
                <a:solidFill>
                  <a:schemeClr val="tx2">
                    <a:lumMod val="75000"/>
                  </a:schemeClr>
                </a:solidFill>
              </a:rPr>
              <a:t>, K., Johannes, K., &amp; </a:t>
            </a:r>
            <a:r>
              <a:rPr lang="en-US" dirty="0" err="1" smtClean="0">
                <a:solidFill>
                  <a:schemeClr val="tx2">
                    <a:lumMod val="75000"/>
                  </a:schemeClr>
                </a:solidFill>
              </a:rPr>
              <a:t>Freimut</a:t>
            </a:r>
            <a:r>
              <a:rPr lang="en-US" dirty="0" smtClean="0">
                <a:solidFill>
                  <a:schemeClr val="tx2">
                    <a:lumMod val="75000"/>
                  </a:schemeClr>
                </a:solidFill>
              </a:rPr>
              <a:t>, B. (2013). Simulating the spread of opinions in online social networks when targeting opinion leaders. Information Systems and e-Business Management , 597–621.</a:t>
            </a:r>
          </a:p>
          <a:p>
            <a:pPr algn="just"/>
            <a:r>
              <a:rPr lang="en-US" dirty="0" smtClean="0">
                <a:solidFill>
                  <a:schemeClr val="tx2">
                    <a:lumMod val="75000"/>
                  </a:schemeClr>
                </a:solidFill>
              </a:rPr>
              <a:t>Scott, J. (2011). Social network analysis: developments, advances, and prospects. Social Network Analysis and Mining , 21-26.</a:t>
            </a:r>
          </a:p>
          <a:p>
            <a:pPr algn="just"/>
            <a:r>
              <a:rPr lang="en-US" dirty="0" smtClean="0">
                <a:solidFill>
                  <a:schemeClr val="tx2">
                    <a:lumMod val="75000"/>
                  </a:schemeClr>
                </a:solidFill>
              </a:rPr>
              <a:t>Tsai, M.-F., </a:t>
            </a:r>
            <a:r>
              <a:rPr lang="en-US" dirty="0" err="1" smtClean="0">
                <a:solidFill>
                  <a:schemeClr val="tx2">
                    <a:lumMod val="75000"/>
                  </a:schemeClr>
                </a:solidFill>
              </a:rPr>
              <a:t>Tzeng</a:t>
            </a:r>
            <a:r>
              <a:rPr lang="en-US" dirty="0" smtClean="0">
                <a:solidFill>
                  <a:schemeClr val="tx2">
                    <a:lumMod val="75000"/>
                  </a:schemeClr>
                </a:solidFill>
              </a:rPr>
              <a:t>, C.-W., Lin, Z.-L., &amp; Chen, A. (2014). Discovering leaders from social network by action cascade. Social Network Analysis and Mining , 165.</a:t>
            </a:r>
          </a:p>
          <a:p>
            <a:pPr algn="just"/>
            <a:r>
              <a:rPr lang="en-US" dirty="0" smtClean="0">
                <a:solidFill>
                  <a:schemeClr val="tx2">
                    <a:lumMod val="75000"/>
                  </a:schemeClr>
                </a:solidFill>
              </a:rPr>
              <a:t>Saito, K., Kimura, M., </a:t>
            </a:r>
            <a:r>
              <a:rPr lang="en-US" dirty="0" err="1" smtClean="0">
                <a:solidFill>
                  <a:schemeClr val="tx2">
                    <a:lumMod val="75000"/>
                  </a:schemeClr>
                </a:solidFill>
              </a:rPr>
              <a:t>Ohara</a:t>
            </a:r>
            <a:r>
              <a:rPr lang="en-US" dirty="0" smtClean="0">
                <a:solidFill>
                  <a:schemeClr val="tx2">
                    <a:lumMod val="75000"/>
                  </a:schemeClr>
                </a:solidFill>
              </a:rPr>
              <a:t>, K., &amp; </a:t>
            </a:r>
            <a:r>
              <a:rPr lang="en-US" dirty="0" err="1" smtClean="0">
                <a:solidFill>
                  <a:schemeClr val="tx2">
                    <a:lumMod val="75000"/>
                  </a:schemeClr>
                </a:solidFill>
              </a:rPr>
              <a:t>Motoda</a:t>
            </a:r>
            <a:r>
              <a:rPr lang="en-US" dirty="0" smtClean="0">
                <a:solidFill>
                  <a:schemeClr val="tx2">
                    <a:lumMod val="75000"/>
                  </a:schemeClr>
                </a:solidFill>
              </a:rPr>
              <a:t>, H. (2012). Efficient discovery of influential nodes for SIS models in social networks. Knowledge and Information Systems , 613-635.</a:t>
            </a:r>
          </a:p>
          <a:p>
            <a:pPr algn="just"/>
            <a:r>
              <a:rPr lang="en-US" dirty="0" err="1" smtClean="0">
                <a:solidFill>
                  <a:schemeClr val="tx2">
                    <a:lumMod val="75000"/>
                  </a:schemeClr>
                </a:solidFill>
              </a:rPr>
              <a:t>Fazeen</a:t>
            </a:r>
            <a:r>
              <a:rPr lang="en-US" dirty="0" smtClean="0">
                <a:solidFill>
                  <a:schemeClr val="tx2">
                    <a:lumMod val="75000"/>
                  </a:schemeClr>
                </a:solidFill>
              </a:rPr>
              <a:t>, M., </a:t>
            </a:r>
            <a:r>
              <a:rPr lang="en-US" dirty="0" err="1" smtClean="0">
                <a:solidFill>
                  <a:schemeClr val="tx2">
                    <a:lumMod val="75000"/>
                  </a:schemeClr>
                </a:solidFill>
              </a:rPr>
              <a:t>Dantu</a:t>
            </a:r>
            <a:r>
              <a:rPr lang="en-US" dirty="0" smtClean="0">
                <a:solidFill>
                  <a:schemeClr val="tx2">
                    <a:lumMod val="75000"/>
                  </a:schemeClr>
                </a:solidFill>
              </a:rPr>
              <a:t>, R., &amp; </a:t>
            </a:r>
            <a:r>
              <a:rPr lang="en-US" dirty="0" err="1" smtClean="0">
                <a:solidFill>
                  <a:schemeClr val="tx2">
                    <a:lumMod val="75000"/>
                  </a:schemeClr>
                </a:solidFill>
              </a:rPr>
              <a:t>Guturu</a:t>
            </a:r>
            <a:r>
              <a:rPr lang="en-US" dirty="0" smtClean="0">
                <a:solidFill>
                  <a:schemeClr val="tx2">
                    <a:lumMod val="75000"/>
                  </a:schemeClr>
                </a:solidFill>
              </a:rPr>
              <a:t>, P. (2011). Identification of leaders, lurkers, associates and spammers. Springer-</a:t>
            </a:r>
            <a:r>
              <a:rPr lang="en-US" dirty="0" err="1" smtClean="0">
                <a:solidFill>
                  <a:schemeClr val="tx2">
                    <a:lumMod val="75000"/>
                  </a:schemeClr>
                </a:solidFill>
              </a:rPr>
              <a:t>Verlag</a:t>
            </a:r>
            <a:r>
              <a:rPr lang="en-US" dirty="0" smtClean="0">
                <a:solidFill>
                  <a:schemeClr val="tx2">
                    <a:lumMod val="75000"/>
                  </a:schemeClr>
                </a:solidFill>
              </a:rPr>
              <a:t> , 241-254.</a:t>
            </a:r>
          </a:p>
          <a:p>
            <a:pPr algn="just"/>
            <a:r>
              <a:rPr lang="en-US" dirty="0" smtClean="0">
                <a:solidFill>
                  <a:schemeClr val="tx2">
                    <a:lumMod val="75000"/>
                  </a:schemeClr>
                </a:solidFill>
              </a:rPr>
              <a:t>Liu, L., Tang, J., Han, J., &amp; Yang, S. (2012). Learning influence from heterogeneous social networks. Data Mining and Knowledge Discovery , 511-544.</a:t>
            </a:r>
          </a:p>
          <a:p>
            <a:pPr algn="just"/>
            <a:endParaRPr lang="en-US" dirty="0" smtClean="0">
              <a:solidFill>
                <a:schemeClr val="tx2">
                  <a:lumMod val="75000"/>
                </a:schemeClr>
              </a:solidFill>
            </a:endParaRPr>
          </a:p>
          <a:p>
            <a:pPr algn="just"/>
            <a:endParaRPr lang="en-US" dirty="0" smtClean="0">
              <a:solidFill>
                <a:schemeClr val="tx2">
                  <a:lumMod val="75000"/>
                </a:schemeClr>
              </a:solidFill>
            </a:endParaRPr>
          </a:p>
          <a:p>
            <a:pPr algn="just"/>
            <a:endParaRPr lang="es-MX" dirty="0">
              <a:solidFill>
                <a:schemeClr val="tx2">
                  <a:lumMod val="75000"/>
                </a:schemeClr>
              </a:solidFill>
            </a:endParaRPr>
          </a:p>
        </p:txBody>
      </p:sp>
    </p:spTree>
  </p:cSld>
  <p:clrMapOvr>
    <a:masterClrMapping/>
  </p:clrMapOvr>
  <p:transition>
    <p:circl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solidFill>
                  <a:schemeClr val="accent6">
                    <a:lumMod val="50000"/>
                  </a:schemeClr>
                </a:solidFill>
              </a:rPr>
              <a:t>Referencias</a:t>
            </a:r>
          </a:p>
        </p:txBody>
      </p:sp>
      <p:sp>
        <p:nvSpPr>
          <p:cNvPr id="3" name="2 Marcador de contenido"/>
          <p:cNvSpPr>
            <a:spLocks noGrp="1"/>
          </p:cNvSpPr>
          <p:nvPr>
            <p:ph idx="1"/>
          </p:nvPr>
        </p:nvSpPr>
        <p:spPr>
          <a:xfrm>
            <a:off x="457200" y="1600200"/>
            <a:ext cx="8229600" cy="4997152"/>
          </a:xfrm>
        </p:spPr>
        <p:txBody>
          <a:bodyPr>
            <a:normAutofit/>
          </a:bodyPr>
          <a:lstStyle/>
          <a:p>
            <a:pPr algn="just">
              <a:lnSpc>
                <a:spcPct val="80000"/>
              </a:lnSpc>
            </a:pPr>
            <a:r>
              <a:rPr lang="en-US" sz="2200" dirty="0" err="1" smtClean="0">
                <a:solidFill>
                  <a:schemeClr val="tx2">
                    <a:lumMod val="75000"/>
                  </a:schemeClr>
                </a:solidFill>
              </a:rPr>
              <a:t>Soo</a:t>
            </a:r>
            <a:r>
              <a:rPr lang="en-US" sz="2200" dirty="0" smtClean="0">
                <a:solidFill>
                  <a:schemeClr val="tx2">
                    <a:lumMod val="75000"/>
                  </a:schemeClr>
                </a:solidFill>
              </a:rPr>
              <a:t> Cho, K., </a:t>
            </a:r>
            <a:r>
              <a:rPr lang="en-US" sz="2200" dirty="0" err="1" smtClean="0">
                <a:solidFill>
                  <a:schemeClr val="tx2">
                    <a:lumMod val="75000"/>
                  </a:schemeClr>
                </a:solidFill>
              </a:rPr>
              <a:t>Yoel</a:t>
            </a:r>
            <a:r>
              <a:rPr lang="en-US" sz="2200" dirty="0" smtClean="0">
                <a:solidFill>
                  <a:schemeClr val="tx2">
                    <a:lumMod val="75000"/>
                  </a:schemeClr>
                </a:solidFill>
              </a:rPr>
              <a:t> Yoon, J., </a:t>
            </a:r>
            <a:r>
              <a:rPr lang="en-US" sz="2200" dirty="0" err="1" smtClean="0">
                <a:solidFill>
                  <a:schemeClr val="tx2">
                    <a:lumMod val="75000"/>
                  </a:schemeClr>
                </a:solidFill>
              </a:rPr>
              <a:t>Joon</a:t>
            </a:r>
            <a:r>
              <a:rPr lang="en-US" sz="2200" dirty="0" smtClean="0">
                <a:solidFill>
                  <a:schemeClr val="tx2">
                    <a:lumMod val="75000"/>
                  </a:schemeClr>
                </a:solidFill>
              </a:rPr>
              <a:t> Kim, I., </a:t>
            </a:r>
            <a:r>
              <a:rPr lang="en-US" sz="2200" dirty="0" err="1" smtClean="0">
                <a:solidFill>
                  <a:schemeClr val="tx2">
                    <a:lumMod val="75000"/>
                  </a:schemeClr>
                </a:solidFill>
              </a:rPr>
              <a:t>Yeon</a:t>
            </a:r>
            <a:r>
              <a:rPr lang="en-US" sz="2200" dirty="0" smtClean="0">
                <a:solidFill>
                  <a:schemeClr val="tx2">
                    <a:lumMod val="75000"/>
                  </a:schemeClr>
                </a:solidFill>
              </a:rPr>
              <a:t> Lim, J., Kwan Kim, S., &amp; Kim, U.-M. (2011). Mining Information of Anonymous User on a Social Network Service. International Conference on Advances in Social Networks Analysis and Mining . </a:t>
            </a:r>
          </a:p>
          <a:p>
            <a:pPr algn="just"/>
            <a:endParaRPr lang="en-US" dirty="0" smtClean="0">
              <a:solidFill>
                <a:schemeClr val="tx2">
                  <a:lumMod val="75000"/>
                </a:schemeClr>
              </a:solidFill>
            </a:endParaRPr>
          </a:p>
          <a:p>
            <a:pPr algn="just"/>
            <a:endParaRPr lang="en-US" dirty="0" smtClean="0">
              <a:solidFill>
                <a:schemeClr val="tx2">
                  <a:lumMod val="75000"/>
                </a:schemeClr>
              </a:solidFill>
            </a:endParaRPr>
          </a:p>
          <a:p>
            <a:pPr algn="just"/>
            <a:endParaRPr lang="es-MX" dirty="0">
              <a:solidFill>
                <a:schemeClr val="tx2">
                  <a:lumMod val="75000"/>
                </a:schemeClr>
              </a:solidFill>
            </a:endParaRPr>
          </a:p>
        </p:txBody>
      </p:sp>
    </p:spTree>
  </p:cSld>
  <p:clrMapOvr>
    <a:masterClrMapping/>
  </p:clrMapOvr>
  <p:transition>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9"/>
            <a:ext cx="8229600" cy="2163696"/>
          </a:xfrm>
        </p:spPr>
        <p:txBody>
          <a:bodyPr>
            <a:normAutofit/>
          </a:bodyPr>
          <a:lstStyle/>
          <a:p>
            <a:r>
              <a:rPr lang="es-MX" dirty="0" smtClean="0">
                <a:solidFill>
                  <a:schemeClr val="tx2">
                    <a:lumMod val="75000"/>
                  </a:schemeClr>
                </a:solidFill>
              </a:rPr>
              <a:t>La concepción de la idea sobre una estructura social, nos hace pensar sobre la forma en que la información fluye a través de la misma. (Scott, 2011)</a:t>
            </a:r>
            <a:endParaRPr lang="es-MX" dirty="0"/>
          </a:p>
        </p:txBody>
      </p:sp>
      <p:sp>
        <p:nvSpPr>
          <p:cNvPr id="2" name="1 Título"/>
          <p:cNvSpPr>
            <a:spLocks noGrp="1"/>
          </p:cNvSpPr>
          <p:nvPr>
            <p:ph type="title"/>
          </p:nvPr>
        </p:nvSpPr>
        <p:spPr/>
        <p:txBody>
          <a:bodyPr/>
          <a:lstStyle/>
          <a:p>
            <a:r>
              <a:rPr lang="es-MX" dirty="0" smtClean="0"/>
              <a:t>Introducción</a:t>
            </a:r>
            <a:endParaRPr lang="es-MX" dirty="0"/>
          </a:p>
        </p:txBody>
      </p:sp>
      <p:pic>
        <p:nvPicPr>
          <p:cNvPr id="5" name="4 Imagen" descr="introduccion1.jpg"/>
          <p:cNvPicPr>
            <a:picLocks noChangeAspect="1"/>
          </p:cNvPicPr>
          <p:nvPr/>
        </p:nvPicPr>
        <p:blipFill>
          <a:blip r:embed="rId2" cstate="print"/>
          <a:stretch>
            <a:fillRect/>
          </a:stretch>
        </p:blipFill>
        <p:spPr>
          <a:xfrm>
            <a:off x="3491880" y="3212976"/>
            <a:ext cx="2736304" cy="3409725"/>
          </a:xfrm>
          <a:prstGeom prst="rect">
            <a:avLst/>
          </a:prstGeom>
          <a:ln>
            <a:noFill/>
          </a:ln>
          <a:effectLst>
            <a:softEdge rad="112500"/>
          </a:effectLst>
        </p:spPr>
      </p:pic>
      <p:pic>
        <p:nvPicPr>
          <p:cNvPr id="6" name="5 Imagen" descr="introduccion1.jpg"/>
          <p:cNvPicPr>
            <a:picLocks noChangeAspect="1"/>
          </p:cNvPicPr>
          <p:nvPr/>
        </p:nvPicPr>
        <p:blipFill>
          <a:blip r:embed="rId2" cstate="print"/>
          <a:stretch>
            <a:fillRect/>
          </a:stretch>
        </p:blipFill>
        <p:spPr>
          <a:xfrm>
            <a:off x="3644280" y="3365376"/>
            <a:ext cx="2736304" cy="3409725"/>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268760"/>
            <a:ext cx="8229600" cy="2376265"/>
          </a:xfrm>
        </p:spPr>
        <p:txBody>
          <a:bodyPr>
            <a:normAutofit fontScale="62500" lnSpcReduction="20000"/>
          </a:bodyPr>
          <a:lstStyle/>
          <a:p>
            <a:pPr algn="just"/>
            <a:r>
              <a:rPr lang="es-MX" dirty="0" smtClean="0"/>
              <a:t>A través del conteo de palabras contenidas en diccionarios de palabras previamente etiquetadas como positivas o negativas de un post o comentario que estén contenidas en un texto es posible determinar si este es positivo o negativo, a través de la cantidad de </a:t>
            </a:r>
            <a:r>
              <a:rPr lang="es-MX" dirty="0" err="1" smtClean="0"/>
              <a:t>likes</a:t>
            </a:r>
            <a:r>
              <a:rPr lang="es-MX" dirty="0" smtClean="0"/>
              <a:t> un comentario o post puede ser medido en su grado de influencia, al relacionar la pertenencia de un texto a un sentido positivo o negativo en conjunto con su grado de influencia se puede obtener la tendencia sobre que probabilidad hay que un texto positivo obtenga una mayor aceptación en relación a la aceptación que puede ser esperada por un texto clasificado como negativo. (</a:t>
            </a:r>
            <a:r>
              <a:rPr lang="es-MX" dirty="0" err="1" smtClean="0"/>
              <a:t>Chou</a:t>
            </a:r>
            <a:r>
              <a:rPr lang="es-MX" dirty="0" smtClean="0"/>
              <a:t>, </a:t>
            </a:r>
            <a:r>
              <a:rPr lang="es-MX" dirty="0" err="1" smtClean="0"/>
              <a:t>Sinha</a:t>
            </a:r>
            <a:r>
              <a:rPr lang="es-MX" dirty="0" smtClean="0"/>
              <a:t>, &amp; </a:t>
            </a:r>
            <a:r>
              <a:rPr lang="es-MX" dirty="0" err="1" smtClean="0"/>
              <a:t>Zhao</a:t>
            </a:r>
            <a:r>
              <a:rPr lang="es-MX" dirty="0" smtClean="0"/>
              <a:t>, 2008)</a:t>
            </a:r>
            <a:endParaRPr lang="es-MX" dirty="0" smtClean="0"/>
          </a:p>
          <a:p>
            <a:pPr algn="just"/>
            <a:endParaRPr lang="es-MX" dirty="0">
              <a:solidFill>
                <a:schemeClr val="tx2">
                  <a:lumMod val="75000"/>
                </a:schemeClr>
              </a:solidFill>
            </a:endParaRPr>
          </a:p>
        </p:txBody>
      </p:sp>
      <p:sp>
        <p:nvSpPr>
          <p:cNvPr id="2" name="1 Título"/>
          <p:cNvSpPr>
            <a:spLocks noGrp="1"/>
          </p:cNvSpPr>
          <p:nvPr>
            <p:ph type="title"/>
          </p:nvPr>
        </p:nvSpPr>
        <p:spPr/>
        <p:txBody>
          <a:bodyPr/>
          <a:lstStyle/>
          <a:p>
            <a:r>
              <a:rPr lang="es-MX" dirty="0" smtClean="0"/>
              <a:t>Hipótesis</a:t>
            </a:r>
            <a:endParaRPr lang="es-MX" dirty="0"/>
          </a:p>
        </p:txBody>
      </p:sp>
      <p:pic>
        <p:nvPicPr>
          <p:cNvPr id="7" name="6 Imagen" descr="introduccion2.jpg"/>
          <p:cNvPicPr>
            <a:picLocks noChangeAspect="1"/>
          </p:cNvPicPr>
          <p:nvPr/>
        </p:nvPicPr>
        <p:blipFill>
          <a:blip r:embed="rId2" cstate="print"/>
          <a:stretch>
            <a:fillRect/>
          </a:stretch>
        </p:blipFill>
        <p:spPr>
          <a:xfrm>
            <a:off x="3779912" y="3335076"/>
            <a:ext cx="2160240" cy="3317938"/>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solidFill>
                  <a:schemeClr val="accent6">
                    <a:lumMod val="50000"/>
                  </a:schemeClr>
                </a:solidFill>
              </a:rPr>
              <a:t>Justificación</a:t>
            </a:r>
          </a:p>
        </p:txBody>
      </p:sp>
      <p:sp>
        <p:nvSpPr>
          <p:cNvPr id="3" name="2 Marcador de contenido"/>
          <p:cNvSpPr>
            <a:spLocks noGrp="1"/>
          </p:cNvSpPr>
          <p:nvPr>
            <p:ph idx="1"/>
          </p:nvPr>
        </p:nvSpPr>
        <p:spPr>
          <a:xfrm>
            <a:off x="467544" y="1340768"/>
            <a:ext cx="8229600" cy="3268959"/>
          </a:xfrm>
        </p:spPr>
        <p:txBody>
          <a:bodyPr>
            <a:normAutofit fontScale="77500" lnSpcReduction="20000"/>
          </a:bodyPr>
          <a:lstStyle/>
          <a:p>
            <a:pPr algn="just"/>
            <a:r>
              <a:rPr lang="es-MX" dirty="0" smtClean="0">
                <a:solidFill>
                  <a:schemeClr val="tx2">
                    <a:lumMod val="75000"/>
                  </a:schemeClr>
                </a:solidFill>
              </a:rPr>
              <a:t>Un creciente número de personas se están uniendo a las redes sociales donde ellos cultivan sus amistades, comparten intereses comunes y discuten diferentes tópicos. A propósito de estas interacciones miembros de redes sociales se afectan entre sí en su comportamiento y opinión. (</a:t>
            </a:r>
            <a:r>
              <a:rPr lang="es-MX" dirty="0" err="1" smtClean="0">
                <a:solidFill>
                  <a:schemeClr val="tx2">
                    <a:lumMod val="75000"/>
                  </a:schemeClr>
                </a:solidFill>
              </a:rPr>
              <a:t>Carolin</a:t>
            </a:r>
            <a:r>
              <a:rPr lang="es-MX" dirty="0" smtClean="0">
                <a:solidFill>
                  <a:schemeClr val="tx2">
                    <a:lumMod val="75000"/>
                  </a:schemeClr>
                </a:solidFill>
              </a:rPr>
              <a:t>, Johannes, &amp; </a:t>
            </a:r>
            <a:r>
              <a:rPr lang="es-MX" dirty="0" err="1" smtClean="0">
                <a:solidFill>
                  <a:schemeClr val="tx2">
                    <a:lumMod val="75000"/>
                  </a:schemeClr>
                </a:solidFill>
              </a:rPr>
              <a:t>Freimut</a:t>
            </a:r>
            <a:r>
              <a:rPr lang="es-MX" dirty="0" smtClean="0">
                <a:solidFill>
                  <a:schemeClr val="tx2">
                    <a:lumMod val="75000"/>
                  </a:schemeClr>
                </a:solidFill>
              </a:rPr>
              <a:t>, 2013)</a:t>
            </a:r>
          </a:p>
          <a:p>
            <a:pPr algn="just"/>
            <a:r>
              <a:rPr lang="es-MX" dirty="0" smtClean="0">
                <a:solidFill>
                  <a:schemeClr val="tx2">
                    <a:lumMod val="75000"/>
                  </a:schemeClr>
                </a:solidFill>
              </a:rPr>
              <a:t>Entender como los usuarios se influencian unos a otros, puede tener varios beneficios. Por ejemplo, el marketing viral, recomendaciones, dispersión de la información, entre otros. (</a:t>
            </a:r>
            <a:r>
              <a:rPr lang="es-MX" dirty="0" err="1" smtClean="0">
                <a:solidFill>
                  <a:schemeClr val="tx2">
                    <a:lumMod val="75000"/>
                  </a:schemeClr>
                </a:solidFill>
              </a:rPr>
              <a:t>Liu</a:t>
            </a:r>
            <a:r>
              <a:rPr lang="es-MX" dirty="0" smtClean="0">
                <a:solidFill>
                  <a:schemeClr val="tx2">
                    <a:lumMod val="75000"/>
                  </a:schemeClr>
                </a:solidFill>
              </a:rPr>
              <a:t>, </a:t>
            </a:r>
            <a:r>
              <a:rPr lang="es-MX" dirty="0" err="1" smtClean="0">
                <a:solidFill>
                  <a:schemeClr val="tx2">
                    <a:lumMod val="75000"/>
                  </a:schemeClr>
                </a:solidFill>
              </a:rPr>
              <a:t>Tang</a:t>
            </a:r>
            <a:r>
              <a:rPr lang="es-MX" dirty="0" smtClean="0">
                <a:solidFill>
                  <a:schemeClr val="tx2">
                    <a:lumMod val="75000"/>
                  </a:schemeClr>
                </a:solidFill>
              </a:rPr>
              <a:t>, Han, &amp; Yang, 2012)</a:t>
            </a:r>
          </a:p>
          <a:p>
            <a:pPr algn="just"/>
            <a:endParaRPr lang="es-MX" dirty="0" smtClean="0">
              <a:solidFill>
                <a:schemeClr val="tx2"/>
              </a:solidFill>
            </a:endParaRPr>
          </a:p>
          <a:p>
            <a:endParaRPr lang="es-MX" dirty="0">
              <a:solidFill>
                <a:srgbClr val="EC1C21"/>
              </a:solidFill>
            </a:endParaRPr>
          </a:p>
        </p:txBody>
      </p:sp>
      <p:pic>
        <p:nvPicPr>
          <p:cNvPr id="4" name="3 Imagen" descr="multitud silueta.jpg"/>
          <p:cNvPicPr>
            <a:picLocks noChangeAspect="1"/>
          </p:cNvPicPr>
          <p:nvPr/>
        </p:nvPicPr>
        <p:blipFill>
          <a:blip r:embed="rId2" cstate="print"/>
          <a:stretch>
            <a:fillRect/>
          </a:stretch>
        </p:blipFill>
        <p:spPr>
          <a:xfrm>
            <a:off x="190500" y="4005064"/>
            <a:ext cx="8953500" cy="1885950"/>
          </a:xfrm>
          <a:prstGeom prst="rect">
            <a:avLst/>
          </a:prstGeom>
          <a:ln>
            <a:noFill/>
          </a:ln>
          <a:effectLst>
            <a:softEdge rad="112500"/>
          </a:effectLst>
        </p:spPr>
      </p:pic>
    </p:spTree>
  </p:cSld>
  <p:clrMapOvr>
    <a:masterClrMapping/>
  </p:clrMapOvr>
  <p:transition>
    <p:cover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9"/>
            <a:ext cx="8229600" cy="1947672"/>
          </a:xfrm>
        </p:spPr>
        <p:txBody>
          <a:bodyPr>
            <a:normAutofit fontScale="77500" lnSpcReduction="20000"/>
          </a:bodyPr>
          <a:lstStyle/>
          <a:p>
            <a:pPr algn="just"/>
            <a:r>
              <a:rPr lang="es-MX" dirty="0" smtClean="0"/>
              <a:t>Enriquecer la diversidad en algoritmos para analizar las redes sociales, en este caso sobre el análisis del comportamiento humano específicamente en el campo de la influencia de líderes sobre otras </a:t>
            </a:r>
            <a:r>
              <a:rPr lang="es-MX" dirty="0" smtClean="0"/>
              <a:t>personas. A </a:t>
            </a:r>
            <a:r>
              <a:rPr lang="es-MX" dirty="0" smtClean="0"/>
              <a:t>propósito de estas interacciones miembros de redes sociales se afectan entre sí en su comportamiento y opinión.</a:t>
            </a:r>
            <a:r>
              <a:rPr lang="es-MX" b="1" dirty="0" smtClean="0"/>
              <a:t> </a:t>
            </a:r>
            <a:r>
              <a:rPr lang="es-MX" dirty="0" smtClean="0"/>
              <a:t>(</a:t>
            </a:r>
            <a:r>
              <a:rPr lang="es-MX" dirty="0" err="1" smtClean="0"/>
              <a:t>Carolin</a:t>
            </a:r>
            <a:r>
              <a:rPr lang="es-MX" dirty="0" smtClean="0"/>
              <a:t>, Johannes, &amp; </a:t>
            </a:r>
            <a:r>
              <a:rPr lang="es-MX" dirty="0" err="1" smtClean="0"/>
              <a:t>Freimut</a:t>
            </a:r>
            <a:r>
              <a:rPr lang="es-MX" dirty="0" smtClean="0"/>
              <a:t>, 2013)</a:t>
            </a:r>
          </a:p>
          <a:p>
            <a:endParaRPr lang="es-MX" dirty="0"/>
          </a:p>
        </p:txBody>
      </p:sp>
      <p:sp>
        <p:nvSpPr>
          <p:cNvPr id="2" name="1 Título"/>
          <p:cNvSpPr>
            <a:spLocks noGrp="1"/>
          </p:cNvSpPr>
          <p:nvPr>
            <p:ph type="title"/>
          </p:nvPr>
        </p:nvSpPr>
        <p:spPr/>
        <p:txBody>
          <a:bodyPr/>
          <a:lstStyle/>
          <a:p>
            <a:r>
              <a:rPr lang="es-MX" dirty="0" smtClean="0"/>
              <a:t>Planteamiento del Problema</a:t>
            </a:r>
            <a:endParaRPr lang="es-MX" dirty="0"/>
          </a:p>
        </p:txBody>
      </p:sp>
      <p:pic>
        <p:nvPicPr>
          <p:cNvPr id="9220" name="Picture 4" descr="Resultado de imagen para problema"/>
          <p:cNvPicPr>
            <a:picLocks noChangeAspect="1" noChangeArrowheads="1"/>
          </p:cNvPicPr>
          <p:nvPr/>
        </p:nvPicPr>
        <p:blipFill>
          <a:blip r:embed="rId2" cstate="print"/>
          <a:srcRect/>
          <a:stretch>
            <a:fillRect/>
          </a:stretch>
        </p:blipFill>
        <p:spPr bwMode="auto">
          <a:xfrm>
            <a:off x="1763688" y="3573016"/>
            <a:ext cx="5875847" cy="2448272"/>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8"/>
            <a:ext cx="8229600" cy="1803656"/>
          </a:xfrm>
        </p:spPr>
        <p:txBody>
          <a:bodyPr>
            <a:normAutofit fontScale="62500" lnSpcReduction="20000"/>
          </a:bodyPr>
          <a:lstStyle/>
          <a:p>
            <a:pPr algn="just"/>
            <a:r>
              <a:rPr lang="es-MX" dirty="0" smtClean="0"/>
              <a:t>Actualmente el lenguaje de programación </a:t>
            </a:r>
            <a:r>
              <a:rPr lang="es-MX" dirty="0" err="1" smtClean="0"/>
              <a:t>Python</a:t>
            </a:r>
            <a:r>
              <a:rPr lang="es-MX" dirty="0" smtClean="0"/>
              <a:t> carece herramienta alguna que permita el análisis de la Red Social </a:t>
            </a:r>
            <a:r>
              <a:rPr lang="es-MX" dirty="0" err="1" smtClean="0"/>
              <a:t>Facebook</a:t>
            </a:r>
            <a:r>
              <a:rPr lang="es-MX" dirty="0" smtClean="0"/>
              <a:t>. </a:t>
            </a:r>
            <a:r>
              <a:rPr lang="es-MX" dirty="0" smtClean="0"/>
              <a:t>E</a:t>
            </a:r>
            <a:r>
              <a:rPr lang="es-MX" dirty="0" smtClean="0"/>
              <a:t>sta </a:t>
            </a:r>
            <a:r>
              <a:rPr lang="es-MX" dirty="0" smtClean="0"/>
              <a:t>investigación brindará un </a:t>
            </a:r>
            <a:r>
              <a:rPr lang="es-MX" dirty="0" smtClean="0"/>
              <a:t>Framework que </a:t>
            </a:r>
            <a:r>
              <a:rPr lang="es-MX" dirty="0" smtClean="0"/>
              <a:t>permitirá realizar análisis social mediante una arquitectura de procesos distribuidos, utilizando la Minería Web, la Minería de Texto y la Minería de Datos, este Framework se encuentra disponible en la siguiente URL: </a:t>
            </a:r>
            <a:r>
              <a:rPr lang="es-MX" i="1" dirty="0" smtClean="0">
                <a:hlinkClick r:id="rId2"/>
              </a:rPr>
              <a:t>https://github.com/idcodeoverflow/SocialNetworkAnalyzer</a:t>
            </a:r>
            <a:endParaRPr lang="es-MX" dirty="0"/>
          </a:p>
        </p:txBody>
      </p:sp>
      <p:sp>
        <p:nvSpPr>
          <p:cNvPr id="2" name="1 Título"/>
          <p:cNvSpPr>
            <a:spLocks noGrp="1"/>
          </p:cNvSpPr>
          <p:nvPr>
            <p:ph type="title"/>
          </p:nvPr>
        </p:nvSpPr>
        <p:spPr/>
        <p:txBody>
          <a:bodyPr/>
          <a:lstStyle/>
          <a:p>
            <a:r>
              <a:rPr lang="es-MX" dirty="0" smtClean="0"/>
              <a:t>Planteamiento del Problema</a:t>
            </a:r>
            <a:endParaRPr lang="es-MX" dirty="0"/>
          </a:p>
        </p:txBody>
      </p:sp>
      <p:sp>
        <p:nvSpPr>
          <p:cNvPr id="35842" name="AutoShape 2" descr="Resultado de imagen para python langu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35844" name="Picture 4" descr="http://www.unixstickers.com/image/cache/data/stickers/python/python_sh-600x600.png"/>
          <p:cNvPicPr>
            <a:picLocks noChangeAspect="1" noChangeArrowheads="1"/>
          </p:cNvPicPr>
          <p:nvPr/>
        </p:nvPicPr>
        <p:blipFill>
          <a:blip r:embed="rId3" cstate="print"/>
          <a:srcRect/>
          <a:stretch>
            <a:fillRect/>
          </a:stretch>
        </p:blipFill>
        <p:spPr bwMode="auto">
          <a:xfrm>
            <a:off x="2987824" y="3140968"/>
            <a:ext cx="3528392" cy="352839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8"/>
            <a:ext cx="8229600" cy="2307711"/>
          </a:xfrm>
        </p:spPr>
        <p:txBody>
          <a:bodyPr>
            <a:normAutofit fontScale="77500" lnSpcReduction="20000"/>
          </a:bodyPr>
          <a:lstStyle/>
          <a:p>
            <a:pPr lvl="0"/>
            <a:r>
              <a:rPr lang="es-MX" dirty="0" smtClean="0"/>
              <a:t>¿Qué variables debemos tener en cuenta al momento de generar un algoritmo para analizar las publicaciones en </a:t>
            </a:r>
            <a:r>
              <a:rPr lang="es-MX" i="1" dirty="0" err="1" smtClean="0"/>
              <a:t>Facebook</a:t>
            </a:r>
            <a:r>
              <a:rPr lang="es-MX" dirty="0" smtClean="0"/>
              <a:t>?</a:t>
            </a:r>
          </a:p>
          <a:p>
            <a:pPr lvl="0"/>
            <a:r>
              <a:rPr lang="es-MX" dirty="0" smtClean="0"/>
              <a:t>¿Cómo podemos medir la influencia de un usuario en </a:t>
            </a:r>
            <a:r>
              <a:rPr lang="es-MX" i="1" dirty="0" err="1" smtClean="0"/>
              <a:t>Facebook</a:t>
            </a:r>
            <a:r>
              <a:rPr lang="es-MX" dirty="0" smtClean="0"/>
              <a:t>?</a:t>
            </a:r>
          </a:p>
          <a:p>
            <a:pPr lvl="0"/>
            <a:r>
              <a:rPr lang="es-MX" dirty="0" smtClean="0"/>
              <a:t>¿Cómo desarrollar un Framework en </a:t>
            </a:r>
            <a:r>
              <a:rPr lang="es-MX" dirty="0" err="1" smtClean="0"/>
              <a:t>Python</a:t>
            </a:r>
            <a:r>
              <a:rPr lang="es-MX" dirty="0" smtClean="0"/>
              <a:t> que nos permita realizar minería Web para medir la influencia de un usuario en </a:t>
            </a:r>
            <a:r>
              <a:rPr lang="es-MX" i="1" dirty="0" err="1" smtClean="0"/>
              <a:t>Facebook</a:t>
            </a:r>
            <a:r>
              <a:rPr lang="es-MX" dirty="0" smtClean="0"/>
              <a:t>?</a:t>
            </a:r>
          </a:p>
          <a:p>
            <a:endParaRPr lang="es-MX" dirty="0"/>
          </a:p>
        </p:txBody>
      </p:sp>
      <p:sp>
        <p:nvSpPr>
          <p:cNvPr id="2" name="1 Título"/>
          <p:cNvSpPr>
            <a:spLocks noGrp="1"/>
          </p:cNvSpPr>
          <p:nvPr>
            <p:ph type="title"/>
          </p:nvPr>
        </p:nvSpPr>
        <p:spPr/>
        <p:txBody>
          <a:bodyPr/>
          <a:lstStyle/>
          <a:p>
            <a:r>
              <a:rPr lang="es-MX" dirty="0" smtClean="0"/>
              <a:t>Preguntas de Investigación</a:t>
            </a:r>
            <a:endParaRPr lang="es-MX" dirty="0"/>
          </a:p>
        </p:txBody>
      </p:sp>
      <p:pic>
        <p:nvPicPr>
          <p:cNvPr id="4" name="Picture 2" descr="http://www.clinicacasadelnino.com/clinica/pregunta.png"/>
          <p:cNvPicPr>
            <a:picLocks noChangeAspect="1" noChangeArrowheads="1"/>
          </p:cNvPicPr>
          <p:nvPr/>
        </p:nvPicPr>
        <p:blipFill>
          <a:blip r:embed="rId2" cstate="print"/>
          <a:srcRect/>
          <a:stretch>
            <a:fillRect/>
          </a:stretch>
        </p:blipFill>
        <p:spPr bwMode="auto">
          <a:xfrm>
            <a:off x="3779912" y="3573016"/>
            <a:ext cx="2343030" cy="3045939"/>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612</TotalTime>
  <Words>2013</Words>
  <Application>Microsoft Office PowerPoint</Application>
  <PresentationFormat>Presentación en pantalla (4:3)</PresentationFormat>
  <Paragraphs>175</Paragraphs>
  <Slides>34</Slides>
  <Notes>0</Notes>
  <HiddenSlides>0</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Concurrencia</vt:lpstr>
      <vt:lpstr>Agentes Web Inteligentes para la detección de individuos preponderantes en el albedrio de sus círculos sociales en Facebook</vt:lpstr>
      <vt:lpstr>Agenda</vt:lpstr>
      <vt:lpstr>Introducción</vt:lpstr>
      <vt:lpstr>Introducción</vt:lpstr>
      <vt:lpstr>Hipótesis</vt:lpstr>
      <vt:lpstr>Justificación</vt:lpstr>
      <vt:lpstr>Planteamiento del Problema</vt:lpstr>
      <vt:lpstr>Planteamiento del Problema</vt:lpstr>
      <vt:lpstr>Preguntas de Investigación</vt:lpstr>
      <vt:lpstr>Objetivos</vt:lpstr>
      <vt:lpstr>Objetivos</vt:lpstr>
      <vt:lpstr>Objetivos</vt:lpstr>
      <vt:lpstr>Marco de Referencia</vt:lpstr>
      <vt:lpstr>Marco de Referencia</vt:lpstr>
      <vt:lpstr>Marco de Referencia</vt:lpstr>
      <vt:lpstr>Método de Investigación Utilizado</vt:lpstr>
      <vt:lpstr>Método de Investigación Utilizado</vt:lpstr>
      <vt:lpstr>Experimentación</vt:lpstr>
      <vt:lpstr>Experimentación</vt:lpstr>
      <vt:lpstr>Experimentación</vt:lpstr>
      <vt:lpstr>Experimentación</vt:lpstr>
      <vt:lpstr>Experimentación</vt:lpstr>
      <vt:lpstr>Experimentación</vt:lpstr>
      <vt:lpstr>Experimentación</vt:lpstr>
      <vt:lpstr>Resultados</vt:lpstr>
      <vt:lpstr>Resultados</vt:lpstr>
      <vt:lpstr>Resultados</vt:lpstr>
      <vt:lpstr>Resultados</vt:lpstr>
      <vt:lpstr>Resultados</vt:lpstr>
      <vt:lpstr>Resultados</vt:lpstr>
      <vt:lpstr>Conclusiones</vt:lpstr>
      <vt:lpstr>Futuras Áreas de Investigación</vt:lpstr>
      <vt:lpstr>Referencias</vt:lpstr>
      <vt:lpstr>Referencias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Agentes Web Inteligentes para la detección de individuos preponderantes en el albedrio de sus círculos sociales en Facebook</dc:title>
  <dc:creator>David</dc:creator>
  <cp:lastModifiedBy>David</cp:lastModifiedBy>
  <cp:revision>120</cp:revision>
  <dcterms:created xsi:type="dcterms:W3CDTF">2015-06-14T21:00:30Z</dcterms:created>
  <dcterms:modified xsi:type="dcterms:W3CDTF">2015-06-15T07:14:32Z</dcterms:modified>
</cp:coreProperties>
</file>