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57" r:id="rId4"/>
    <p:sldId id="279" r:id="rId5"/>
    <p:sldId id="280" r:id="rId6"/>
    <p:sldId id="258" r:id="rId7"/>
    <p:sldId id="281" r:id="rId8"/>
    <p:sldId id="260" r:id="rId9"/>
    <p:sldId id="261" r:id="rId10"/>
    <p:sldId id="271" r:id="rId11"/>
    <p:sldId id="272" r:id="rId12"/>
    <p:sldId id="262" r:id="rId13"/>
    <p:sldId id="282" r:id="rId14"/>
    <p:sldId id="283" r:id="rId15"/>
    <p:sldId id="263" r:id="rId16"/>
    <p:sldId id="278" r:id="rId17"/>
    <p:sldId id="264" r:id="rId18"/>
    <p:sldId id="284" r:id="rId19"/>
    <p:sldId id="289" r:id="rId20"/>
    <p:sldId id="285" r:id="rId21"/>
    <p:sldId id="288" r:id="rId22"/>
    <p:sldId id="286" r:id="rId23"/>
    <p:sldId id="287" r:id="rId24"/>
    <p:sldId id="265" r:id="rId25"/>
    <p:sldId id="273" r:id="rId26"/>
    <p:sldId id="274" r:id="rId27"/>
    <p:sldId id="275" r:id="rId28"/>
    <p:sldId id="276" r:id="rId29"/>
    <p:sldId id="277" r:id="rId30"/>
    <p:sldId id="266" r:id="rId31"/>
    <p:sldId id="292" r:id="rId32"/>
    <p:sldId id="290" r:id="rId33"/>
    <p:sldId id="291" r:id="rId3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3614" autoAdjust="0"/>
    <p:restoredTop sz="94203" autoAdjust="0"/>
  </p:normalViewPr>
  <p:slideViewPr>
    <p:cSldViewPr>
      <p:cViewPr varScale="1">
        <p:scale>
          <a:sx n="92" d="100"/>
          <a:sy n="92" d="100"/>
        </p:scale>
        <p:origin x="-122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avid\Documents\GitHub\SocialNetworkAnalyzer\docs\analysis%20resul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David\Documents\GitHub\SocialNetworkAnalyzer\docs\analysis%20result.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David\Documents\GitHub\SocialNetworkAnalyzer\docs\analysis%20result.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David\Documents\GitHub\SocialNetworkAnalyzer\docs\analysis%20result.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David\Documents\GitHub\SocialNetworkAnalyzer\docs\analysis%20resul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 result.xlsx]Hoja3!Tabla dinámica3</c:name>
    <c:fmtId val="-1"/>
  </c:pivotSource>
  <c:chart>
    <c:title>
      <c:tx>
        <c:rich>
          <a:bodyPr/>
          <a:lstStyle/>
          <a:p>
            <a:pPr>
              <a:defRPr/>
            </a:pPr>
            <a:r>
              <a:rPr lang="es-MX"/>
              <a:t>Comparación</a:t>
            </a:r>
            <a:r>
              <a:rPr lang="es-MX" baseline="0"/>
              <a:t> de cantidad de likes</a:t>
            </a:r>
          </a:p>
          <a:p>
            <a:pPr>
              <a:defRPr/>
            </a:pPr>
            <a:endParaRPr lang="es-MX"/>
          </a:p>
        </c:rich>
      </c:tx>
      <c:layout/>
      <c:overlay val="0"/>
    </c:title>
    <c:autoTitleDeleted val="0"/>
    <c:pivotFmts>
      <c:pivotFmt>
        <c:idx val="0"/>
        <c:marker>
          <c:symbol val="none"/>
        </c:marker>
      </c:pivotFmt>
      <c:pivotFmt>
        <c:idx val="1"/>
        <c:marker>
          <c:symbol val="none"/>
        </c:marker>
      </c:pivotFmt>
      <c:pivotFmt>
        <c:idx val="2"/>
        <c:marker>
          <c:symbol val="none"/>
        </c:marker>
      </c:pivotFmt>
    </c:pivotFmts>
    <c:plotArea>
      <c:layout>
        <c:manualLayout>
          <c:layoutTarget val="inner"/>
          <c:xMode val="edge"/>
          <c:yMode val="edge"/>
          <c:x val="0.11444075740532435"/>
          <c:y val="0.20533024257411095"/>
          <c:w val="0.74409601924759505"/>
          <c:h val="0.57169868238320576"/>
        </c:manualLayout>
      </c:layout>
      <c:barChart>
        <c:barDir val="col"/>
        <c:grouping val="clustered"/>
        <c:varyColors val="0"/>
        <c:ser>
          <c:idx val="0"/>
          <c:order val="0"/>
          <c:tx>
            <c:strRef>
              <c:f>Hoja3!$C$2</c:f>
              <c:strCache>
                <c:ptCount val="1"/>
                <c:pt idx="0">
                  <c:v>Total</c:v>
                </c:pt>
              </c:strCache>
            </c:strRef>
          </c:tx>
          <c:invertIfNegative val="0"/>
          <c:cat>
            <c:strRef>
              <c:f>Hoja3!$B$3:$B$336</c:f>
              <c:strCache>
                <c:ptCount val="333"/>
                <c:pt idx="0">
                  <c:v>5</c:v>
                </c:pt>
                <c:pt idx="1">
                  <c:v>7108</c:v>
                </c:pt>
                <c:pt idx="2">
                  <c:v>7542</c:v>
                </c:pt>
                <c:pt idx="3">
                  <c:v>9109</c:v>
                </c:pt>
                <c:pt idx="4">
                  <c:v>1681</c:v>
                </c:pt>
                <c:pt idx="5">
                  <c:v>3818</c:v>
                </c:pt>
                <c:pt idx="6">
                  <c:v>6454</c:v>
                </c:pt>
                <c:pt idx="7">
                  <c:v>5143</c:v>
                </c:pt>
                <c:pt idx="8">
                  <c:v>3465</c:v>
                </c:pt>
                <c:pt idx="9">
                  <c:v>5271</c:v>
                </c:pt>
                <c:pt idx="10">
                  <c:v>2060</c:v>
                </c:pt>
                <c:pt idx="11">
                  <c:v>6750</c:v>
                </c:pt>
                <c:pt idx="12">
                  <c:v>2194</c:v>
                </c:pt>
                <c:pt idx="13">
                  <c:v>5214</c:v>
                </c:pt>
                <c:pt idx="14">
                  <c:v>6707</c:v>
                </c:pt>
                <c:pt idx="15">
                  <c:v>1689</c:v>
                </c:pt>
                <c:pt idx="16">
                  <c:v>2147</c:v>
                </c:pt>
                <c:pt idx="17">
                  <c:v>2229</c:v>
                </c:pt>
                <c:pt idx="18">
                  <c:v>3904</c:v>
                </c:pt>
                <c:pt idx="19">
                  <c:v>2244</c:v>
                </c:pt>
                <c:pt idx="20">
                  <c:v>7556</c:v>
                </c:pt>
                <c:pt idx="21">
                  <c:v>10</c:v>
                </c:pt>
                <c:pt idx="22">
                  <c:v>3003</c:v>
                </c:pt>
                <c:pt idx="23">
                  <c:v>145</c:v>
                </c:pt>
                <c:pt idx="24">
                  <c:v>7483</c:v>
                </c:pt>
                <c:pt idx="25">
                  <c:v>3848</c:v>
                </c:pt>
                <c:pt idx="26">
                  <c:v>1374</c:v>
                </c:pt>
                <c:pt idx="27">
                  <c:v>2341</c:v>
                </c:pt>
                <c:pt idx="28">
                  <c:v>6197</c:v>
                </c:pt>
                <c:pt idx="29">
                  <c:v>3618</c:v>
                </c:pt>
                <c:pt idx="30">
                  <c:v>1302</c:v>
                </c:pt>
                <c:pt idx="31">
                  <c:v>7137</c:v>
                </c:pt>
                <c:pt idx="32">
                  <c:v>1773</c:v>
                </c:pt>
                <c:pt idx="33">
                  <c:v>7538</c:v>
                </c:pt>
                <c:pt idx="34">
                  <c:v>178</c:v>
                </c:pt>
                <c:pt idx="35">
                  <c:v>1431</c:v>
                </c:pt>
                <c:pt idx="36">
                  <c:v>11</c:v>
                </c:pt>
                <c:pt idx="37">
                  <c:v>1309</c:v>
                </c:pt>
                <c:pt idx="38">
                  <c:v>5654</c:v>
                </c:pt>
                <c:pt idx="39">
                  <c:v>2795</c:v>
                </c:pt>
                <c:pt idx="40">
                  <c:v>3404</c:v>
                </c:pt>
                <c:pt idx="41">
                  <c:v>5798</c:v>
                </c:pt>
                <c:pt idx="42">
                  <c:v>2369</c:v>
                </c:pt>
                <c:pt idx="43">
                  <c:v>9177</c:v>
                </c:pt>
                <c:pt idx="44">
                  <c:v>3314</c:v>
                </c:pt>
                <c:pt idx="45">
                  <c:v>8997</c:v>
                </c:pt>
                <c:pt idx="46">
                  <c:v>2498</c:v>
                </c:pt>
                <c:pt idx="47">
                  <c:v>3830</c:v>
                </c:pt>
                <c:pt idx="48">
                  <c:v>5866</c:v>
                </c:pt>
                <c:pt idx="49">
                  <c:v>7221</c:v>
                </c:pt>
                <c:pt idx="50">
                  <c:v>5739</c:v>
                </c:pt>
                <c:pt idx="51">
                  <c:v>1936</c:v>
                </c:pt>
                <c:pt idx="52">
                  <c:v>3453</c:v>
                </c:pt>
                <c:pt idx="53">
                  <c:v>2384</c:v>
                </c:pt>
                <c:pt idx="54">
                  <c:v>2903</c:v>
                </c:pt>
                <c:pt idx="55">
                  <c:v>3843</c:v>
                </c:pt>
                <c:pt idx="56">
                  <c:v>9160</c:v>
                </c:pt>
                <c:pt idx="57">
                  <c:v>3631</c:v>
                </c:pt>
                <c:pt idx="58">
                  <c:v>2397</c:v>
                </c:pt>
                <c:pt idx="59">
                  <c:v>2179</c:v>
                </c:pt>
                <c:pt idx="60">
                  <c:v>9108</c:v>
                </c:pt>
                <c:pt idx="61">
                  <c:v>1489</c:v>
                </c:pt>
                <c:pt idx="62">
                  <c:v>6036</c:v>
                </c:pt>
                <c:pt idx="63">
                  <c:v>8936</c:v>
                </c:pt>
                <c:pt idx="64">
                  <c:v>5856</c:v>
                </c:pt>
                <c:pt idx="65">
                  <c:v>3644</c:v>
                </c:pt>
                <c:pt idx="66">
                  <c:v>7163</c:v>
                </c:pt>
                <c:pt idx="67">
                  <c:v>5137</c:v>
                </c:pt>
                <c:pt idx="68">
                  <c:v>6466</c:v>
                </c:pt>
                <c:pt idx="69">
                  <c:v>7247</c:v>
                </c:pt>
                <c:pt idx="70">
                  <c:v>3747</c:v>
                </c:pt>
                <c:pt idx="71">
                  <c:v>7328</c:v>
                </c:pt>
                <c:pt idx="72">
                  <c:v>7217</c:v>
                </c:pt>
                <c:pt idx="73">
                  <c:v>2367</c:v>
                </c:pt>
                <c:pt idx="74">
                  <c:v>6329</c:v>
                </c:pt>
                <c:pt idx="75">
                  <c:v>2474</c:v>
                </c:pt>
                <c:pt idx="76">
                  <c:v>6215</c:v>
                </c:pt>
                <c:pt idx="77">
                  <c:v>62</c:v>
                </c:pt>
                <c:pt idx="78">
                  <c:v>3116</c:v>
                </c:pt>
                <c:pt idx="79">
                  <c:v>2185</c:v>
                </c:pt>
                <c:pt idx="80">
                  <c:v>3071</c:v>
                </c:pt>
                <c:pt idx="81">
                  <c:v>5623</c:v>
                </c:pt>
                <c:pt idx="82">
                  <c:v>3773</c:v>
                </c:pt>
                <c:pt idx="83">
                  <c:v>3509</c:v>
                </c:pt>
                <c:pt idx="84">
                  <c:v>117</c:v>
                </c:pt>
                <c:pt idx="85">
                  <c:v>2030</c:v>
                </c:pt>
                <c:pt idx="86">
                  <c:v>3918</c:v>
                </c:pt>
                <c:pt idx="87">
                  <c:v>6407</c:v>
                </c:pt>
                <c:pt idx="88">
                  <c:v>3669</c:v>
                </c:pt>
                <c:pt idx="89">
                  <c:v>2630</c:v>
                </c:pt>
                <c:pt idx="90">
                  <c:v>6950</c:v>
                </c:pt>
                <c:pt idx="91">
                  <c:v>6848</c:v>
                </c:pt>
                <c:pt idx="92">
                  <c:v>2029</c:v>
                </c:pt>
                <c:pt idx="93">
                  <c:v>9130</c:v>
                </c:pt>
                <c:pt idx="94">
                  <c:v>2693</c:v>
                </c:pt>
                <c:pt idx="95">
                  <c:v>7048</c:v>
                </c:pt>
                <c:pt idx="96">
                  <c:v>1457</c:v>
                </c:pt>
                <c:pt idx="97">
                  <c:v>5812</c:v>
                </c:pt>
                <c:pt idx="98">
                  <c:v>2657</c:v>
                </c:pt>
                <c:pt idx="99">
                  <c:v>3330</c:v>
                </c:pt>
                <c:pt idx="100">
                  <c:v>7201</c:v>
                </c:pt>
                <c:pt idx="101">
                  <c:v>3363</c:v>
                </c:pt>
                <c:pt idx="102">
                  <c:v>6556</c:v>
                </c:pt>
                <c:pt idx="103">
                  <c:v>7272</c:v>
                </c:pt>
                <c:pt idx="104">
                  <c:v>6549</c:v>
                </c:pt>
                <c:pt idx="105">
                  <c:v>5144</c:v>
                </c:pt>
                <c:pt idx="106">
                  <c:v>6942</c:v>
                </c:pt>
                <c:pt idx="107">
                  <c:v>1358</c:v>
                </c:pt>
                <c:pt idx="108">
                  <c:v>7297</c:v>
                </c:pt>
                <c:pt idx="109">
                  <c:v>3343</c:v>
                </c:pt>
                <c:pt idx="110">
                  <c:v>3678</c:v>
                </c:pt>
                <c:pt idx="111">
                  <c:v>7549</c:v>
                </c:pt>
                <c:pt idx="112">
                  <c:v>5095</c:v>
                </c:pt>
                <c:pt idx="113">
                  <c:v>1377</c:v>
                </c:pt>
                <c:pt idx="114">
                  <c:v>9004</c:v>
                </c:pt>
                <c:pt idx="115">
                  <c:v>1825</c:v>
                </c:pt>
                <c:pt idx="116">
                  <c:v>7019</c:v>
                </c:pt>
                <c:pt idx="117">
                  <c:v>1408</c:v>
                </c:pt>
                <c:pt idx="118">
                  <c:v>1476</c:v>
                </c:pt>
                <c:pt idx="119">
                  <c:v>5943</c:v>
                </c:pt>
                <c:pt idx="120">
                  <c:v>5193</c:v>
                </c:pt>
                <c:pt idx="121">
                  <c:v>2835</c:v>
                </c:pt>
                <c:pt idx="122">
                  <c:v>5683</c:v>
                </c:pt>
                <c:pt idx="123">
                  <c:v>2904</c:v>
                </c:pt>
                <c:pt idx="124">
                  <c:v>3735</c:v>
                </c:pt>
                <c:pt idx="125">
                  <c:v>6857</c:v>
                </c:pt>
                <c:pt idx="126">
                  <c:v>6595</c:v>
                </c:pt>
                <c:pt idx="127">
                  <c:v>2857</c:v>
                </c:pt>
                <c:pt idx="128">
                  <c:v>1793</c:v>
                </c:pt>
                <c:pt idx="129">
                  <c:v>3123</c:v>
                </c:pt>
                <c:pt idx="130">
                  <c:v>3607</c:v>
                </c:pt>
                <c:pt idx="131">
                  <c:v>3061</c:v>
                </c:pt>
                <c:pt idx="132">
                  <c:v>2342</c:v>
                </c:pt>
                <c:pt idx="133">
                  <c:v>3834</c:v>
                </c:pt>
                <c:pt idx="134">
                  <c:v>7566</c:v>
                </c:pt>
                <c:pt idx="135">
                  <c:v>6957</c:v>
                </c:pt>
                <c:pt idx="136">
                  <c:v>7561</c:v>
                </c:pt>
                <c:pt idx="137">
                  <c:v>3627</c:v>
                </c:pt>
                <c:pt idx="138">
                  <c:v>6643</c:v>
                </c:pt>
                <c:pt idx="139">
                  <c:v>7159</c:v>
                </c:pt>
                <c:pt idx="140">
                  <c:v>3341</c:v>
                </c:pt>
                <c:pt idx="141">
                  <c:v>1976</c:v>
                </c:pt>
                <c:pt idx="142">
                  <c:v>1799</c:v>
                </c:pt>
                <c:pt idx="143">
                  <c:v>6443</c:v>
                </c:pt>
                <c:pt idx="144">
                  <c:v>5452</c:v>
                </c:pt>
                <c:pt idx="145">
                  <c:v>8956</c:v>
                </c:pt>
                <c:pt idx="146">
                  <c:v>1526</c:v>
                </c:pt>
                <c:pt idx="147">
                  <c:v>6652</c:v>
                </c:pt>
                <c:pt idx="148">
                  <c:v>2751</c:v>
                </c:pt>
                <c:pt idx="149">
                  <c:v>1857</c:v>
                </c:pt>
                <c:pt idx="150">
                  <c:v>5292</c:v>
                </c:pt>
                <c:pt idx="151">
                  <c:v>5299</c:v>
                </c:pt>
                <c:pt idx="152">
                  <c:v>5088</c:v>
                </c:pt>
                <c:pt idx="153">
                  <c:v>5718</c:v>
                </c:pt>
                <c:pt idx="154">
                  <c:v>8977</c:v>
                </c:pt>
                <c:pt idx="155">
                  <c:v>2356</c:v>
                </c:pt>
                <c:pt idx="156">
                  <c:v>5556</c:v>
                </c:pt>
                <c:pt idx="157">
                  <c:v>1995</c:v>
                </c:pt>
                <c:pt idx="158">
                  <c:v>45</c:v>
                </c:pt>
                <c:pt idx="159">
                  <c:v>4052</c:v>
                </c:pt>
                <c:pt idx="160">
                  <c:v>9161</c:v>
                </c:pt>
                <c:pt idx="161">
                  <c:v>1597</c:v>
                </c:pt>
                <c:pt idx="162">
                  <c:v>3295</c:v>
                </c:pt>
                <c:pt idx="163">
                  <c:v>7284</c:v>
                </c:pt>
                <c:pt idx="164">
                  <c:v>9137</c:v>
                </c:pt>
                <c:pt idx="165">
                  <c:v>6487</c:v>
                </c:pt>
                <c:pt idx="166">
                  <c:v>2729</c:v>
                </c:pt>
                <c:pt idx="167">
                  <c:v>3937</c:v>
                </c:pt>
                <c:pt idx="168">
                  <c:v>8994</c:v>
                </c:pt>
                <c:pt idx="169">
                  <c:v>6095</c:v>
                </c:pt>
                <c:pt idx="170">
                  <c:v>1896</c:v>
                </c:pt>
                <c:pt idx="171">
                  <c:v>3506</c:v>
                </c:pt>
                <c:pt idx="172">
                  <c:v>7246</c:v>
                </c:pt>
                <c:pt idx="173">
                  <c:v>6345</c:v>
                </c:pt>
                <c:pt idx="174">
                  <c:v>2055</c:v>
                </c:pt>
                <c:pt idx="175">
                  <c:v>5418</c:v>
                </c:pt>
                <c:pt idx="176">
                  <c:v>6668</c:v>
                </c:pt>
                <c:pt idx="177">
                  <c:v>5333</c:v>
                </c:pt>
                <c:pt idx="178">
                  <c:v>1912</c:v>
                </c:pt>
                <c:pt idx="179">
                  <c:v>2190</c:v>
                </c:pt>
                <c:pt idx="180">
                  <c:v>3599</c:v>
                </c:pt>
                <c:pt idx="181">
                  <c:v>6514</c:v>
                </c:pt>
                <c:pt idx="182">
                  <c:v>1282</c:v>
                </c:pt>
                <c:pt idx="183">
                  <c:v>5693</c:v>
                </c:pt>
                <c:pt idx="184">
                  <c:v>6953</c:v>
                </c:pt>
                <c:pt idx="185">
                  <c:v>2166</c:v>
                </c:pt>
                <c:pt idx="186">
                  <c:v>7389</c:v>
                </c:pt>
                <c:pt idx="187">
                  <c:v>8935</c:v>
                </c:pt>
                <c:pt idx="188">
                  <c:v>2265</c:v>
                </c:pt>
                <c:pt idx="189">
                  <c:v>1487</c:v>
                </c:pt>
                <c:pt idx="190">
                  <c:v>6788</c:v>
                </c:pt>
                <c:pt idx="191">
                  <c:v>5590</c:v>
                </c:pt>
                <c:pt idx="192">
                  <c:v>6525</c:v>
                </c:pt>
                <c:pt idx="193">
                  <c:v>6507</c:v>
                </c:pt>
                <c:pt idx="194">
                  <c:v>3367</c:v>
                </c:pt>
                <c:pt idx="195">
                  <c:v>7369</c:v>
                </c:pt>
                <c:pt idx="196">
                  <c:v>4022</c:v>
                </c:pt>
                <c:pt idx="197">
                  <c:v>2647</c:v>
                </c:pt>
                <c:pt idx="198">
                  <c:v>9141</c:v>
                </c:pt>
                <c:pt idx="199">
                  <c:v>2892</c:v>
                </c:pt>
                <c:pt idx="200">
                  <c:v>2267</c:v>
                </c:pt>
                <c:pt idx="201">
                  <c:v>2566</c:v>
                </c:pt>
                <c:pt idx="202">
                  <c:v>8971</c:v>
                </c:pt>
                <c:pt idx="203">
                  <c:v>6234</c:v>
                </c:pt>
                <c:pt idx="204">
                  <c:v>3200</c:v>
                </c:pt>
                <c:pt idx="205">
                  <c:v>6274</c:v>
                </c:pt>
                <c:pt idx="206">
                  <c:v>4040</c:v>
                </c:pt>
                <c:pt idx="207">
                  <c:v>1300</c:v>
                </c:pt>
                <c:pt idx="208">
                  <c:v>112</c:v>
                </c:pt>
                <c:pt idx="209">
                  <c:v>5826</c:v>
                </c:pt>
                <c:pt idx="210">
                  <c:v>2810</c:v>
                </c:pt>
                <c:pt idx="211">
                  <c:v>1750</c:v>
                </c:pt>
                <c:pt idx="212">
                  <c:v>1653</c:v>
                </c:pt>
                <c:pt idx="213">
                  <c:v>2786</c:v>
                </c:pt>
                <c:pt idx="214">
                  <c:v>1813</c:v>
                </c:pt>
                <c:pt idx="215">
                  <c:v>3832</c:v>
                </c:pt>
                <c:pt idx="216">
                  <c:v>2582</c:v>
                </c:pt>
                <c:pt idx="217">
                  <c:v>2067</c:v>
                </c:pt>
                <c:pt idx="218">
                  <c:v>2550</c:v>
                </c:pt>
                <c:pt idx="219">
                  <c:v>2018</c:v>
                </c:pt>
                <c:pt idx="220">
                  <c:v>2093</c:v>
                </c:pt>
                <c:pt idx="221">
                  <c:v>6885</c:v>
                </c:pt>
                <c:pt idx="222">
                  <c:v>2804</c:v>
                </c:pt>
                <c:pt idx="223">
                  <c:v>6731</c:v>
                </c:pt>
                <c:pt idx="224">
                  <c:v>1756</c:v>
                </c:pt>
                <c:pt idx="225">
                  <c:v>7392</c:v>
                </c:pt>
                <c:pt idx="226">
                  <c:v>1707</c:v>
                </c:pt>
                <c:pt idx="227">
                  <c:v>3572</c:v>
                </c:pt>
                <c:pt idx="228">
                  <c:v>8908</c:v>
                </c:pt>
                <c:pt idx="229">
                  <c:v>5789</c:v>
                </c:pt>
                <c:pt idx="230">
                  <c:v>2592</c:v>
                </c:pt>
                <c:pt idx="231">
                  <c:v>2742</c:v>
                </c:pt>
                <c:pt idx="232">
                  <c:v>3147</c:v>
                </c:pt>
                <c:pt idx="233">
                  <c:v>1880</c:v>
                </c:pt>
                <c:pt idx="234">
                  <c:v>5238</c:v>
                </c:pt>
                <c:pt idx="235">
                  <c:v>6100</c:v>
                </c:pt>
                <c:pt idx="236">
                  <c:v>2818</c:v>
                </c:pt>
                <c:pt idx="237">
                  <c:v>5629</c:v>
                </c:pt>
                <c:pt idx="238">
                  <c:v>1565</c:v>
                </c:pt>
                <c:pt idx="239">
                  <c:v>3205</c:v>
                </c:pt>
                <c:pt idx="240">
                  <c:v>1379</c:v>
                </c:pt>
                <c:pt idx="241">
                  <c:v>6789</c:v>
                </c:pt>
                <c:pt idx="242">
                  <c:v>2362</c:v>
                </c:pt>
                <c:pt idx="243">
                  <c:v>5469</c:v>
                </c:pt>
                <c:pt idx="244">
                  <c:v>2587</c:v>
                </c:pt>
                <c:pt idx="245">
                  <c:v>1227</c:v>
                </c:pt>
                <c:pt idx="246">
                  <c:v>2389</c:v>
                </c:pt>
                <c:pt idx="247">
                  <c:v>7300</c:v>
                </c:pt>
                <c:pt idx="248">
                  <c:v>1498</c:v>
                </c:pt>
                <c:pt idx="249">
                  <c:v>3961</c:v>
                </c:pt>
                <c:pt idx="250">
                  <c:v>1610</c:v>
                </c:pt>
                <c:pt idx="251">
                  <c:v>2127</c:v>
                </c:pt>
                <c:pt idx="252">
                  <c:v>1424</c:v>
                </c:pt>
                <c:pt idx="253">
                  <c:v>2081</c:v>
                </c:pt>
                <c:pt idx="254">
                  <c:v>1950</c:v>
                </c:pt>
                <c:pt idx="255">
                  <c:v>3840</c:v>
                </c:pt>
                <c:pt idx="256">
                  <c:v>5338</c:v>
                </c:pt>
                <c:pt idx="257">
                  <c:v>2899</c:v>
                </c:pt>
                <c:pt idx="258">
                  <c:v>1965</c:v>
                </c:pt>
                <c:pt idx="259">
                  <c:v>1455</c:v>
                </c:pt>
                <c:pt idx="260">
                  <c:v>5832</c:v>
                </c:pt>
                <c:pt idx="261">
                  <c:v>5206</c:v>
                </c:pt>
                <c:pt idx="262">
                  <c:v>2578</c:v>
                </c:pt>
                <c:pt idx="263">
                  <c:v>6156</c:v>
                </c:pt>
                <c:pt idx="264">
                  <c:v>3746</c:v>
                </c:pt>
                <c:pt idx="265">
                  <c:v>2435</c:v>
                </c:pt>
                <c:pt idx="266">
                  <c:v>2789</c:v>
                </c:pt>
                <c:pt idx="267">
                  <c:v>6144</c:v>
                </c:pt>
                <c:pt idx="268">
                  <c:v>6371</c:v>
                </c:pt>
                <c:pt idx="269">
                  <c:v>1758</c:v>
                </c:pt>
                <c:pt idx="270">
                  <c:v>2456</c:v>
                </c:pt>
                <c:pt idx="271">
                  <c:v>7296</c:v>
                </c:pt>
                <c:pt idx="272">
                  <c:v>1251</c:v>
                </c:pt>
                <c:pt idx="273">
                  <c:v>3869</c:v>
                </c:pt>
                <c:pt idx="274">
                  <c:v>5280</c:v>
                </c:pt>
                <c:pt idx="275">
                  <c:v>3721</c:v>
                </c:pt>
                <c:pt idx="276">
                  <c:v>6720</c:v>
                </c:pt>
                <c:pt idx="277">
                  <c:v>6982</c:v>
                </c:pt>
                <c:pt idx="278">
                  <c:v>3796</c:v>
                </c:pt>
                <c:pt idx="279">
                  <c:v>3639</c:v>
                </c:pt>
                <c:pt idx="280">
                  <c:v>6765</c:v>
                </c:pt>
                <c:pt idx="281">
                  <c:v>6809</c:v>
                </c:pt>
                <c:pt idx="282">
                  <c:v>9144</c:v>
                </c:pt>
                <c:pt idx="283">
                  <c:v>7059</c:v>
                </c:pt>
                <c:pt idx="284">
                  <c:v>2129</c:v>
                </c:pt>
                <c:pt idx="285">
                  <c:v>5160</c:v>
                </c:pt>
                <c:pt idx="286">
                  <c:v>9171</c:v>
                </c:pt>
                <c:pt idx="287">
                  <c:v>5949</c:v>
                </c:pt>
                <c:pt idx="288">
                  <c:v>1684</c:v>
                </c:pt>
                <c:pt idx="289">
                  <c:v>2460</c:v>
                </c:pt>
                <c:pt idx="290">
                  <c:v>2133</c:v>
                </c:pt>
                <c:pt idx="291">
                  <c:v>6975</c:v>
                </c:pt>
                <c:pt idx="292">
                  <c:v>5323</c:v>
                </c:pt>
                <c:pt idx="293">
                  <c:v>1224</c:v>
                </c:pt>
                <c:pt idx="294">
                  <c:v>5262</c:v>
                </c:pt>
                <c:pt idx="295">
                  <c:v>7436</c:v>
                </c:pt>
                <c:pt idx="296">
                  <c:v>8951</c:v>
                </c:pt>
                <c:pt idx="297">
                  <c:v>6786</c:v>
                </c:pt>
                <c:pt idx="298">
                  <c:v>7147</c:v>
                </c:pt>
                <c:pt idx="299">
                  <c:v>6710</c:v>
                </c:pt>
                <c:pt idx="300">
                  <c:v>2748</c:v>
                </c:pt>
                <c:pt idx="301">
                  <c:v>7026</c:v>
                </c:pt>
                <c:pt idx="302">
                  <c:v>5688</c:v>
                </c:pt>
                <c:pt idx="303">
                  <c:v>1792</c:v>
                </c:pt>
                <c:pt idx="304">
                  <c:v>2344</c:v>
                </c:pt>
                <c:pt idx="305">
                  <c:v>6505</c:v>
                </c:pt>
                <c:pt idx="306">
                  <c:v>5939</c:v>
                </c:pt>
                <c:pt idx="307">
                  <c:v>9016</c:v>
                </c:pt>
                <c:pt idx="308">
                  <c:v>2669</c:v>
                </c:pt>
                <c:pt idx="309">
                  <c:v>2887</c:v>
                </c:pt>
                <c:pt idx="310">
                  <c:v>1659</c:v>
                </c:pt>
                <c:pt idx="311">
                  <c:v>2236</c:v>
                </c:pt>
                <c:pt idx="312">
                  <c:v>7462</c:v>
                </c:pt>
                <c:pt idx="313">
                  <c:v>6869</c:v>
                </c:pt>
                <c:pt idx="314">
                  <c:v>2087</c:v>
                </c:pt>
                <c:pt idx="315">
                  <c:v>3651</c:v>
                </c:pt>
                <c:pt idx="316">
                  <c:v>5106</c:v>
                </c:pt>
                <c:pt idx="317">
                  <c:v>5996</c:v>
                </c:pt>
                <c:pt idx="318">
                  <c:v>1245</c:v>
                </c:pt>
                <c:pt idx="319">
                  <c:v>6067</c:v>
                </c:pt>
                <c:pt idx="320">
                  <c:v>1669</c:v>
                </c:pt>
                <c:pt idx="321">
                  <c:v>5185</c:v>
                </c:pt>
                <c:pt idx="322">
                  <c:v>171</c:v>
                </c:pt>
                <c:pt idx="323">
                  <c:v>3078</c:v>
                </c:pt>
                <c:pt idx="324">
                  <c:v>5684</c:v>
                </c:pt>
                <c:pt idx="325">
                  <c:v>6757</c:v>
                </c:pt>
                <c:pt idx="326">
                  <c:v>6681</c:v>
                </c:pt>
                <c:pt idx="327">
                  <c:v>2531</c:v>
                </c:pt>
                <c:pt idx="328">
                  <c:v>7138</c:v>
                </c:pt>
                <c:pt idx="329">
                  <c:v>2458</c:v>
                </c:pt>
                <c:pt idx="330">
                  <c:v>2948</c:v>
                </c:pt>
                <c:pt idx="331">
                  <c:v>7003</c:v>
                </c:pt>
                <c:pt idx="332">
                  <c:v>5393</c:v>
                </c:pt>
              </c:strCache>
            </c:strRef>
          </c:cat>
          <c:val>
            <c:numRef>
              <c:f>Hoja3!$C$3:$C$336</c:f>
              <c:numCache>
                <c:formatCode>General</c:formatCode>
                <c:ptCount val="333"/>
                <c:pt idx="0">
                  <c:v>3489</c:v>
                </c:pt>
                <c:pt idx="1">
                  <c:v>2655</c:v>
                </c:pt>
                <c:pt idx="2">
                  <c:v>1647</c:v>
                </c:pt>
                <c:pt idx="3">
                  <c:v>1558</c:v>
                </c:pt>
                <c:pt idx="4">
                  <c:v>1187</c:v>
                </c:pt>
                <c:pt idx="5">
                  <c:v>1080</c:v>
                </c:pt>
                <c:pt idx="6">
                  <c:v>1055</c:v>
                </c:pt>
                <c:pt idx="7">
                  <c:v>981</c:v>
                </c:pt>
                <c:pt idx="8">
                  <c:v>925</c:v>
                </c:pt>
                <c:pt idx="9">
                  <c:v>843</c:v>
                </c:pt>
                <c:pt idx="10">
                  <c:v>781</c:v>
                </c:pt>
                <c:pt idx="11">
                  <c:v>781</c:v>
                </c:pt>
                <c:pt idx="12">
                  <c:v>670</c:v>
                </c:pt>
                <c:pt idx="13">
                  <c:v>640</c:v>
                </c:pt>
                <c:pt idx="14">
                  <c:v>579</c:v>
                </c:pt>
                <c:pt idx="15">
                  <c:v>467</c:v>
                </c:pt>
                <c:pt idx="16">
                  <c:v>411</c:v>
                </c:pt>
                <c:pt idx="17">
                  <c:v>407</c:v>
                </c:pt>
                <c:pt idx="18">
                  <c:v>398</c:v>
                </c:pt>
                <c:pt idx="19">
                  <c:v>388</c:v>
                </c:pt>
                <c:pt idx="20">
                  <c:v>380</c:v>
                </c:pt>
                <c:pt idx="21">
                  <c:v>374</c:v>
                </c:pt>
                <c:pt idx="22">
                  <c:v>351</c:v>
                </c:pt>
                <c:pt idx="23">
                  <c:v>336</c:v>
                </c:pt>
                <c:pt idx="24">
                  <c:v>325</c:v>
                </c:pt>
                <c:pt idx="25">
                  <c:v>316</c:v>
                </c:pt>
                <c:pt idx="26">
                  <c:v>298</c:v>
                </c:pt>
                <c:pt idx="27">
                  <c:v>297</c:v>
                </c:pt>
                <c:pt idx="28">
                  <c:v>295</c:v>
                </c:pt>
                <c:pt idx="29">
                  <c:v>295</c:v>
                </c:pt>
                <c:pt idx="30">
                  <c:v>278</c:v>
                </c:pt>
                <c:pt idx="31">
                  <c:v>272</c:v>
                </c:pt>
                <c:pt idx="32">
                  <c:v>267</c:v>
                </c:pt>
                <c:pt idx="33">
                  <c:v>266</c:v>
                </c:pt>
                <c:pt idx="34">
                  <c:v>251</c:v>
                </c:pt>
                <c:pt idx="35">
                  <c:v>250</c:v>
                </c:pt>
                <c:pt idx="36">
                  <c:v>249</c:v>
                </c:pt>
                <c:pt idx="37">
                  <c:v>246</c:v>
                </c:pt>
                <c:pt idx="38">
                  <c:v>240</c:v>
                </c:pt>
                <c:pt idx="39">
                  <c:v>239</c:v>
                </c:pt>
                <c:pt idx="40">
                  <c:v>233</c:v>
                </c:pt>
                <c:pt idx="41">
                  <c:v>226</c:v>
                </c:pt>
                <c:pt idx="42">
                  <c:v>219</c:v>
                </c:pt>
                <c:pt idx="43">
                  <c:v>215</c:v>
                </c:pt>
                <c:pt idx="44">
                  <c:v>207</c:v>
                </c:pt>
                <c:pt idx="45">
                  <c:v>204</c:v>
                </c:pt>
                <c:pt idx="46">
                  <c:v>202</c:v>
                </c:pt>
                <c:pt idx="47">
                  <c:v>193</c:v>
                </c:pt>
                <c:pt idx="48">
                  <c:v>181</c:v>
                </c:pt>
                <c:pt idx="49">
                  <c:v>179</c:v>
                </c:pt>
                <c:pt idx="50">
                  <c:v>173</c:v>
                </c:pt>
                <c:pt idx="51">
                  <c:v>171</c:v>
                </c:pt>
                <c:pt idx="52">
                  <c:v>167</c:v>
                </c:pt>
                <c:pt idx="53">
                  <c:v>166</c:v>
                </c:pt>
                <c:pt idx="54">
                  <c:v>165</c:v>
                </c:pt>
                <c:pt idx="55">
                  <c:v>161</c:v>
                </c:pt>
                <c:pt idx="56">
                  <c:v>159</c:v>
                </c:pt>
                <c:pt idx="57">
                  <c:v>157</c:v>
                </c:pt>
                <c:pt idx="58">
                  <c:v>154</c:v>
                </c:pt>
                <c:pt idx="59">
                  <c:v>152</c:v>
                </c:pt>
                <c:pt idx="60">
                  <c:v>151</c:v>
                </c:pt>
                <c:pt idx="61">
                  <c:v>150</c:v>
                </c:pt>
                <c:pt idx="62">
                  <c:v>149</c:v>
                </c:pt>
                <c:pt idx="63">
                  <c:v>149</c:v>
                </c:pt>
                <c:pt idx="64">
                  <c:v>141</c:v>
                </c:pt>
                <c:pt idx="65">
                  <c:v>137</c:v>
                </c:pt>
                <c:pt idx="66">
                  <c:v>137</c:v>
                </c:pt>
                <c:pt idx="67">
                  <c:v>137</c:v>
                </c:pt>
                <c:pt idx="68">
                  <c:v>134</c:v>
                </c:pt>
                <c:pt idx="69">
                  <c:v>132</c:v>
                </c:pt>
                <c:pt idx="70">
                  <c:v>131</c:v>
                </c:pt>
                <c:pt idx="71">
                  <c:v>130</c:v>
                </c:pt>
                <c:pt idx="72">
                  <c:v>129</c:v>
                </c:pt>
                <c:pt idx="73">
                  <c:v>126</c:v>
                </c:pt>
                <c:pt idx="74">
                  <c:v>126</c:v>
                </c:pt>
                <c:pt idx="75">
                  <c:v>125</c:v>
                </c:pt>
                <c:pt idx="76">
                  <c:v>124</c:v>
                </c:pt>
                <c:pt idx="77">
                  <c:v>118</c:v>
                </c:pt>
                <c:pt idx="78">
                  <c:v>117</c:v>
                </c:pt>
                <c:pt idx="79">
                  <c:v>117</c:v>
                </c:pt>
                <c:pt idx="80">
                  <c:v>115</c:v>
                </c:pt>
                <c:pt idx="81">
                  <c:v>112</c:v>
                </c:pt>
                <c:pt idx="82">
                  <c:v>111</c:v>
                </c:pt>
                <c:pt idx="83">
                  <c:v>111</c:v>
                </c:pt>
                <c:pt idx="84">
                  <c:v>110</c:v>
                </c:pt>
                <c:pt idx="85">
                  <c:v>107</c:v>
                </c:pt>
                <c:pt idx="86">
                  <c:v>107</c:v>
                </c:pt>
                <c:pt idx="87">
                  <c:v>105</c:v>
                </c:pt>
                <c:pt idx="88">
                  <c:v>105</c:v>
                </c:pt>
                <c:pt idx="89">
                  <c:v>104</c:v>
                </c:pt>
                <c:pt idx="90">
                  <c:v>103</c:v>
                </c:pt>
                <c:pt idx="91">
                  <c:v>103</c:v>
                </c:pt>
                <c:pt idx="92">
                  <c:v>103</c:v>
                </c:pt>
                <c:pt idx="93">
                  <c:v>102</c:v>
                </c:pt>
                <c:pt idx="94">
                  <c:v>100</c:v>
                </c:pt>
                <c:pt idx="95">
                  <c:v>99</c:v>
                </c:pt>
                <c:pt idx="96">
                  <c:v>97</c:v>
                </c:pt>
                <c:pt idx="97">
                  <c:v>95</c:v>
                </c:pt>
                <c:pt idx="98">
                  <c:v>94</c:v>
                </c:pt>
                <c:pt idx="99">
                  <c:v>94</c:v>
                </c:pt>
                <c:pt idx="100">
                  <c:v>94</c:v>
                </c:pt>
                <c:pt idx="101">
                  <c:v>94</c:v>
                </c:pt>
                <c:pt idx="102">
                  <c:v>93</c:v>
                </c:pt>
                <c:pt idx="103">
                  <c:v>93</c:v>
                </c:pt>
                <c:pt idx="104">
                  <c:v>91</c:v>
                </c:pt>
                <c:pt idx="105">
                  <c:v>90</c:v>
                </c:pt>
                <c:pt idx="106">
                  <c:v>89</c:v>
                </c:pt>
                <c:pt idx="107">
                  <c:v>85</c:v>
                </c:pt>
                <c:pt idx="108">
                  <c:v>84</c:v>
                </c:pt>
                <c:pt idx="109">
                  <c:v>83</c:v>
                </c:pt>
                <c:pt idx="110">
                  <c:v>83</c:v>
                </c:pt>
                <c:pt idx="111">
                  <c:v>83</c:v>
                </c:pt>
                <c:pt idx="112">
                  <c:v>82</c:v>
                </c:pt>
                <c:pt idx="113">
                  <c:v>81</c:v>
                </c:pt>
                <c:pt idx="114">
                  <c:v>80</c:v>
                </c:pt>
                <c:pt idx="115">
                  <c:v>79</c:v>
                </c:pt>
                <c:pt idx="116">
                  <c:v>78</c:v>
                </c:pt>
                <c:pt idx="117">
                  <c:v>78</c:v>
                </c:pt>
                <c:pt idx="118">
                  <c:v>74</c:v>
                </c:pt>
                <c:pt idx="119">
                  <c:v>74</c:v>
                </c:pt>
                <c:pt idx="120">
                  <c:v>74</c:v>
                </c:pt>
                <c:pt idx="121">
                  <c:v>74</c:v>
                </c:pt>
                <c:pt idx="122">
                  <c:v>71</c:v>
                </c:pt>
                <c:pt idx="123">
                  <c:v>70</c:v>
                </c:pt>
                <c:pt idx="124">
                  <c:v>70</c:v>
                </c:pt>
                <c:pt idx="125">
                  <c:v>68</c:v>
                </c:pt>
                <c:pt idx="126">
                  <c:v>67</c:v>
                </c:pt>
                <c:pt idx="127">
                  <c:v>67</c:v>
                </c:pt>
                <c:pt idx="128">
                  <c:v>66</c:v>
                </c:pt>
                <c:pt idx="129">
                  <c:v>65</c:v>
                </c:pt>
                <c:pt idx="130">
                  <c:v>64</c:v>
                </c:pt>
                <c:pt idx="131">
                  <c:v>64</c:v>
                </c:pt>
                <c:pt idx="132">
                  <c:v>63</c:v>
                </c:pt>
                <c:pt idx="133">
                  <c:v>63</c:v>
                </c:pt>
                <c:pt idx="134">
                  <c:v>62</c:v>
                </c:pt>
                <c:pt idx="135">
                  <c:v>59</c:v>
                </c:pt>
                <c:pt idx="136">
                  <c:v>59</c:v>
                </c:pt>
                <c:pt idx="137">
                  <c:v>58</c:v>
                </c:pt>
                <c:pt idx="138">
                  <c:v>58</c:v>
                </c:pt>
                <c:pt idx="139">
                  <c:v>57</c:v>
                </c:pt>
                <c:pt idx="140">
                  <c:v>54</c:v>
                </c:pt>
                <c:pt idx="141">
                  <c:v>54</c:v>
                </c:pt>
                <c:pt idx="142">
                  <c:v>53</c:v>
                </c:pt>
                <c:pt idx="143">
                  <c:v>52</c:v>
                </c:pt>
                <c:pt idx="144">
                  <c:v>52</c:v>
                </c:pt>
                <c:pt idx="145">
                  <c:v>51</c:v>
                </c:pt>
                <c:pt idx="146">
                  <c:v>51</c:v>
                </c:pt>
                <c:pt idx="147">
                  <c:v>51</c:v>
                </c:pt>
                <c:pt idx="148">
                  <c:v>50</c:v>
                </c:pt>
                <c:pt idx="149">
                  <c:v>49</c:v>
                </c:pt>
                <c:pt idx="150">
                  <c:v>48</c:v>
                </c:pt>
                <c:pt idx="151">
                  <c:v>47</c:v>
                </c:pt>
                <c:pt idx="152">
                  <c:v>47</c:v>
                </c:pt>
                <c:pt idx="153">
                  <c:v>46</c:v>
                </c:pt>
                <c:pt idx="154">
                  <c:v>46</c:v>
                </c:pt>
                <c:pt idx="155">
                  <c:v>45</c:v>
                </c:pt>
                <c:pt idx="156">
                  <c:v>45</c:v>
                </c:pt>
                <c:pt idx="157">
                  <c:v>44</c:v>
                </c:pt>
                <c:pt idx="158">
                  <c:v>44</c:v>
                </c:pt>
                <c:pt idx="159">
                  <c:v>44</c:v>
                </c:pt>
                <c:pt idx="160">
                  <c:v>43</c:v>
                </c:pt>
                <c:pt idx="161">
                  <c:v>43</c:v>
                </c:pt>
                <c:pt idx="162">
                  <c:v>43</c:v>
                </c:pt>
                <c:pt idx="163">
                  <c:v>43</c:v>
                </c:pt>
                <c:pt idx="164">
                  <c:v>42</c:v>
                </c:pt>
                <c:pt idx="165">
                  <c:v>42</c:v>
                </c:pt>
                <c:pt idx="166">
                  <c:v>41</c:v>
                </c:pt>
                <c:pt idx="167">
                  <c:v>40</c:v>
                </c:pt>
                <c:pt idx="168">
                  <c:v>38</c:v>
                </c:pt>
                <c:pt idx="169">
                  <c:v>37</c:v>
                </c:pt>
                <c:pt idx="170">
                  <c:v>36</c:v>
                </c:pt>
                <c:pt idx="171">
                  <c:v>36</c:v>
                </c:pt>
                <c:pt idx="172">
                  <c:v>36</c:v>
                </c:pt>
                <c:pt idx="173">
                  <c:v>36</c:v>
                </c:pt>
                <c:pt idx="174">
                  <c:v>36</c:v>
                </c:pt>
                <c:pt idx="175">
                  <c:v>36</c:v>
                </c:pt>
                <c:pt idx="176">
                  <c:v>35</c:v>
                </c:pt>
                <c:pt idx="177">
                  <c:v>35</c:v>
                </c:pt>
                <c:pt idx="178">
                  <c:v>34</c:v>
                </c:pt>
                <c:pt idx="179">
                  <c:v>34</c:v>
                </c:pt>
                <c:pt idx="180">
                  <c:v>33</c:v>
                </c:pt>
                <c:pt idx="181">
                  <c:v>33</c:v>
                </c:pt>
                <c:pt idx="182">
                  <c:v>32</c:v>
                </c:pt>
                <c:pt idx="183">
                  <c:v>30</c:v>
                </c:pt>
                <c:pt idx="184">
                  <c:v>30</c:v>
                </c:pt>
                <c:pt idx="185">
                  <c:v>29</c:v>
                </c:pt>
                <c:pt idx="186">
                  <c:v>29</c:v>
                </c:pt>
                <c:pt idx="187">
                  <c:v>29</c:v>
                </c:pt>
                <c:pt idx="188">
                  <c:v>29</c:v>
                </c:pt>
                <c:pt idx="189">
                  <c:v>28</c:v>
                </c:pt>
                <c:pt idx="190">
                  <c:v>27</c:v>
                </c:pt>
                <c:pt idx="191">
                  <c:v>27</c:v>
                </c:pt>
                <c:pt idx="192">
                  <c:v>27</c:v>
                </c:pt>
                <c:pt idx="193">
                  <c:v>27</c:v>
                </c:pt>
                <c:pt idx="194">
                  <c:v>26</c:v>
                </c:pt>
                <c:pt idx="195">
                  <c:v>26</c:v>
                </c:pt>
                <c:pt idx="196">
                  <c:v>26</c:v>
                </c:pt>
                <c:pt idx="197">
                  <c:v>26</c:v>
                </c:pt>
                <c:pt idx="198">
                  <c:v>25</c:v>
                </c:pt>
                <c:pt idx="199">
                  <c:v>25</c:v>
                </c:pt>
                <c:pt idx="200">
                  <c:v>25</c:v>
                </c:pt>
                <c:pt idx="201">
                  <c:v>24</c:v>
                </c:pt>
                <c:pt idx="202">
                  <c:v>24</c:v>
                </c:pt>
                <c:pt idx="203">
                  <c:v>22</c:v>
                </c:pt>
                <c:pt idx="204">
                  <c:v>22</c:v>
                </c:pt>
                <c:pt idx="205">
                  <c:v>22</c:v>
                </c:pt>
                <c:pt idx="206">
                  <c:v>21</c:v>
                </c:pt>
                <c:pt idx="207">
                  <c:v>21</c:v>
                </c:pt>
                <c:pt idx="208">
                  <c:v>21</c:v>
                </c:pt>
                <c:pt idx="209">
                  <c:v>21</c:v>
                </c:pt>
                <c:pt idx="210">
                  <c:v>20</c:v>
                </c:pt>
                <c:pt idx="211">
                  <c:v>20</c:v>
                </c:pt>
                <c:pt idx="212">
                  <c:v>19</c:v>
                </c:pt>
                <c:pt idx="213">
                  <c:v>19</c:v>
                </c:pt>
                <c:pt idx="214">
                  <c:v>19</c:v>
                </c:pt>
                <c:pt idx="215">
                  <c:v>19</c:v>
                </c:pt>
                <c:pt idx="216">
                  <c:v>19</c:v>
                </c:pt>
                <c:pt idx="217">
                  <c:v>19</c:v>
                </c:pt>
                <c:pt idx="218">
                  <c:v>18</c:v>
                </c:pt>
                <c:pt idx="219">
                  <c:v>18</c:v>
                </c:pt>
                <c:pt idx="220">
                  <c:v>17</c:v>
                </c:pt>
                <c:pt idx="221">
                  <c:v>17</c:v>
                </c:pt>
                <c:pt idx="222">
                  <c:v>17</c:v>
                </c:pt>
                <c:pt idx="223">
                  <c:v>17</c:v>
                </c:pt>
                <c:pt idx="224">
                  <c:v>17</c:v>
                </c:pt>
                <c:pt idx="225">
                  <c:v>17</c:v>
                </c:pt>
                <c:pt idx="226">
                  <c:v>16</c:v>
                </c:pt>
                <c:pt idx="227">
                  <c:v>16</c:v>
                </c:pt>
                <c:pt idx="228">
                  <c:v>16</c:v>
                </c:pt>
                <c:pt idx="229">
                  <c:v>16</c:v>
                </c:pt>
                <c:pt idx="230">
                  <c:v>15</c:v>
                </c:pt>
                <c:pt idx="231">
                  <c:v>14</c:v>
                </c:pt>
                <c:pt idx="232">
                  <c:v>13</c:v>
                </c:pt>
                <c:pt idx="233">
                  <c:v>13</c:v>
                </c:pt>
                <c:pt idx="234">
                  <c:v>13</c:v>
                </c:pt>
                <c:pt idx="235">
                  <c:v>12</c:v>
                </c:pt>
                <c:pt idx="236">
                  <c:v>12</c:v>
                </c:pt>
                <c:pt idx="237">
                  <c:v>12</c:v>
                </c:pt>
                <c:pt idx="238">
                  <c:v>12</c:v>
                </c:pt>
                <c:pt idx="239">
                  <c:v>11</c:v>
                </c:pt>
                <c:pt idx="240">
                  <c:v>11</c:v>
                </c:pt>
                <c:pt idx="241">
                  <c:v>11</c:v>
                </c:pt>
                <c:pt idx="242">
                  <c:v>11</c:v>
                </c:pt>
                <c:pt idx="243">
                  <c:v>11</c:v>
                </c:pt>
                <c:pt idx="244">
                  <c:v>11</c:v>
                </c:pt>
                <c:pt idx="245">
                  <c:v>11</c:v>
                </c:pt>
                <c:pt idx="246">
                  <c:v>11</c:v>
                </c:pt>
                <c:pt idx="247">
                  <c:v>10</c:v>
                </c:pt>
                <c:pt idx="248">
                  <c:v>10</c:v>
                </c:pt>
                <c:pt idx="249">
                  <c:v>10</c:v>
                </c:pt>
                <c:pt idx="250">
                  <c:v>9</c:v>
                </c:pt>
                <c:pt idx="251">
                  <c:v>9</c:v>
                </c:pt>
                <c:pt idx="252">
                  <c:v>9</c:v>
                </c:pt>
                <c:pt idx="253">
                  <c:v>9</c:v>
                </c:pt>
                <c:pt idx="254">
                  <c:v>9</c:v>
                </c:pt>
                <c:pt idx="255">
                  <c:v>8</c:v>
                </c:pt>
                <c:pt idx="256">
                  <c:v>8</c:v>
                </c:pt>
                <c:pt idx="257">
                  <c:v>8</c:v>
                </c:pt>
                <c:pt idx="258">
                  <c:v>8</c:v>
                </c:pt>
                <c:pt idx="259">
                  <c:v>8</c:v>
                </c:pt>
                <c:pt idx="260">
                  <c:v>7</c:v>
                </c:pt>
                <c:pt idx="261">
                  <c:v>7</c:v>
                </c:pt>
                <c:pt idx="262">
                  <c:v>7</c:v>
                </c:pt>
                <c:pt idx="263">
                  <c:v>6</c:v>
                </c:pt>
                <c:pt idx="264">
                  <c:v>6</c:v>
                </c:pt>
                <c:pt idx="265">
                  <c:v>6</c:v>
                </c:pt>
                <c:pt idx="266">
                  <c:v>6</c:v>
                </c:pt>
                <c:pt idx="267">
                  <c:v>6</c:v>
                </c:pt>
                <c:pt idx="268">
                  <c:v>6</c:v>
                </c:pt>
                <c:pt idx="269">
                  <c:v>5</c:v>
                </c:pt>
                <c:pt idx="270">
                  <c:v>5</c:v>
                </c:pt>
                <c:pt idx="271">
                  <c:v>5</c:v>
                </c:pt>
                <c:pt idx="272">
                  <c:v>5</c:v>
                </c:pt>
                <c:pt idx="273">
                  <c:v>4</c:v>
                </c:pt>
                <c:pt idx="274">
                  <c:v>4</c:v>
                </c:pt>
                <c:pt idx="275">
                  <c:v>4</c:v>
                </c:pt>
                <c:pt idx="276">
                  <c:v>4</c:v>
                </c:pt>
                <c:pt idx="277">
                  <c:v>4</c:v>
                </c:pt>
                <c:pt idx="278">
                  <c:v>4</c:v>
                </c:pt>
                <c:pt idx="279">
                  <c:v>3</c:v>
                </c:pt>
                <c:pt idx="280">
                  <c:v>3</c:v>
                </c:pt>
                <c:pt idx="281">
                  <c:v>3</c:v>
                </c:pt>
                <c:pt idx="282">
                  <c:v>3</c:v>
                </c:pt>
                <c:pt idx="283">
                  <c:v>2</c:v>
                </c:pt>
                <c:pt idx="284">
                  <c:v>2</c:v>
                </c:pt>
                <c:pt idx="285">
                  <c:v>2</c:v>
                </c:pt>
                <c:pt idx="286">
                  <c:v>2</c:v>
                </c:pt>
                <c:pt idx="287">
                  <c:v>2</c:v>
                </c:pt>
                <c:pt idx="288">
                  <c:v>2</c:v>
                </c:pt>
                <c:pt idx="289">
                  <c:v>1</c:v>
                </c:pt>
                <c:pt idx="290">
                  <c:v>1</c:v>
                </c:pt>
                <c:pt idx="291">
                  <c:v>1</c:v>
                </c:pt>
                <c:pt idx="292">
                  <c:v>1</c:v>
                </c:pt>
                <c:pt idx="293">
                  <c:v>1</c:v>
                </c:pt>
                <c:pt idx="294">
                  <c:v>1</c:v>
                </c:pt>
                <c:pt idx="295">
                  <c:v>1</c:v>
                </c:pt>
                <c:pt idx="296">
                  <c:v>1</c:v>
                </c:pt>
                <c:pt idx="297">
                  <c:v>1</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numCache>
            </c:numRef>
          </c:val>
        </c:ser>
        <c:dLbls>
          <c:showLegendKey val="0"/>
          <c:showVal val="0"/>
          <c:showCatName val="0"/>
          <c:showSerName val="0"/>
          <c:showPercent val="0"/>
          <c:showBubbleSize val="0"/>
        </c:dLbls>
        <c:gapWidth val="150"/>
        <c:axId val="82975744"/>
        <c:axId val="83125376"/>
      </c:barChart>
      <c:catAx>
        <c:axId val="82975744"/>
        <c:scaling>
          <c:orientation val="minMax"/>
        </c:scaling>
        <c:delete val="0"/>
        <c:axPos val="b"/>
        <c:title>
          <c:tx>
            <c:rich>
              <a:bodyPr/>
              <a:lstStyle/>
              <a:p>
                <a:pPr>
                  <a:defRPr/>
                </a:pPr>
                <a:r>
                  <a:rPr lang="es-MX"/>
                  <a:t>Id de usuario</a:t>
                </a:r>
              </a:p>
              <a:p>
                <a:pPr>
                  <a:defRPr/>
                </a:pPr>
                <a:endParaRPr lang="es-MX"/>
              </a:p>
            </c:rich>
          </c:tx>
          <c:layout>
            <c:manualLayout>
              <c:xMode val="edge"/>
              <c:yMode val="edge"/>
              <c:x val="0.38610586176727996"/>
              <c:y val="0.87393800532051724"/>
            </c:manualLayout>
          </c:layout>
          <c:overlay val="0"/>
        </c:title>
        <c:majorTickMark val="out"/>
        <c:minorTickMark val="none"/>
        <c:tickLblPos val="nextTo"/>
        <c:crossAx val="83125376"/>
        <c:crosses val="autoZero"/>
        <c:auto val="1"/>
        <c:lblAlgn val="ctr"/>
        <c:lblOffset val="100"/>
        <c:noMultiLvlLbl val="0"/>
      </c:catAx>
      <c:valAx>
        <c:axId val="83125376"/>
        <c:scaling>
          <c:orientation val="minMax"/>
        </c:scaling>
        <c:delete val="0"/>
        <c:axPos val="l"/>
        <c:majorGridlines/>
        <c:title>
          <c:tx>
            <c:rich>
              <a:bodyPr rot="-5400000" vert="horz"/>
              <a:lstStyle/>
              <a:p>
                <a:pPr>
                  <a:defRPr/>
                </a:pPr>
                <a:r>
                  <a:rPr lang="es-MX"/>
                  <a:t>Cantidad de Likes</a:t>
                </a:r>
              </a:p>
            </c:rich>
          </c:tx>
          <c:layout/>
          <c:overlay val="0"/>
        </c:title>
        <c:numFmt formatCode="General" sourceLinked="1"/>
        <c:majorTickMark val="out"/>
        <c:minorTickMark val="none"/>
        <c:tickLblPos val="nextTo"/>
        <c:crossAx val="82975744"/>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 result.xlsx]Hoja4!Tabla dinámica1</c:name>
    <c:fmtId val="-1"/>
  </c:pivotSource>
  <c:chart>
    <c:title>
      <c:tx>
        <c:rich>
          <a:bodyPr/>
          <a:lstStyle/>
          <a:p>
            <a:pPr>
              <a:defRPr/>
            </a:pPr>
            <a:r>
              <a:rPr lang="en-US"/>
              <a:t>Tendencia de cantidad de likes por usuario</a:t>
            </a:r>
          </a:p>
        </c:rich>
      </c:tx>
      <c:layout/>
      <c:overlay val="0"/>
    </c:title>
    <c:autoTitleDeleted val="0"/>
    <c:pivotFmts>
      <c:pivotFmt>
        <c:idx val="0"/>
        <c:marker>
          <c:symbol val="none"/>
        </c:marker>
      </c:pivotFmt>
      <c:pivotFmt>
        <c:idx val="1"/>
        <c:marker>
          <c:symbol val="none"/>
        </c:marker>
      </c:pivotFmt>
      <c:pivotFmt>
        <c:idx val="2"/>
        <c:marker>
          <c:symbol val="none"/>
        </c:marker>
      </c:pivotFmt>
    </c:pivotFmts>
    <c:plotArea>
      <c:layout/>
      <c:lineChart>
        <c:grouping val="standard"/>
        <c:varyColors val="0"/>
        <c:ser>
          <c:idx val="0"/>
          <c:order val="0"/>
          <c:tx>
            <c:strRef>
              <c:f>Hoja4!$C$2</c:f>
              <c:strCache>
                <c:ptCount val="1"/>
                <c:pt idx="0">
                  <c:v>Total</c:v>
                </c:pt>
              </c:strCache>
            </c:strRef>
          </c:tx>
          <c:marker>
            <c:symbol val="none"/>
          </c:marker>
          <c:cat>
            <c:strRef>
              <c:f>Hoja4!$B$3:$B$188</c:f>
              <c:strCache>
                <c:ptCount val="185"/>
                <c:pt idx="0">
                  <c:v>0</c:v>
                </c:pt>
                <c:pt idx="1">
                  <c:v>1</c:v>
                </c:pt>
                <c:pt idx="2">
                  <c:v>2</c:v>
                </c:pt>
                <c:pt idx="3">
                  <c:v>3</c:v>
                </c:pt>
                <c:pt idx="4">
                  <c:v>7</c:v>
                </c:pt>
                <c:pt idx="5">
                  <c:v>6</c:v>
                </c:pt>
                <c:pt idx="6">
                  <c:v>9</c:v>
                </c:pt>
                <c:pt idx="7">
                  <c:v>5</c:v>
                </c:pt>
                <c:pt idx="8">
                  <c:v>4</c:v>
                </c:pt>
                <c:pt idx="9">
                  <c:v>12</c:v>
                </c:pt>
                <c:pt idx="10">
                  <c:v>11</c:v>
                </c:pt>
                <c:pt idx="11">
                  <c:v>10</c:v>
                </c:pt>
                <c:pt idx="12">
                  <c:v>8</c:v>
                </c:pt>
                <c:pt idx="13">
                  <c:v>17</c:v>
                </c:pt>
                <c:pt idx="14">
                  <c:v>18</c:v>
                </c:pt>
                <c:pt idx="15">
                  <c:v>14</c:v>
                </c:pt>
                <c:pt idx="16">
                  <c:v>27</c:v>
                </c:pt>
                <c:pt idx="17">
                  <c:v>13</c:v>
                </c:pt>
                <c:pt idx="18">
                  <c:v>16</c:v>
                </c:pt>
                <c:pt idx="19">
                  <c:v>15</c:v>
                </c:pt>
                <c:pt idx="20">
                  <c:v>26</c:v>
                </c:pt>
                <c:pt idx="21">
                  <c:v>22</c:v>
                </c:pt>
                <c:pt idx="22">
                  <c:v>30</c:v>
                </c:pt>
                <c:pt idx="23">
                  <c:v>34</c:v>
                </c:pt>
                <c:pt idx="24">
                  <c:v>23</c:v>
                </c:pt>
                <c:pt idx="25">
                  <c:v>20</c:v>
                </c:pt>
                <c:pt idx="26">
                  <c:v>25</c:v>
                </c:pt>
                <c:pt idx="27">
                  <c:v>41</c:v>
                </c:pt>
                <c:pt idx="28">
                  <c:v>29</c:v>
                </c:pt>
                <c:pt idx="29">
                  <c:v>19</c:v>
                </c:pt>
                <c:pt idx="30">
                  <c:v>21</c:v>
                </c:pt>
                <c:pt idx="31">
                  <c:v>36</c:v>
                </c:pt>
                <c:pt idx="32">
                  <c:v>43</c:v>
                </c:pt>
                <c:pt idx="33">
                  <c:v>40</c:v>
                </c:pt>
                <c:pt idx="34">
                  <c:v>24</c:v>
                </c:pt>
                <c:pt idx="35">
                  <c:v>52</c:v>
                </c:pt>
                <c:pt idx="36">
                  <c:v>57</c:v>
                </c:pt>
                <c:pt idx="37">
                  <c:v>47</c:v>
                </c:pt>
                <c:pt idx="38">
                  <c:v>37</c:v>
                </c:pt>
                <c:pt idx="39">
                  <c:v>33</c:v>
                </c:pt>
                <c:pt idx="40">
                  <c:v>46</c:v>
                </c:pt>
                <c:pt idx="41">
                  <c:v>35</c:v>
                </c:pt>
                <c:pt idx="42">
                  <c:v>38</c:v>
                </c:pt>
                <c:pt idx="43">
                  <c:v>31</c:v>
                </c:pt>
                <c:pt idx="44">
                  <c:v>32</c:v>
                </c:pt>
                <c:pt idx="45">
                  <c:v>70</c:v>
                </c:pt>
                <c:pt idx="46">
                  <c:v>44</c:v>
                </c:pt>
                <c:pt idx="47">
                  <c:v>50</c:v>
                </c:pt>
                <c:pt idx="48">
                  <c:v>59</c:v>
                </c:pt>
                <c:pt idx="49">
                  <c:v>75</c:v>
                </c:pt>
                <c:pt idx="50">
                  <c:v>67</c:v>
                </c:pt>
                <c:pt idx="51">
                  <c:v>51</c:v>
                </c:pt>
                <c:pt idx="52">
                  <c:v>58</c:v>
                </c:pt>
                <c:pt idx="53">
                  <c:v>28</c:v>
                </c:pt>
                <c:pt idx="54">
                  <c:v>64</c:v>
                </c:pt>
                <c:pt idx="55">
                  <c:v>53</c:v>
                </c:pt>
                <c:pt idx="56">
                  <c:v>49</c:v>
                </c:pt>
                <c:pt idx="57">
                  <c:v>54</c:v>
                </c:pt>
                <c:pt idx="58">
                  <c:v>79</c:v>
                </c:pt>
                <c:pt idx="59">
                  <c:v>48</c:v>
                </c:pt>
                <c:pt idx="60">
                  <c:v>42</c:v>
                </c:pt>
                <c:pt idx="61">
                  <c:v>95</c:v>
                </c:pt>
                <c:pt idx="62">
                  <c:v>100</c:v>
                </c:pt>
                <c:pt idx="63">
                  <c:v>84</c:v>
                </c:pt>
                <c:pt idx="64">
                  <c:v>60</c:v>
                </c:pt>
                <c:pt idx="65">
                  <c:v>72</c:v>
                </c:pt>
                <c:pt idx="66">
                  <c:v>89</c:v>
                </c:pt>
                <c:pt idx="67">
                  <c:v>55</c:v>
                </c:pt>
                <c:pt idx="68">
                  <c:v>76</c:v>
                </c:pt>
                <c:pt idx="69">
                  <c:v>62</c:v>
                </c:pt>
                <c:pt idx="70">
                  <c:v>162</c:v>
                </c:pt>
                <c:pt idx="71">
                  <c:v>119</c:v>
                </c:pt>
                <c:pt idx="72">
                  <c:v>511</c:v>
                </c:pt>
                <c:pt idx="73">
                  <c:v>73</c:v>
                </c:pt>
                <c:pt idx="74">
                  <c:v>133</c:v>
                </c:pt>
                <c:pt idx="75">
                  <c:v>74</c:v>
                </c:pt>
                <c:pt idx="76">
                  <c:v>229</c:v>
                </c:pt>
                <c:pt idx="77">
                  <c:v>56</c:v>
                </c:pt>
                <c:pt idx="78">
                  <c:v>106</c:v>
                </c:pt>
                <c:pt idx="79">
                  <c:v>66</c:v>
                </c:pt>
                <c:pt idx="80">
                  <c:v>121</c:v>
                </c:pt>
                <c:pt idx="81">
                  <c:v>86</c:v>
                </c:pt>
                <c:pt idx="82">
                  <c:v>141</c:v>
                </c:pt>
                <c:pt idx="83">
                  <c:v>87</c:v>
                </c:pt>
                <c:pt idx="84">
                  <c:v>71</c:v>
                </c:pt>
                <c:pt idx="85">
                  <c:v>92</c:v>
                </c:pt>
                <c:pt idx="86">
                  <c:v>234</c:v>
                </c:pt>
                <c:pt idx="87">
                  <c:v>39</c:v>
                </c:pt>
                <c:pt idx="88">
                  <c:v>105</c:v>
                </c:pt>
                <c:pt idx="89">
                  <c:v>181</c:v>
                </c:pt>
                <c:pt idx="90">
                  <c:v>389</c:v>
                </c:pt>
                <c:pt idx="91">
                  <c:v>243</c:v>
                </c:pt>
                <c:pt idx="92">
                  <c:v>952</c:v>
                </c:pt>
                <c:pt idx="93">
                  <c:v>156366</c:v>
                </c:pt>
                <c:pt idx="94">
                  <c:v>282</c:v>
                </c:pt>
                <c:pt idx="95">
                  <c:v>61</c:v>
                </c:pt>
                <c:pt idx="96">
                  <c:v>508</c:v>
                </c:pt>
                <c:pt idx="97">
                  <c:v>98</c:v>
                </c:pt>
                <c:pt idx="98">
                  <c:v>8741</c:v>
                </c:pt>
                <c:pt idx="99">
                  <c:v>99</c:v>
                </c:pt>
                <c:pt idx="100">
                  <c:v>263</c:v>
                </c:pt>
                <c:pt idx="101">
                  <c:v>63</c:v>
                </c:pt>
                <c:pt idx="102">
                  <c:v>306</c:v>
                </c:pt>
                <c:pt idx="103">
                  <c:v>101</c:v>
                </c:pt>
                <c:pt idx="104">
                  <c:v>441</c:v>
                </c:pt>
                <c:pt idx="105">
                  <c:v>102</c:v>
                </c:pt>
                <c:pt idx="106">
                  <c:v>629</c:v>
                </c:pt>
                <c:pt idx="107">
                  <c:v>103</c:v>
                </c:pt>
                <c:pt idx="108">
                  <c:v>4542</c:v>
                </c:pt>
                <c:pt idx="109">
                  <c:v>104</c:v>
                </c:pt>
                <c:pt idx="110">
                  <c:v>74285</c:v>
                </c:pt>
                <c:pt idx="111">
                  <c:v>80</c:v>
                </c:pt>
                <c:pt idx="112">
                  <c:v>253</c:v>
                </c:pt>
                <c:pt idx="113">
                  <c:v>81</c:v>
                </c:pt>
                <c:pt idx="114">
                  <c:v>273</c:v>
                </c:pt>
                <c:pt idx="115">
                  <c:v>107</c:v>
                </c:pt>
                <c:pt idx="116">
                  <c:v>300</c:v>
                </c:pt>
                <c:pt idx="117">
                  <c:v>113</c:v>
                </c:pt>
                <c:pt idx="118">
                  <c:v>368</c:v>
                </c:pt>
                <c:pt idx="119">
                  <c:v>114</c:v>
                </c:pt>
                <c:pt idx="120">
                  <c:v>420</c:v>
                </c:pt>
                <c:pt idx="121">
                  <c:v>118</c:v>
                </c:pt>
                <c:pt idx="122">
                  <c:v>494</c:v>
                </c:pt>
                <c:pt idx="123">
                  <c:v>82</c:v>
                </c:pt>
                <c:pt idx="124">
                  <c:v>522</c:v>
                </c:pt>
                <c:pt idx="125">
                  <c:v>45</c:v>
                </c:pt>
                <c:pt idx="126">
                  <c:v>741</c:v>
                </c:pt>
                <c:pt idx="127">
                  <c:v>124</c:v>
                </c:pt>
                <c:pt idx="128">
                  <c:v>2810</c:v>
                </c:pt>
                <c:pt idx="129">
                  <c:v>127</c:v>
                </c:pt>
                <c:pt idx="130">
                  <c:v>8207</c:v>
                </c:pt>
                <c:pt idx="131">
                  <c:v>85</c:v>
                </c:pt>
                <c:pt idx="132">
                  <c:v>26730</c:v>
                </c:pt>
                <c:pt idx="133">
                  <c:v>135</c:v>
                </c:pt>
                <c:pt idx="134">
                  <c:v>94</c:v>
                </c:pt>
                <c:pt idx="135">
                  <c:v>65</c:v>
                </c:pt>
                <c:pt idx="136">
                  <c:v>249</c:v>
                </c:pt>
                <c:pt idx="137">
                  <c:v>143</c:v>
                </c:pt>
                <c:pt idx="138">
                  <c:v>262</c:v>
                </c:pt>
                <c:pt idx="139">
                  <c:v>145</c:v>
                </c:pt>
                <c:pt idx="140">
                  <c:v>264</c:v>
                </c:pt>
                <c:pt idx="141">
                  <c:v>146</c:v>
                </c:pt>
                <c:pt idx="142">
                  <c:v>274</c:v>
                </c:pt>
                <c:pt idx="143">
                  <c:v>148</c:v>
                </c:pt>
                <c:pt idx="144">
                  <c:v>291</c:v>
                </c:pt>
                <c:pt idx="145">
                  <c:v>149</c:v>
                </c:pt>
                <c:pt idx="146">
                  <c:v>305</c:v>
                </c:pt>
                <c:pt idx="147">
                  <c:v>151</c:v>
                </c:pt>
                <c:pt idx="148">
                  <c:v>307</c:v>
                </c:pt>
                <c:pt idx="149">
                  <c:v>156</c:v>
                </c:pt>
                <c:pt idx="150">
                  <c:v>379</c:v>
                </c:pt>
                <c:pt idx="151">
                  <c:v>77</c:v>
                </c:pt>
                <c:pt idx="152">
                  <c:v>399</c:v>
                </c:pt>
                <c:pt idx="153">
                  <c:v>165</c:v>
                </c:pt>
                <c:pt idx="154">
                  <c:v>430</c:v>
                </c:pt>
                <c:pt idx="155">
                  <c:v>152877</c:v>
                </c:pt>
                <c:pt idx="156">
                  <c:v>458</c:v>
                </c:pt>
                <c:pt idx="157">
                  <c:v>173</c:v>
                </c:pt>
                <c:pt idx="158">
                  <c:v>504</c:v>
                </c:pt>
                <c:pt idx="159">
                  <c:v>175</c:v>
                </c:pt>
                <c:pt idx="160">
                  <c:v>78</c:v>
                </c:pt>
                <c:pt idx="161">
                  <c:v>180</c:v>
                </c:pt>
                <c:pt idx="162">
                  <c:v>585</c:v>
                </c:pt>
                <c:pt idx="163">
                  <c:v>88</c:v>
                </c:pt>
                <c:pt idx="164">
                  <c:v>664</c:v>
                </c:pt>
                <c:pt idx="165">
                  <c:v>182</c:v>
                </c:pt>
                <c:pt idx="166">
                  <c:v>770</c:v>
                </c:pt>
                <c:pt idx="167">
                  <c:v>192</c:v>
                </c:pt>
                <c:pt idx="168">
                  <c:v>2480</c:v>
                </c:pt>
                <c:pt idx="169">
                  <c:v>203</c:v>
                </c:pt>
                <c:pt idx="170">
                  <c:v>2935</c:v>
                </c:pt>
                <c:pt idx="171">
                  <c:v>206</c:v>
                </c:pt>
                <c:pt idx="172">
                  <c:v>6388</c:v>
                </c:pt>
                <c:pt idx="173">
                  <c:v>216</c:v>
                </c:pt>
                <c:pt idx="174">
                  <c:v>8548</c:v>
                </c:pt>
                <c:pt idx="175">
                  <c:v>221</c:v>
                </c:pt>
                <c:pt idx="176">
                  <c:v>22938</c:v>
                </c:pt>
                <c:pt idx="177">
                  <c:v>228</c:v>
                </c:pt>
                <c:pt idx="178">
                  <c:v>59247</c:v>
                </c:pt>
                <c:pt idx="179">
                  <c:v>69</c:v>
                </c:pt>
                <c:pt idx="180">
                  <c:v>94196</c:v>
                </c:pt>
                <c:pt idx="181">
                  <c:v>90</c:v>
                </c:pt>
                <c:pt idx="182">
                  <c:v>241</c:v>
                </c:pt>
                <c:pt idx="183">
                  <c:v>166</c:v>
                </c:pt>
                <c:pt idx="184">
                  <c:v>97</c:v>
                </c:pt>
              </c:strCache>
            </c:strRef>
          </c:cat>
          <c:val>
            <c:numRef>
              <c:f>Hoja4!$C$3:$C$188</c:f>
              <c:numCache>
                <c:formatCode>General</c:formatCode>
                <c:ptCount val="185"/>
                <c:pt idx="0">
                  <c:v>203</c:v>
                </c:pt>
                <c:pt idx="1">
                  <c:v>88</c:v>
                </c:pt>
                <c:pt idx="2">
                  <c:v>61</c:v>
                </c:pt>
                <c:pt idx="3">
                  <c:v>40</c:v>
                </c:pt>
                <c:pt idx="4">
                  <c:v>38</c:v>
                </c:pt>
                <c:pt idx="5">
                  <c:v>36</c:v>
                </c:pt>
                <c:pt idx="6">
                  <c:v>35</c:v>
                </c:pt>
                <c:pt idx="7">
                  <c:v>35</c:v>
                </c:pt>
                <c:pt idx="8">
                  <c:v>34</c:v>
                </c:pt>
                <c:pt idx="9">
                  <c:v>24</c:v>
                </c:pt>
                <c:pt idx="10">
                  <c:v>22</c:v>
                </c:pt>
                <c:pt idx="11">
                  <c:v>22</c:v>
                </c:pt>
                <c:pt idx="12">
                  <c:v>20</c:v>
                </c:pt>
                <c:pt idx="13">
                  <c:v>19</c:v>
                </c:pt>
                <c:pt idx="14">
                  <c:v>19</c:v>
                </c:pt>
                <c:pt idx="15">
                  <c:v>19</c:v>
                </c:pt>
                <c:pt idx="16">
                  <c:v>17</c:v>
                </c:pt>
                <c:pt idx="17">
                  <c:v>16</c:v>
                </c:pt>
                <c:pt idx="18">
                  <c:v>15</c:v>
                </c:pt>
                <c:pt idx="19">
                  <c:v>14</c:v>
                </c:pt>
                <c:pt idx="20">
                  <c:v>14</c:v>
                </c:pt>
                <c:pt idx="21">
                  <c:v>13</c:v>
                </c:pt>
                <c:pt idx="22">
                  <c:v>13</c:v>
                </c:pt>
                <c:pt idx="23">
                  <c:v>12</c:v>
                </c:pt>
                <c:pt idx="24">
                  <c:v>12</c:v>
                </c:pt>
                <c:pt idx="25">
                  <c:v>11</c:v>
                </c:pt>
                <c:pt idx="26">
                  <c:v>10</c:v>
                </c:pt>
                <c:pt idx="27">
                  <c:v>10</c:v>
                </c:pt>
                <c:pt idx="28">
                  <c:v>10</c:v>
                </c:pt>
                <c:pt idx="29">
                  <c:v>9</c:v>
                </c:pt>
                <c:pt idx="30">
                  <c:v>9</c:v>
                </c:pt>
                <c:pt idx="31">
                  <c:v>9</c:v>
                </c:pt>
                <c:pt idx="32">
                  <c:v>9</c:v>
                </c:pt>
                <c:pt idx="33">
                  <c:v>8</c:v>
                </c:pt>
                <c:pt idx="34">
                  <c:v>8</c:v>
                </c:pt>
                <c:pt idx="35">
                  <c:v>7</c:v>
                </c:pt>
                <c:pt idx="36">
                  <c:v>7</c:v>
                </c:pt>
                <c:pt idx="37">
                  <c:v>7</c:v>
                </c:pt>
                <c:pt idx="38">
                  <c:v>6</c:v>
                </c:pt>
                <c:pt idx="39">
                  <c:v>6</c:v>
                </c:pt>
                <c:pt idx="40">
                  <c:v>6</c:v>
                </c:pt>
                <c:pt idx="41">
                  <c:v>6</c:v>
                </c:pt>
                <c:pt idx="42">
                  <c:v>6</c:v>
                </c:pt>
                <c:pt idx="43">
                  <c:v>6</c:v>
                </c:pt>
                <c:pt idx="44">
                  <c:v>6</c:v>
                </c:pt>
                <c:pt idx="45">
                  <c:v>5</c:v>
                </c:pt>
                <c:pt idx="46">
                  <c:v>5</c:v>
                </c:pt>
                <c:pt idx="47">
                  <c:v>5</c:v>
                </c:pt>
                <c:pt idx="48">
                  <c:v>4</c:v>
                </c:pt>
                <c:pt idx="49">
                  <c:v>4</c:v>
                </c:pt>
                <c:pt idx="50">
                  <c:v>4</c:v>
                </c:pt>
                <c:pt idx="51">
                  <c:v>4</c:v>
                </c:pt>
                <c:pt idx="52">
                  <c:v>4</c:v>
                </c:pt>
                <c:pt idx="53">
                  <c:v>4</c:v>
                </c:pt>
                <c:pt idx="54">
                  <c:v>4</c:v>
                </c:pt>
                <c:pt idx="55">
                  <c:v>4</c:v>
                </c:pt>
                <c:pt idx="56">
                  <c:v>4</c:v>
                </c:pt>
                <c:pt idx="57">
                  <c:v>4</c:v>
                </c:pt>
                <c:pt idx="58">
                  <c:v>4</c:v>
                </c:pt>
                <c:pt idx="59">
                  <c:v>4</c:v>
                </c:pt>
                <c:pt idx="60">
                  <c:v>4</c:v>
                </c:pt>
                <c:pt idx="61">
                  <c:v>4</c:v>
                </c:pt>
                <c:pt idx="62">
                  <c:v>3</c:v>
                </c:pt>
                <c:pt idx="63">
                  <c:v>3</c:v>
                </c:pt>
                <c:pt idx="64">
                  <c:v>3</c:v>
                </c:pt>
                <c:pt idx="65">
                  <c:v>3</c:v>
                </c:pt>
                <c:pt idx="66">
                  <c:v>3</c:v>
                </c:pt>
                <c:pt idx="67">
                  <c:v>3</c:v>
                </c:pt>
                <c:pt idx="68">
                  <c:v>3</c:v>
                </c:pt>
                <c:pt idx="69">
                  <c:v>3</c:v>
                </c:pt>
                <c:pt idx="70">
                  <c:v>2</c:v>
                </c:pt>
                <c:pt idx="71">
                  <c:v>2</c:v>
                </c:pt>
                <c:pt idx="72">
                  <c:v>2</c:v>
                </c:pt>
                <c:pt idx="73">
                  <c:v>2</c:v>
                </c:pt>
                <c:pt idx="74">
                  <c:v>2</c:v>
                </c:pt>
                <c:pt idx="75">
                  <c:v>2</c:v>
                </c:pt>
                <c:pt idx="76">
                  <c:v>2</c:v>
                </c:pt>
                <c:pt idx="77">
                  <c:v>2</c:v>
                </c:pt>
                <c:pt idx="78">
                  <c:v>2</c:v>
                </c:pt>
                <c:pt idx="79">
                  <c:v>2</c:v>
                </c:pt>
                <c:pt idx="80">
                  <c:v>2</c:v>
                </c:pt>
                <c:pt idx="81">
                  <c:v>2</c:v>
                </c:pt>
                <c:pt idx="82">
                  <c:v>2</c:v>
                </c:pt>
                <c:pt idx="83">
                  <c:v>2</c:v>
                </c:pt>
                <c:pt idx="84">
                  <c:v>2</c:v>
                </c:pt>
                <c:pt idx="85">
                  <c:v>2</c:v>
                </c:pt>
                <c:pt idx="86">
                  <c:v>2</c:v>
                </c:pt>
                <c:pt idx="87">
                  <c:v>2</c:v>
                </c:pt>
                <c:pt idx="88">
                  <c:v>2</c:v>
                </c:pt>
                <c:pt idx="89">
                  <c:v>2</c:v>
                </c:pt>
                <c:pt idx="90">
                  <c:v>1</c:v>
                </c:pt>
                <c:pt idx="91">
                  <c:v>1</c:v>
                </c:pt>
                <c:pt idx="92">
                  <c:v>1</c:v>
                </c:pt>
                <c:pt idx="93">
                  <c:v>1</c:v>
                </c:pt>
                <c:pt idx="94">
                  <c:v>1</c:v>
                </c:pt>
                <c:pt idx="95">
                  <c:v>1</c:v>
                </c:pt>
                <c:pt idx="96">
                  <c:v>1</c:v>
                </c:pt>
                <c:pt idx="97">
                  <c:v>1</c:v>
                </c:pt>
                <c:pt idx="98">
                  <c:v>1</c:v>
                </c:pt>
                <c:pt idx="99">
                  <c:v>1</c:v>
                </c:pt>
                <c:pt idx="100">
                  <c:v>1</c:v>
                </c:pt>
                <c:pt idx="101">
                  <c:v>1</c:v>
                </c:pt>
                <c:pt idx="102">
                  <c:v>1</c:v>
                </c:pt>
                <c:pt idx="103">
                  <c:v>1</c:v>
                </c:pt>
                <c:pt idx="104">
                  <c:v>1</c:v>
                </c:pt>
                <c:pt idx="105">
                  <c:v>1</c:v>
                </c:pt>
                <c:pt idx="106">
                  <c:v>1</c:v>
                </c:pt>
                <c:pt idx="107">
                  <c:v>1</c:v>
                </c:pt>
                <c:pt idx="108">
                  <c:v>1</c:v>
                </c:pt>
                <c:pt idx="109">
                  <c:v>1</c:v>
                </c:pt>
                <c:pt idx="110">
                  <c:v>1</c:v>
                </c:pt>
                <c:pt idx="111">
                  <c:v>1</c:v>
                </c:pt>
                <c:pt idx="112">
                  <c:v>1</c:v>
                </c:pt>
                <c:pt idx="113">
                  <c:v>1</c:v>
                </c:pt>
                <c:pt idx="114">
                  <c:v>1</c:v>
                </c:pt>
                <c:pt idx="115">
                  <c:v>1</c:v>
                </c:pt>
                <c:pt idx="116">
                  <c:v>1</c:v>
                </c:pt>
                <c:pt idx="117">
                  <c:v>1</c:v>
                </c:pt>
                <c:pt idx="118">
                  <c:v>1</c:v>
                </c:pt>
                <c:pt idx="119">
                  <c:v>1</c:v>
                </c:pt>
                <c:pt idx="120">
                  <c:v>1</c:v>
                </c:pt>
                <c:pt idx="121">
                  <c:v>1</c:v>
                </c:pt>
                <c:pt idx="122">
                  <c:v>1</c:v>
                </c:pt>
                <c:pt idx="123">
                  <c:v>1</c:v>
                </c:pt>
                <c:pt idx="124">
                  <c:v>1</c:v>
                </c:pt>
                <c:pt idx="125">
                  <c:v>1</c:v>
                </c:pt>
                <c:pt idx="126">
                  <c:v>1</c:v>
                </c:pt>
                <c:pt idx="127">
                  <c:v>1</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numCache>
            </c:numRef>
          </c:val>
          <c:smooth val="0"/>
        </c:ser>
        <c:dLbls>
          <c:showLegendKey val="0"/>
          <c:showVal val="0"/>
          <c:showCatName val="0"/>
          <c:showSerName val="0"/>
          <c:showPercent val="0"/>
          <c:showBubbleSize val="0"/>
        </c:dLbls>
        <c:marker val="1"/>
        <c:smooth val="0"/>
        <c:axId val="83147008"/>
        <c:axId val="83239296"/>
      </c:lineChart>
      <c:catAx>
        <c:axId val="83147008"/>
        <c:scaling>
          <c:orientation val="minMax"/>
        </c:scaling>
        <c:delete val="0"/>
        <c:axPos val="b"/>
        <c:title>
          <c:tx>
            <c:rich>
              <a:bodyPr/>
              <a:lstStyle/>
              <a:p>
                <a:pPr>
                  <a:defRPr/>
                </a:pPr>
                <a:r>
                  <a:rPr lang="es-MX"/>
                  <a:t>cantidad de likes</a:t>
                </a:r>
              </a:p>
            </c:rich>
          </c:tx>
          <c:layout/>
          <c:overlay val="0"/>
        </c:title>
        <c:majorTickMark val="out"/>
        <c:minorTickMark val="none"/>
        <c:tickLblPos val="nextTo"/>
        <c:crossAx val="83239296"/>
        <c:crosses val="autoZero"/>
        <c:auto val="1"/>
        <c:lblAlgn val="ctr"/>
        <c:lblOffset val="100"/>
        <c:noMultiLvlLbl val="0"/>
      </c:catAx>
      <c:valAx>
        <c:axId val="83239296"/>
        <c:scaling>
          <c:orientation val="minMax"/>
        </c:scaling>
        <c:delete val="0"/>
        <c:axPos val="l"/>
        <c:majorGridlines/>
        <c:title>
          <c:tx>
            <c:rich>
              <a:bodyPr rot="-5400000" vert="horz"/>
              <a:lstStyle/>
              <a:p>
                <a:pPr>
                  <a:defRPr/>
                </a:pPr>
                <a:r>
                  <a:rPr lang="es-MX"/>
                  <a:t>cantidad</a:t>
                </a:r>
                <a:r>
                  <a:rPr lang="es-MX" baseline="0"/>
                  <a:t> de usuarios</a:t>
                </a:r>
                <a:endParaRPr lang="es-MX"/>
              </a:p>
            </c:rich>
          </c:tx>
          <c:layout/>
          <c:overlay val="0"/>
        </c:title>
        <c:numFmt formatCode="General" sourceLinked="1"/>
        <c:majorTickMark val="out"/>
        <c:minorTickMark val="none"/>
        <c:tickLblPos val="nextTo"/>
        <c:crossAx val="83147008"/>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 result.xlsx]Hoja5!Tabla dinámica2</c:name>
    <c:fmtId val="-1"/>
  </c:pivotSource>
  <c:chart>
    <c:title>
      <c:tx>
        <c:rich>
          <a:bodyPr/>
          <a:lstStyle/>
          <a:p>
            <a:pPr>
              <a:defRPr/>
            </a:pPr>
            <a:r>
              <a:rPr lang="en-US"/>
              <a:t>Comparativa</a:t>
            </a:r>
            <a:r>
              <a:rPr lang="en-US" baseline="0"/>
              <a:t> de cantidad de posts clasificados</a:t>
            </a:r>
            <a:endParaRPr lang="en-US"/>
          </a:p>
        </c:rich>
      </c:tx>
      <c:layout/>
      <c:overlay val="0"/>
    </c:title>
    <c:autoTitleDeleted val="0"/>
    <c:pivotFmts>
      <c:pivotFmt>
        <c:idx val="0"/>
        <c:marker>
          <c:symbol val="none"/>
        </c:marker>
      </c:pivotFmt>
      <c:pivotFmt>
        <c:idx val="1"/>
        <c:marker>
          <c:symbol val="none"/>
        </c:marker>
      </c:pivotFmt>
      <c:pivotFmt>
        <c:idx val="2"/>
        <c:marker>
          <c:symbol val="none"/>
        </c:marker>
      </c:pivotFmt>
    </c:pivotFmts>
    <c:plotArea>
      <c:layout/>
      <c:barChart>
        <c:barDir val="col"/>
        <c:grouping val="clustered"/>
        <c:varyColors val="0"/>
        <c:ser>
          <c:idx val="0"/>
          <c:order val="0"/>
          <c:tx>
            <c:strRef>
              <c:f>Hoja5!$C$2</c:f>
              <c:strCache>
                <c:ptCount val="1"/>
                <c:pt idx="0">
                  <c:v>Total</c:v>
                </c:pt>
              </c:strCache>
            </c:strRef>
          </c:tx>
          <c:invertIfNegative val="0"/>
          <c:cat>
            <c:strRef>
              <c:f>Hoja5!$B$3:$B$6</c:f>
              <c:strCache>
                <c:ptCount val="3"/>
                <c:pt idx="0">
                  <c:v>NEGATIVE</c:v>
                </c:pt>
                <c:pt idx="1">
                  <c:v>NEUTRAL</c:v>
                </c:pt>
                <c:pt idx="2">
                  <c:v>POSITIVE</c:v>
                </c:pt>
              </c:strCache>
            </c:strRef>
          </c:cat>
          <c:val>
            <c:numRef>
              <c:f>Hoja5!$C$3:$C$6</c:f>
              <c:numCache>
                <c:formatCode>General</c:formatCode>
                <c:ptCount val="3"/>
                <c:pt idx="0">
                  <c:v>108</c:v>
                </c:pt>
                <c:pt idx="1">
                  <c:v>774</c:v>
                </c:pt>
                <c:pt idx="2">
                  <c:v>345</c:v>
                </c:pt>
              </c:numCache>
            </c:numRef>
          </c:val>
        </c:ser>
        <c:dLbls>
          <c:showLegendKey val="0"/>
          <c:showVal val="0"/>
          <c:showCatName val="0"/>
          <c:showSerName val="0"/>
          <c:showPercent val="0"/>
          <c:showBubbleSize val="0"/>
        </c:dLbls>
        <c:gapWidth val="150"/>
        <c:axId val="83273216"/>
        <c:axId val="83275136"/>
      </c:barChart>
      <c:catAx>
        <c:axId val="83273216"/>
        <c:scaling>
          <c:orientation val="minMax"/>
        </c:scaling>
        <c:delete val="0"/>
        <c:axPos val="b"/>
        <c:title>
          <c:tx>
            <c:rich>
              <a:bodyPr/>
              <a:lstStyle/>
              <a:p>
                <a:pPr>
                  <a:defRPr/>
                </a:pPr>
                <a:r>
                  <a:rPr lang="es-MX"/>
                  <a:t>Clasificación</a:t>
                </a:r>
              </a:p>
            </c:rich>
          </c:tx>
          <c:layout/>
          <c:overlay val="0"/>
        </c:title>
        <c:majorTickMark val="out"/>
        <c:minorTickMark val="none"/>
        <c:tickLblPos val="nextTo"/>
        <c:crossAx val="83275136"/>
        <c:crosses val="autoZero"/>
        <c:auto val="1"/>
        <c:lblAlgn val="ctr"/>
        <c:lblOffset val="100"/>
        <c:noMultiLvlLbl val="0"/>
      </c:catAx>
      <c:valAx>
        <c:axId val="83275136"/>
        <c:scaling>
          <c:orientation val="minMax"/>
        </c:scaling>
        <c:delete val="0"/>
        <c:axPos val="l"/>
        <c:majorGridlines/>
        <c:title>
          <c:tx>
            <c:rich>
              <a:bodyPr rot="-5400000" vert="horz"/>
              <a:lstStyle/>
              <a:p>
                <a:pPr>
                  <a:defRPr/>
                </a:pPr>
                <a:r>
                  <a:rPr lang="es-MX"/>
                  <a:t>Cantidad de posts</a:t>
                </a:r>
              </a:p>
            </c:rich>
          </c:tx>
          <c:layout/>
          <c:overlay val="0"/>
        </c:title>
        <c:numFmt formatCode="General" sourceLinked="1"/>
        <c:majorTickMark val="out"/>
        <c:minorTickMark val="none"/>
        <c:tickLblPos val="nextTo"/>
        <c:crossAx val="83273216"/>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 result.xlsx]Hoja6!Tabla dinámica3</c:name>
    <c:fmtId val="-1"/>
  </c:pivotSource>
  <c:chart>
    <c:title>
      <c:tx>
        <c:rich>
          <a:bodyPr/>
          <a:lstStyle/>
          <a:p>
            <a:pPr>
              <a:defRPr/>
            </a:pPr>
            <a:r>
              <a:rPr lang="en-US"/>
              <a:t>Relación de likes/clasificación</a:t>
            </a:r>
          </a:p>
        </c:rich>
      </c:tx>
      <c:layout/>
      <c:overlay val="0"/>
    </c:title>
    <c:autoTitleDeleted val="0"/>
    <c:pivotFmts>
      <c:pivotFmt>
        <c:idx val="0"/>
        <c:marker>
          <c:symbol val="none"/>
        </c:marker>
      </c:pivotFmt>
      <c:pivotFmt>
        <c:idx val="1"/>
        <c:marker>
          <c:symbol val="none"/>
        </c:marker>
      </c:pivotFmt>
      <c:pivotFmt>
        <c:idx val="2"/>
        <c:marker>
          <c:symbol val="none"/>
        </c:marker>
      </c:pivotFmt>
    </c:pivotFmts>
    <c:plotArea>
      <c:layout/>
      <c:barChart>
        <c:barDir val="col"/>
        <c:grouping val="clustered"/>
        <c:varyColors val="0"/>
        <c:ser>
          <c:idx val="0"/>
          <c:order val="0"/>
          <c:tx>
            <c:strRef>
              <c:f>Hoja6!$B$1</c:f>
              <c:strCache>
                <c:ptCount val="1"/>
                <c:pt idx="0">
                  <c:v>Total</c:v>
                </c:pt>
              </c:strCache>
            </c:strRef>
          </c:tx>
          <c:invertIfNegative val="0"/>
          <c:cat>
            <c:strRef>
              <c:f>Hoja6!$A$2:$A$5</c:f>
              <c:strCache>
                <c:ptCount val="3"/>
                <c:pt idx="0">
                  <c:v>NEGATIVE</c:v>
                </c:pt>
                <c:pt idx="1">
                  <c:v>NEUTRAL</c:v>
                </c:pt>
                <c:pt idx="2">
                  <c:v>POSITIVE</c:v>
                </c:pt>
              </c:strCache>
            </c:strRef>
          </c:cat>
          <c:val>
            <c:numRef>
              <c:f>Hoja6!$B$2:$B$5</c:f>
              <c:numCache>
                <c:formatCode>General</c:formatCode>
                <c:ptCount val="3"/>
                <c:pt idx="0">
                  <c:v>3897</c:v>
                </c:pt>
                <c:pt idx="1">
                  <c:v>61167</c:v>
                </c:pt>
                <c:pt idx="2">
                  <c:v>608688</c:v>
                </c:pt>
              </c:numCache>
            </c:numRef>
          </c:val>
        </c:ser>
        <c:dLbls>
          <c:showLegendKey val="0"/>
          <c:showVal val="0"/>
          <c:showCatName val="0"/>
          <c:showSerName val="0"/>
          <c:showPercent val="0"/>
          <c:showBubbleSize val="0"/>
        </c:dLbls>
        <c:gapWidth val="150"/>
        <c:axId val="83383040"/>
        <c:axId val="83384960"/>
      </c:barChart>
      <c:catAx>
        <c:axId val="83383040"/>
        <c:scaling>
          <c:orientation val="minMax"/>
        </c:scaling>
        <c:delete val="0"/>
        <c:axPos val="b"/>
        <c:title>
          <c:tx>
            <c:rich>
              <a:bodyPr/>
              <a:lstStyle/>
              <a:p>
                <a:pPr>
                  <a:defRPr/>
                </a:pPr>
                <a:r>
                  <a:rPr lang="es-MX"/>
                  <a:t>clasificación</a:t>
                </a:r>
              </a:p>
            </c:rich>
          </c:tx>
          <c:layout>
            <c:manualLayout>
              <c:xMode val="edge"/>
              <c:yMode val="edge"/>
              <c:x val="0.43776552930883672"/>
              <c:y val="0.92378601853108955"/>
            </c:manualLayout>
          </c:layout>
          <c:overlay val="0"/>
        </c:title>
        <c:majorTickMark val="out"/>
        <c:minorTickMark val="none"/>
        <c:tickLblPos val="nextTo"/>
        <c:crossAx val="83384960"/>
        <c:crosses val="autoZero"/>
        <c:auto val="1"/>
        <c:lblAlgn val="ctr"/>
        <c:lblOffset val="100"/>
        <c:noMultiLvlLbl val="0"/>
      </c:catAx>
      <c:valAx>
        <c:axId val="83384960"/>
        <c:scaling>
          <c:orientation val="minMax"/>
        </c:scaling>
        <c:delete val="0"/>
        <c:axPos val="l"/>
        <c:majorGridlines/>
        <c:title>
          <c:tx>
            <c:rich>
              <a:bodyPr rot="-5400000" vert="horz"/>
              <a:lstStyle/>
              <a:p>
                <a:pPr>
                  <a:defRPr/>
                </a:pPr>
                <a:r>
                  <a:rPr lang="es-MX"/>
                  <a:t>likes</a:t>
                </a:r>
              </a:p>
            </c:rich>
          </c:tx>
          <c:layout/>
          <c:overlay val="0"/>
        </c:title>
        <c:numFmt formatCode="General" sourceLinked="1"/>
        <c:majorTickMark val="out"/>
        <c:minorTickMark val="none"/>
        <c:tickLblPos val="nextTo"/>
        <c:crossAx val="83383040"/>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 result.xlsx]Hoja7!Tabla dinámica4</c:name>
    <c:fmtId val="-1"/>
  </c:pivotSource>
  <c:chart>
    <c:title>
      <c:tx>
        <c:rich>
          <a:bodyPr/>
          <a:lstStyle/>
          <a:p>
            <a:pPr>
              <a:defRPr/>
            </a:pPr>
            <a:r>
              <a:rPr lang="es-MX"/>
              <a:t>Clasificación</a:t>
            </a:r>
            <a:r>
              <a:rPr lang="es-MX" baseline="0"/>
              <a:t> de los comentarios/clasificación de los posts</a:t>
            </a:r>
            <a:endParaRPr lang="es-MX"/>
          </a:p>
        </c:rich>
      </c:tx>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barChart>
        <c:barDir val="col"/>
        <c:grouping val="clustered"/>
        <c:varyColors val="0"/>
        <c:ser>
          <c:idx val="0"/>
          <c:order val="0"/>
          <c:tx>
            <c:strRef>
              <c:f>Hoja7!$B$1</c:f>
              <c:strCache>
                <c:ptCount val="1"/>
                <c:pt idx="0">
                  <c:v>comentarios positivos</c:v>
                </c:pt>
              </c:strCache>
            </c:strRef>
          </c:tx>
          <c:invertIfNegative val="0"/>
          <c:cat>
            <c:strRef>
              <c:f>Hoja7!$A$2:$A$5</c:f>
              <c:strCache>
                <c:ptCount val="3"/>
                <c:pt idx="0">
                  <c:v>NEGATIVE</c:v>
                </c:pt>
                <c:pt idx="1">
                  <c:v>NEUTRAL</c:v>
                </c:pt>
                <c:pt idx="2">
                  <c:v>POSITIVE</c:v>
                </c:pt>
              </c:strCache>
            </c:strRef>
          </c:cat>
          <c:val>
            <c:numRef>
              <c:f>Hoja7!$B$2:$B$5</c:f>
              <c:numCache>
                <c:formatCode>General</c:formatCode>
                <c:ptCount val="3"/>
                <c:pt idx="0">
                  <c:v>224</c:v>
                </c:pt>
                <c:pt idx="1">
                  <c:v>1158</c:v>
                </c:pt>
                <c:pt idx="2">
                  <c:v>7233</c:v>
                </c:pt>
              </c:numCache>
            </c:numRef>
          </c:val>
        </c:ser>
        <c:ser>
          <c:idx val="1"/>
          <c:order val="1"/>
          <c:tx>
            <c:strRef>
              <c:f>Hoja7!$C$1</c:f>
              <c:strCache>
                <c:ptCount val="1"/>
                <c:pt idx="0">
                  <c:v>comentarios negativos</c:v>
                </c:pt>
              </c:strCache>
            </c:strRef>
          </c:tx>
          <c:invertIfNegative val="0"/>
          <c:cat>
            <c:strRef>
              <c:f>Hoja7!$A$2:$A$5</c:f>
              <c:strCache>
                <c:ptCount val="3"/>
                <c:pt idx="0">
                  <c:v>NEGATIVE</c:v>
                </c:pt>
                <c:pt idx="1">
                  <c:v>NEUTRAL</c:v>
                </c:pt>
                <c:pt idx="2">
                  <c:v>POSITIVE</c:v>
                </c:pt>
              </c:strCache>
            </c:strRef>
          </c:cat>
          <c:val>
            <c:numRef>
              <c:f>Hoja7!$C$2:$C$5</c:f>
              <c:numCache>
                <c:formatCode>General</c:formatCode>
                <c:ptCount val="3"/>
                <c:pt idx="0">
                  <c:v>79</c:v>
                </c:pt>
                <c:pt idx="1">
                  <c:v>223</c:v>
                </c:pt>
                <c:pt idx="2">
                  <c:v>6933</c:v>
                </c:pt>
              </c:numCache>
            </c:numRef>
          </c:val>
        </c:ser>
        <c:ser>
          <c:idx val="2"/>
          <c:order val="2"/>
          <c:tx>
            <c:strRef>
              <c:f>Hoja7!$D$1</c:f>
              <c:strCache>
                <c:ptCount val="1"/>
                <c:pt idx="0">
                  <c:v>total comentarios</c:v>
                </c:pt>
              </c:strCache>
            </c:strRef>
          </c:tx>
          <c:invertIfNegative val="0"/>
          <c:cat>
            <c:strRef>
              <c:f>Hoja7!$A$2:$A$5</c:f>
              <c:strCache>
                <c:ptCount val="3"/>
                <c:pt idx="0">
                  <c:v>NEGATIVE</c:v>
                </c:pt>
                <c:pt idx="1">
                  <c:v>NEUTRAL</c:v>
                </c:pt>
                <c:pt idx="2">
                  <c:v>POSITIVE</c:v>
                </c:pt>
              </c:strCache>
            </c:strRef>
          </c:cat>
          <c:val>
            <c:numRef>
              <c:f>Hoja7!$D$2:$D$5</c:f>
              <c:numCache>
                <c:formatCode>General</c:formatCode>
                <c:ptCount val="3"/>
                <c:pt idx="0">
                  <c:v>338</c:v>
                </c:pt>
                <c:pt idx="1">
                  <c:v>2138</c:v>
                </c:pt>
                <c:pt idx="2">
                  <c:v>29217</c:v>
                </c:pt>
              </c:numCache>
            </c:numRef>
          </c:val>
        </c:ser>
        <c:dLbls>
          <c:showLegendKey val="0"/>
          <c:showVal val="0"/>
          <c:showCatName val="0"/>
          <c:showSerName val="0"/>
          <c:showPercent val="0"/>
          <c:showBubbleSize val="0"/>
        </c:dLbls>
        <c:gapWidth val="150"/>
        <c:axId val="83428864"/>
        <c:axId val="83430784"/>
      </c:barChart>
      <c:catAx>
        <c:axId val="83428864"/>
        <c:scaling>
          <c:orientation val="minMax"/>
        </c:scaling>
        <c:delete val="0"/>
        <c:axPos val="b"/>
        <c:title>
          <c:tx>
            <c:rich>
              <a:bodyPr/>
              <a:lstStyle/>
              <a:p>
                <a:pPr>
                  <a:defRPr/>
                </a:pPr>
                <a:r>
                  <a:rPr lang="es-MX"/>
                  <a:t>clasificación</a:t>
                </a:r>
              </a:p>
            </c:rich>
          </c:tx>
          <c:layout/>
          <c:overlay val="0"/>
        </c:title>
        <c:majorTickMark val="out"/>
        <c:minorTickMark val="none"/>
        <c:tickLblPos val="nextTo"/>
        <c:crossAx val="83430784"/>
        <c:crosses val="autoZero"/>
        <c:auto val="1"/>
        <c:lblAlgn val="ctr"/>
        <c:lblOffset val="100"/>
        <c:noMultiLvlLbl val="0"/>
      </c:catAx>
      <c:valAx>
        <c:axId val="83430784"/>
        <c:scaling>
          <c:orientation val="minMax"/>
        </c:scaling>
        <c:delete val="0"/>
        <c:axPos val="l"/>
        <c:majorGridlines/>
        <c:title>
          <c:tx>
            <c:rich>
              <a:bodyPr rot="-5400000" vert="horz"/>
              <a:lstStyle/>
              <a:p>
                <a:pPr>
                  <a:defRPr/>
                </a:pPr>
                <a:r>
                  <a:rPr lang="es-MX"/>
                  <a:t>cantidad de comentarios</a:t>
                </a:r>
              </a:p>
            </c:rich>
          </c:tx>
          <c:layout/>
          <c:overlay val="0"/>
        </c:title>
        <c:numFmt formatCode="General" sourceLinked="1"/>
        <c:majorTickMark val="out"/>
        <c:minorTickMark val="none"/>
        <c:tickLblPos val="nextTo"/>
        <c:crossAx val="83428864"/>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0A38F962-DB98-452F-A84A-6CC7B88892AB}" type="datetimeFigureOut">
              <a:rPr lang="es-MX" smtClean="0"/>
              <a:pPr/>
              <a:t>21/06/2015</a:t>
            </a:fld>
            <a:endParaRPr lang="es-MX"/>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MX"/>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C6A76A27-0B57-4C95-BFBC-77B97F59F6B0}" type="slidenum">
              <a:rPr lang="es-MX" smtClean="0"/>
              <a:pPr/>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0A38F962-DB98-452F-A84A-6CC7B88892AB}" type="datetimeFigureOut">
              <a:rPr lang="es-MX" smtClean="0"/>
              <a:pPr/>
              <a:t>21/06/2015</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C6A76A27-0B57-4C95-BFBC-77B97F59F6B0}"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0A38F962-DB98-452F-A84A-6CC7B88892AB}" type="datetimeFigureOut">
              <a:rPr lang="es-MX" smtClean="0"/>
              <a:pPr/>
              <a:t>21/06/2015</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C6A76A27-0B57-4C95-BFBC-77B97F59F6B0}"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0A38F962-DB98-452F-A84A-6CC7B88892AB}" type="datetimeFigureOut">
              <a:rPr lang="es-MX" smtClean="0"/>
              <a:pPr/>
              <a:t>21/06/2015</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C6A76A27-0B57-4C95-BFBC-77B97F59F6B0}" type="slidenum">
              <a:rPr lang="es-MX" smtClean="0"/>
              <a:pPr/>
              <a:t>‹Nº›</a:t>
            </a:fld>
            <a:endParaRPr lang="es-MX"/>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0A38F962-DB98-452F-A84A-6CC7B88892AB}" type="datetimeFigureOut">
              <a:rPr lang="es-MX" smtClean="0"/>
              <a:pPr/>
              <a:t>21/06/2015</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C6A76A27-0B57-4C95-BFBC-77B97F59F6B0}" type="slidenum">
              <a:rPr lang="es-MX" smtClean="0"/>
              <a:pPr/>
              <a:t>‹Nº›</a:t>
            </a:fld>
            <a:endParaRPr lang="es-MX"/>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0A38F962-DB98-452F-A84A-6CC7B88892AB}" type="datetimeFigureOut">
              <a:rPr lang="es-MX" smtClean="0"/>
              <a:pPr/>
              <a:t>21/06/2015</a:t>
            </a:fld>
            <a:endParaRPr lang="es-MX"/>
          </a:p>
        </p:txBody>
      </p:sp>
      <p:sp>
        <p:nvSpPr>
          <p:cNvPr id="6" name="5 Marcador de pie de página"/>
          <p:cNvSpPr>
            <a:spLocks noGrp="1"/>
          </p:cNvSpPr>
          <p:nvPr>
            <p:ph type="ftr" sz="quarter" idx="11"/>
          </p:nvPr>
        </p:nvSpPr>
        <p:spPr/>
        <p:txBody>
          <a:bodyPr/>
          <a:lstStyle>
            <a:extLst/>
          </a:lstStyle>
          <a:p>
            <a:endParaRPr lang="es-MX"/>
          </a:p>
        </p:txBody>
      </p:sp>
      <p:sp>
        <p:nvSpPr>
          <p:cNvPr id="7" name="6 Marcador de número de diapositiva"/>
          <p:cNvSpPr>
            <a:spLocks noGrp="1"/>
          </p:cNvSpPr>
          <p:nvPr>
            <p:ph type="sldNum" sz="quarter" idx="12"/>
          </p:nvPr>
        </p:nvSpPr>
        <p:spPr/>
        <p:txBody>
          <a:bodyPr/>
          <a:lstStyle>
            <a:extLst/>
          </a:lstStyle>
          <a:p>
            <a:fld id="{C6A76A27-0B57-4C95-BFBC-77B97F59F6B0}" type="slidenum">
              <a:rPr lang="es-MX" smtClean="0"/>
              <a:pPr/>
              <a:t>‹Nº›</a:t>
            </a:fld>
            <a:endParaRPr lang="es-MX"/>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0A38F962-DB98-452F-A84A-6CC7B88892AB}" type="datetimeFigureOut">
              <a:rPr lang="es-MX" smtClean="0"/>
              <a:pPr/>
              <a:t>21/06/2015</a:t>
            </a:fld>
            <a:endParaRPr lang="es-MX"/>
          </a:p>
        </p:txBody>
      </p:sp>
      <p:sp>
        <p:nvSpPr>
          <p:cNvPr id="8" name="7 Marcador de pie de página"/>
          <p:cNvSpPr>
            <a:spLocks noGrp="1"/>
          </p:cNvSpPr>
          <p:nvPr>
            <p:ph type="ftr" sz="quarter" idx="11"/>
          </p:nvPr>
        </p:nvSpPr>
        <p:spPr/>
        <p:txBody>
          <a:bodyPr/>
          <a:lstStyle>
            <a:extLst/>
          </a:lstStyle>
          <a:p>
            <a:endParaRPr lang="es-MX"/>
          </a:p>
        </p:txBody>
      </p:sp>
      <p:sp>
        <p:nvSpPr>
          <p:cNvPr id="9" name="8 Marcador de número de diapositiva"/>
          <p:cNvSpPr>
            <a:spLocks noGrp="1"/>
          </p:cNvSpPr>
          <p:nvPr>
            <p:ph type="sldNum" sz="quarter" idx="12"/>
          </p:nvPr>
        </p:nvSpPr>
        <p:spPr/>
        <p:txBody>
          <a:bodyPr/>
          <a:lstStyle>
            <a:extLst/>
          </a:lstStyle>
          <a:p>
            <a:fld id="{C6A76A27-0B57-4C95-BFBC-77B97F59F6B0}" type="slidenum">
              <a:rPr lang="es-MX" smtClean="0"/>
              <a:pPr/>
              <a:t>‹Nº›</a:t>
            </a:fld>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0A38F962-DB98-452F-A84A-6CC7B88892AB}" type="datetimeFigureOut">
              <a:rPr lang="es-MX" smtClean="0"/>
              <a:pPr/>
              <a:t>21/06/2015</a:t>
            </a:fld>
            <a:endParaRPr lang="es-MX"/>
          </a:p>
        </p:txBody>
      </p:sp>
      <p:sp>
        <p:nvSpPr>
          <p:cNvPr id="4" name="3 Marcador de pie de página"/>
          <p:cNvSpPr>
            <a:spLocks noGrp="1"/>
          </p:cNvSpPr>
          <p:nvPr>
            <p:ph type="ftr" sz="quarter" idx="11"/>
          </p:nvPr>
        </p:nvSpPr>
        <p:spPr/>
        <p:txBody>
          <a:bodyPr/>
          <a:lstStyle>
            <a:extLst/>
          </a:lstStyle>
          <a:p>
            <a:endParaRPr lang="es-MX"/>
          </a:p>
        </p:txBody>
      </p:sp>
      <p:sp>
        <p:nvSpPr>
          <p:cNvPr id="5" name="4 Marcador de número de diapositiva"/>
          <p:cNvSpPr>
            <a:spLocks noGrp="1"/>
          </p:cNvSpPr>
          <p:nvPr>
            <p:ph type="sldNum" sz="quarter" idx="12"/>
          </p:nvPr>
        </p:nvSpPr>
        <p:spPr/>
        <p:txBody>
          <a:bodyPr/>
          <a:lstStyle>
            <a:extLst/>
          </a:lstStyle>
          <a:p>
            <a:fld id="{C6A76A27-0B57-4C95-BFBC-77B97F59F6B0}" type="slidenum">
              <a:rPr lang="es-MX" smtClean="0"/>
              <a:pPr/>
              <a:t>‹Nº›</a:t>
            </a:fld>
            <a:endParaRPr lang="es-MX"/>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0A38F962-DB98-452F-A84A-6CC7B88892AB}" type="datetimeFigureOut">
              <a:rPr lang="es-MX" smtClean="0"/>
              <a:pPr/>
              <a:t>21/06/2015</a:t>
            </a:fld>
            <a:endParaRPr lang="es-MX"/>
          </a:p>
        </p:txBody>
      </p:sp>
      <p:sp>
        <p:nvSpPr>
          <p:cNvPr id="3" name="2 Marcador de pie de página"/>
          <p:cNvSpPr>
            <a:spLocks noGrp="1"/>
          </p:cNvSpPr>
          <p:nvPr>
            <p:ph type="ftr" sz="quarter" idx="11"/>
          </p:nvPr>
        </p:nvSpPr>
        <p:spPr/>
        <p:txBody>
          <a:bodyPr/>
          <a:lstStyle>
            <a:extLst/>
          </a:lstStyle>
          <a:p>
            <a:endParaRPr lang="es-MX"/>
          </a:p>
        </p:txBody>
      </p:sp>
      <p:sp>
        <p:nvSpPr>
          <p:cNvPr id="4" name="3 Marcador de número de diapositiva"/>
          <p:cNvSpPr>
            <a:spLocks noGrp="1"/>
          </p:cNvSpPr>
          <p:nvPr>
            <p:ph type="sldNum" sz="quarter" idx="12"/>
          </p:nvPr>
        </p:nvSpPr>
        <p:spPr/>
        <p:txBody>
          <a:bodyPr/>
          <a:lstStyle>
            <a:extLst/>
          </a:lstStyle>
          <a:p>
            <a:fld id="{C6A76A27-0B57-4C95-BFBC-77B97F59F6B0}"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0A38F962-DB98-452F-A84A-6CC7B88892AB}" type="datetimeFigureOut">
              <a:rPr lang="es-MX" smtClean="0"/>
              <a:pPr/>
              <a:t>21/06/2015</a:t>
            </a:fld>
            <a:endParaRPr lang="es-MX"/>
          </a:p>
        </p:txBody>
      </p:sp>
      <p:sp>
        <p:nvSpPr>
          <p:cNvPr id="6" name="5 Marcador de pie de página"/>
          <p:cNvSpPr>
            <a:spLocks noGrp="1"/>
          </p:cNvSpPr>
          <p:nvPr>
            <p:ph type="ftr" sz="quarter" idx="11"/>
          </p:nvPr>
        </p:nvSpPr>
        <p:spPr/>
        <p:txBody>
          <a:bodyPr/>
          <a:lstStyle>
            <a:extLst/>
          </a:lstStyle>
          <a:p>
            <a:endParaRPr lang="es-MX"/>
          </a:p>
        </p:txBody>
      </p:sp>
      <p:sp>
        <p:nvSpPr>
          <p:cNvPr id="7" name="6 Marcador de número de diapositiva"/>
          <p:cNvSpPr>
            <a:spLocks noGrp="1"/>
          </p:cNvSpPr>
          <p:nvPr>
            <p:ph type="sldNum" sz="quarter" idx="12"/>
          </p:nvPr>
        </p:nvSpPr>
        <p:spPr/>
        <p:txBody>
          <a:bodyPr/>
          <a:lstStyle>
            <a:extLst/>
          </a:lstStyle>
          <a:p>
            <a:fld id="{C6A76A27-0B57-4C95-BFBC-77B97F59F6B0}" type="slidenum">
              <a:rPr lang="es-MX" smtClean="0"/>
              <a:pPr/>
              <a:t>‹Nº›</a:t>
            </a:fld>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0A38F962-DB98-452F-A84A-6CC7B88892AB}" type="datetimeFigureOut">
              <a:rPr lang="es-MX" smtClean="0"/>
              <a:pPr/>
              <a:t>21/06/2015</a:t>
            </a:fld>
            <a:endParaRPr lang="es-MX"/>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MX"/>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C6A76A27-0B57-4C95-BFBC-77B97F59F6B0}" type="slidenum">
              <a:rPr lang="es-MX" smtClean="0"/>
              <a:pPr/>
              <a:t>‹Nº›</a:t>
            </a:fld>
            <a:endParaRPr lang="es-MX"/>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A38F962-DB98-452F-A84A-6CC7B88892AB}" type="datetimeFigureOut">
              <a:rPr lang="es-MX" smtClean="0"/>
              <a:pPr/>
              <a:t>21/06/2015</a:t>
            </a:fld>
            <a:endParaRPr lang="es-MX"/>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MX"/>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6A76A27-0B57-4C95-BFBC-77B97F59F6B0}" type="slidenum">
              <a:rPr lang="es-MX" smtClean="0"/>
              <a:pPr/>
              <a:t>‹Nº›</a:t>
            </a:fld>
            <a:endParaRPr lang="es-MX"/>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idcodeoverflow/SocialNetworkAnalyze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827584" y="188640"/>
            <a:ext cx="7772400" cy="3987874"/>
          </a:xfrm>
        </p:spPr>
        <p:txBody>
          <a:bodyPr>
            <a:normAutofit fontScale="90000"/>
          </a:bodyPr>
          <a:lstStyle/>
          <a:p>
            <a:r>
              <a:rPr lang="es-MX" b="1" dirty="0"/>
              <a:t>Agentes Web Inteligentes para la detección de individuos preponderantes en el albedrio de sus círculos sociales en </a:t>
            </a:r>
            <a:r>
              <a:rPr lang="es-MX" b="1" dirty="0" err="1"/>
              <a:t>Facebook</a:t>
            </a:r>
            <a:endParaRPr lang="es-MX" dirty="0"/>
          </a:p>
        </p:txBody>
      </p:sp>
      <p:sp>
        <p:nvSpPr>
          <p:cNvPr id="3" name="2 Subtítulo"/>
          <p:cNvSpPr>
            <a:spLocks noGrp="1"/>
          </p:cNvSpPr>
          <p:nvPr>
            <p:ph type="subTitle" idx="1"/>
          </p:nvPr>
        </p:nvSpPr>
        <p:spPr>
          <a:xfrm>
            <a:off x="1475656" y="4293096"/>
            <a:ext cx="6872808" cy="1752600"/>
          </a:xfrm>
        </p:spPr>
        <p:txBody>
          <a:bodyPr>
            <a:normAutofit fontScale="85000" lnSpcReduction="20000"/>
          </a:bodyPr>
          <a:lstStyle/>
          <a:p>
            <a:r>
              <a:rPr lang="es-MX" dirty="0" smtClean="0"/>
              <a:t>David Israel García Alcázar</a:t>
            </a:r>
          </a:p>
          <a:p>
            <a:r>
              <a:rPr lang="es-MX" dirty="0" smtClean="0"/>
              <a:t>Director: Dr. Julio Cesar Ponce Gallegos</a:t>
            </a:r>
          </a:p>
          <a:p>
            <a:r>
              <a:rPr lang="es-MX" dirty="0" smtClean="0"/>
              <a:t>Asesores:</a:t>
            </a:r>
          </a:p>
          <a:p>
            <a:r>
              <a:rPr lang="es-MX" dirty="0" smtClean="0">
                <a:solidFill>
                  <a:schemeClr val="bg1"/>
                </a:solidFill>
              </a:rPr>
              <a:t>Dr. Alejandro Padilla Díaz</a:t>
            </a:r>
          </a:p>
          <a:p>
            <a:r>
              <a:rPr lang="es-MX" dirty="0" smtClean="0">
                <a:solidFill>
                  <a:schemeClr val="bg1"/>
                </a:solidFill>
              </a:rPr>
              <a:t>Dr. Juan Pedro Cardona Salas</a:t>
            </a:r>
          </a:p>
          <a:p>
            <a:endParaRPr lang="es-MX"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268760"/>
            <a:ext cx="8229600" cy="4611968"/>
          </a:xfrm>
        </p:spPr>
        <p:txBody>
          <a:bodyPr>
            <a:normAutofit/>
          </a:bodyPr>
          <a:lstStyle/>
          <a:p>
            <a:r>
              <a:rPr lang="es-MX" b="1" dirty="0" smtClean="0"/>
              <a:t>Objetivos Específicos</a:t>
            </a:r>
          </a:p>
          <a:p>
            <a:pPr lvl="1"/>
            <a:r>
              <a:rPr lang="es-MX" sz="2100" dirty="0" smtClean="0"/>
              <a:t>Desarrollar un Framework que permita el análisis de la red Social </a:t>
            </a:r>
            <a:r>
              <a:rPr lang="es-MX" sz="2100" dirty="0" err="1" smtClean="0"/>
              <a:t>Facebook</a:t>
            </a:r>
            <a:r>
              <a:rPr lang="es-MX" sz="2100" dirty="0" smtClean="0"/>
              <a:t> para el lenguaje de programación </a:t>
            </a:r>
            <a:r>
              <a:rPr lang="es-MX" sz="2100" dirty="0" err="1" smtClean="0"/>
              <a:t>Python</a:t>
            </a:r>
            <a:r>
              <a:rPr lang="es-MX" sz="2100" dirty="0" smtClean="0"/>
              <a:t> que hasta el día de hoy no hay una herramienta que permita esto.</a:t>
            </a:r>
          </a:p>
          <a:p>
            <a:pPr lvl="1"/>
            <a:r>
              <a:rPr lang="es-MX" sz="2100" dirty="0" smtClean="0"/>
              <a:t>Obtener las publicaciones de usuarios de </a:t>
            </a:r>
            <a:r>
              <a:rPr lang="es-MX" sz="2100" dirty="0" err="1" smtClean="0"/>
              <a:t>Facebook</a:t>
            </a:r>
            <a:r>
              <a:rPr lang="es-MX" sz="2100" dirty="0" smtClean="0"/>
              <a:t> para su análisis. </a:t>
            </a:r>
            <a:endParaRPr lang="es-MX" dirty="0"/>
          </a:p>
        </p:txBody>
      </p:sp>
      <p:sp>
        <p:nvSpPr>
          <p:cNvPr id="2" name="1 Título"/>
          <p:cNvSpPr>
            <a:spLocks noGrp="1"/>
          </p:cNvSpPr>
          <p:nvPr>
            <p:ph type="title"/>
          </p:nvPr>
        </p:nvSpPr>
        <p:spPr/>
        <p:txBody>
          <a:bodyPr/>
          <a:lstStyle/>
          <a:p>
            <a:r>
              <a:rPr lang="es-MX" dirty="0" smtClean="0"/>
              <a:t>Objetivos</a:t>
            </a:r>
            <a:endParaRPr lang="es-MX" dirty="0"/>
          </a:p>
        </p:txBody>
      </p:sp>
      <p:pic>
        <p:nvPicPr>
          <p:cNvPr id="6" name="Picture 2" descr="https://pilararriagadas.files.wordpress.com/2011/07/obj03.jpg"/>
          <p:cNvPicPr>
            <a:picLocks noChangeAspect="1" noChangeArrowheads="1"/>
          </p:cNvPicPr>
          <p:nvPr/>
        </p:nvPicPr>
        <p:blipFill>
          <a:blip r:embed="rId2" cstate="print"/>
          <a:srcRect/>
          <a:stretch>
            <a:fillRect/>
          </a:stretch>
        </p:blipFill>
        <p:spPr bwMode="auto">
          <a:xfrm>
            <a:off x="3707904" y="3356992"/>
            <a:ext cx="3312368" cy="3312368"/>
          </a:xfrm>
          <a:prstGeom prst="rect">
            <a:avLst/>
          </a:prstGeom>
          <a:ln>
            <a:noFill/>
          </a:ln>
          <a:effectLst>
            <a:softEdge rad="112500"/>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196752"/>
            <a:ext cx="8229600" cy="4611968"/>
          </a:xfrm>
        </p:spPr>
        <p:txBody>
          <a:bodyPr>
            <a:normAutofit/>
          </a:bodyPr>
          <a:lstStyle/>
          <a:p>
            <a:r>
              <a:rPr lang="es-MX" b="1" dirty="0" smtClean="0"/>
              <a:t>Objetivos Específicos</a:t>
            </a:r>
          </a:p>
          <a:p>
            <a:pPr lvl="1"/>
            <a:r>
              <a:rPr lang="es-MX" sz="2000" dirty="0" smtClean="0"/>
              <a:t>Realizar un pre-procesamiento adecuado de la información que nos permita limpiar los datos.</a:t>
            </a:r>
          </a:p>
          <a:p>
            <a:pPr lvl="1"/>
            <a:r>
              <a:rPr lang="es-MX" sz="2000" dirty="0" smtClean="0"/>
              <a:t>Construir un algoritmo para distinguir los nodos líderes, mediante el análisis de sus publicaciones en </a:t>
            </a:r>
            <a:r>
              <a:rPr lang="es-MX" sz="2000" dirty="0" err="1" smtClean="0"/>
              <a:t>Facebook</a:t>
            </a:r>
            <a:r>
              <a:rPr lang="es-MX" sz="2000" dirty="0" smtClean="0"/>
              <a:t> usando minería de texto.</a:t>
            </a:r>
          </a:p>
          <a:p>
            <a:pPr lvl="1"/>
            <a:r>
              <a:rPr lang="es-MX" sz="2000" dirty="0" smtClean="0"/>
              <a:t>Obtener un diccionario de palabras negativas, positivas, al igual que uno en el que se encuentren las más comunes entre las publicaciones populares (Es necesario incluir el periodo de tiempo).</a:t>
            </a:r>
          </a:p>
          <a:p>
            <a:endParaRPr lang="es-MX" dirty="0"/>
          </a:p>
        </p:txBody>
      </p:sp>
      <p:sp>
        <p:nvSpPr>
          <p:cNvPr id="2" name="1 Título"/>
          <p:cNvSpPr>
            <a:spLocks noGrp="1"/>
          </p:cNvSpPr>
          <p:nvPr>
            <p:ph type="title"/>
          </p:nvPr>
        </p:nvSpPr>
        <p:spPr/>
        <p:txBody>
          <a:bodyPr/>
          <a:lstStyle/>
          <a:p>
            <a:r>
              <a:rPr lang="es-MX" dirty="0" smtClean="0"/>
              <a:t>Objetivos</a:t>
            </a:r>
            <a:endParaRPr lang="es-MX" dirty="0"/>
          </a:p>
        </p:txBody>
      </p:sp>
      <p:pic>
        <p:nvPicPr>
          <p:cNvPr id="5" name="Picture 4" descr="http://www.secretosdeprosperidad.net/wp-content/uploads/2010/11/importancia-de-establecer-objetivos-en-los-negocios.png"/>
          <p:cNvPicPr>
            <a:picLocks noChangeAspect="1" noChangeArrowheads="1"/>
          </p:cNvPicPr>
          <p:nvPr/>
        </p:nvPicPr>
        <p:blipFill>
          <a:blip r:embed="rId2" cstate="print"/>
          <a:srcRect/>
          <a:stretch>
            <a:fillRect/>
          </a:stretch>
        </p:blipFill>
        <p:spPr bwMode="auto">
          <a:xfrm>
            <a:off x="3507804" y="4293096"/>
            <a:ext cx="5600700" cy="2381250"/>
          </a:xfrm>
          <a:prstGeom prst="rect">
            <a:avLst/>
          </a:prstGeom>
          <a:ln>
            <a:noFill/>
          </a:ln>
          <a:effectLst>
            <a:softEdge rad="112500"/>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81328"/>
            <a:ext cx="8229600" cy="1947672"/>
          </a:xfrm>
        </p:spPr>
        <p:txBody>
          <a:bodyPr>
            <a:normAutofit fontScale="77500" lnSpcReduction="20000"/>
          </a:bodyPr>
          <a:lstStyle/>
          <a:p>
            <a:pPr algn="just"/>
            <a:r>
              <a:rPr lang="es-MX" dirty="0" smtClean="0"/>
              <a:t>Las nuevas técnicas de análisis de redes son más apropiadas para grandes data-sets del tipo que generalmente no son factibles analizar utilizando software comercial o común público. La Minería de Datos permite que dicha información sea analizada utilizando técnicas que prometen proveer conocimiento sustancial del área. (Scott, 2011)</a:t>
            </a:r>
            <a:endParaRPr lang="es-MX" dirty="0"/>
          </a:p>
        </p:txBody>
      </p:sp>
      <p:sp>
        <p:nvSpPr>
          <p:cNvPr id="2" name="1 Título"/>
          <p:cNvSpPr>
            <a:spLocks noGrp="1"/>
          </p:cNvSpPr>
          <p:nvPr>
            <p:ph type="title"/>
          </p:nvPr>
        </p:nvSpPr>
        <p:spPr/>
        <p:txBody>
          <a:bodyPr/>
          <a:lstStyle/>
          <a:p>
            <a:r>
              <a:rPr lang="es-MX" dirty="0" smtClean="0"/>
              <a:t>Marco de Referencia</a:t>
            </a:r>
            <a:endParaRPr lang="es-MX" dirty="0"/>
          </a:p>
        </p:txBody>
      </p:sp>
      <p:pic>
        <p:nvPicPr>
          <p:cNvPr id="6146" name="Picture 2" descr="https://imatge.upc.edu/web/sites/default/files/resources/1533/database.png"/>
          <p:cNvPicPr>
            <a:picLocks noChangeAspect="1" noChangeArrowheads="1"/>
          </p:cNvPicPr>
          <p:nvPr/>
        </p:nvPicPr>
        <p:blipFill>
          <a:blip r:embed="rId2" cstate="print"/>
          <a:srcRect/>
          <a:stretch>
            <a:fillRect/>
          </a:stretch>
        </p:blipFill>
        <p:spPr bwMode="auto">
          <a:xfrm>
            <a:off x="3491880" y="3356992"/>
            <a:ext cx="3182268" cy="32073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81328"/>
            <a:ext cx="8229600" cy="1947672"/>
          </a:xfrm>
        </p:spPr>
        <p:txBody>
          <a:bodyPr>
            <a:normAutofit fontScale="85000" lnSpcReduction="20000"/>
          </a:bodyPr>
          <a:lstStyle/>
          <a:p>
            <a:pPr algn="just"/>
            <a:r>
              <a:rPr lang="es-MX" dirty="0" smtClean="0"/>
              <a:t>En otras palabras, la minería de datos es el proceso completo de revelar patrones útiles y relaciones en los datos usando técnicas como la inteligencia artificial, machine </a:t>
            </a:r>
            <a:r>
              <a:rPr lang="es-MX" dirty="0" err="1" smtClean="0"/>
              <a:t>learning</a:t>
            </a:r>
            <a:r>
              <a:rPr lang="es-MX" dirty="0" smtClean="0"/>
              <a:t> y estadísticas a través de herramientas de análisis de datos avanzadas. (</a:t>
            </a:r>
            <a:r>
              <a:rPr lang="es-MX" dirty="0" err="1" smtClean="0"/>
              <a:t>Bozkır</a:t>
            </a:r>
            <a:r>
              <a:rPr lang="es-MX" dirty="0" smtClean="0"/>
              <a:t>, </a:t>
            </a:r>
            <a:r>
              <a:rPr lang="es-MX" dirty="0" err="1" smtClean="0"/>
              <a:t>Güzin</a:t>
            </a:r>
            <a:r>
              <a:rPr lang="es-MX" dirty="0" smtClean="0"/>
              <a:t> </a:t>
            </a:r>
            <a:r>
              <a:rPr lang="es-MX" dirty="0" err="1" smtClean="0"/>
              <a:t>Mazman</a:t>
            </a:r>
            <a:r>
              <a:rPr lang="es-MX" dirty="0" smtClean="0"/>
              <a:t>, &amp; </a:t>
            </a:r>
            <a:r>
              <a:rPr lang="es-MX" dirty="0" err="1" smtClean="0"/>
              <a:t>Akçapınar</a:t>
            </a:r>
            <a:r>
              <a:rPr lang="es-MX" dirty="0" smtClean="0"/>
              <a:t> </a:t>
            </a:r>
            <a:r>
              <a:rPr lang="es-MX" dirty="0" err="1" smtClean="0"/>
              <a:t>Sezer</a:t>
            </a:r>
            <a:r>
              <a:rPr lang="es-MX" dirty="0" smtClean="0"/>
              <a:t>, 2010) </a:t>
            </a:r>
            <a:endParaRPr lang="es-MX" dirty="0"/>
          </a:p>
        </p:txBody>
      </p:sp>
      <p:sp>
        <p:nvSpPr>
          <p:cNvPr id="2" name="1 Título"/>
          <p:cNvSpPr>
            <a:spLocks noGrp="1"/>
          </p:cNvSpPr>
          <p:nvPr>
            <p:ph type="title"/>
          </p:nvPr>
        </p:nvSpPr>
        <p:spPr/>
        <p:txBody>
          <a:bodyPr/>
          <a:lstStyle/>
          <a:p>
            <a:r>
              <a:rPr lang="es-MX" dirty="0" smtClean="0"/>
              <a:t>Marco de Referencia</a:t>
            </a:r>
            <a:endParaRPr lang="es-MX" dirty="0"/>
          </a:p>
        </p:txBody>
      </p:sp>
      <p:pic>
        <p:nvPicPr>
          <p:cNvPr id="40962" name="Picture 2" descr="http://www.formulaenlosnegocios.com.mx/wp-content/uploads/2011/09/Imagen_2.jpg"/>
          <p:cNvPicPr>
            <a:picLocks noChangeAspect="1" noChangeArrowheads="1"/>
          </p:cNvPicPr>
          <p:nvPr/>
        </p:nvPicPr>
        <p:blipFill>
          <a:blip r:embed="rId2" cstate="print"/>
          <a:srcRect/>
          <a:stretch>
            <a:fillRect/>
          </a:stretch>
        </p:blipFill>
        <p:spPr bwMode="auto">
          <a:xfrm>
            <a:off x="2483768" y="3645024"/>
            <a:ext cx="4286250" cy="2457451"/>
          </a:xfrm>
          <a:prstGeom prst="rect">
            <a:avLst/>
          </a:prstGeom>
          <a:ln>
            <a:noFill/>
          </a:ln>
          <a:effectLst>
            <a:softEdge rad="112500"/>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340768"/>
            <a:ext cx="8229600" cy="2448272"/>
          </a:xfrm>
        </p:spPr>
        <p:txBody>
          <a:bodyPr>
            <a:normAutofit fontScale="70000" lnSpcReduction="20000"/>
          </a:bodyPr>
          <a:lstStyle/>
          <a:p>
            <a:pPr algn="just"/>
            <a:r>
              <a:rPr lang="es-MX" dirty="0" smtClean="0"/>
              <a:t>Investigaciones preliminares arrojan resultados de que el análisis de texto se puede realizar a través de palabras simples de una forma efectiva, ya que las palabras expresan en sí el contenido y el orden viene dado en su origen por la sintaxis, y para cuestiones de análisis de texto basta la comparación de estas palabras contenidas se puede clasificar el contenido en base a temas pre-clasificados utilizando diccionarios o bolsas de datos analizando cada palabra o </a:t>
            </a:r>
            <a:r>
              <a:rPr lang="es-MX" dirty="0" err="1" smtClean="0"/>
              <a:t>token</a:t>
            </a:r>
            <a:r>
              <a:rPr lang="es-MX" dirty="0" smtClean="0"/>
              <a:t>, de forma separada y en base a la cantidad y relación cantidad inversa, se añadían a clases o grupos predefinidos de temas. (</a:t>
            </a:r>
            <a:r>
              <a:rPr lang="es-MX" dirty="0" err="1" smtClean="0"/>
              <a:t>Chou</a:t>
            </a:r>
            <a:r>
              <a:rPr lang="es-MX" dirty="0" smtClean="0"/>
              <a:t>, </a:t>
            </a:r>
            <a:r>
              <a:rPr lang="es-MX" dirty="0" err="1" smtClean="0"/>
              <a:t>Sinha</a:t>
            </a:r>
            <a:r>
              <a:rPr lang="es-MX" dirty="0" smtClean="0"/>
              <a:t>, &amp; </a:t>
            </a:r>
            <a:r>
              <a:rPr lang="es-MX" dirty="0" err="1" smtClean="0"/>
              <a:t>Zhao</a:t>
            </a:r>
            <a:r>
              <a:rPr lang="es-MX" dirty="0" smtClean="0"/>
              <a:t>, 2008)</a:t>
            </a:r>
            <a:endParaRPr lang="es-MX" dirty="0"/>
          </a:p>
        </p:txBody>
      </p:sp>
      <p:sp>
        <p:nvSpPr>
          <p:cNvPr id="2" name="1 Título"/>
          <p:cNvSpPr>
            <a:spLocks noGrp="1"/>
          </p:cNvSpPr>
          <p:nvPr>
            <p:ph type="title"/>
          </p:nvPr>
        </p:nvSpPr>
        <p:spPr/>
        <p:txBody>
          <a:bodyPr/>
          <a:lstStyle/>
          <a:p>
            <a:r>
              <a:rPr lang="es-MX" dirty="0" smtClean="0"/>
              <a:t>Marco de Referencia</a:t>
            </a:r>
            <a:endParaRPr lang="es-MX" dirty="0"/>
          </a:p>
        </p:txBody>
      </p:sp>
      <p:pic>
        <p:nvPicPr>
          <p:cNvPr id="39938" name="Picture 2" descr="http://plataforma.didacticaonline.es/file.php/1/Archivos_y_Documentos/0209.jpg"/>
          <p:cNvPicPr>
            <a:picLocks noChangeAspect="1" noChangeArrowheads="1"/>
          </p:cNvPicPr>
          <p:nvPr/>
        </p:nvPicPr>
        <p:blipFill>
          <a:blip r:embed="rId2" cstate="print"/>
          <a:srcRect/>
          <a:stretch>
            <a:fillRect/>
          </a:stretch>
        </p:blipFill>
        <p:spPr bwMode="auto">
          <a:xfrm>
            <a:off x="2627784" y="3717032"/>
            <a:ext cx="4048125" cy="2695576"/>
          </a:xfrm>
          <a:prstGeom prst="rect">
            <a:avLst/>
          </a:prstGeom>
          <a:ln>
            <a:noFill/>
          </a:ln>
          <a:effectLst>
            <a:softEdge rad="112500"/>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81328"/>
            <a:ext cx="8219256" cy="2955784"/>
          </a:xfrm>
        </p:spPr>
        <p:txBody>
          <a:bodyPr>
            <a:normAutofit fontScale="92500" lnSpcReduction="20000"/>
          </a:bodyPr>
          <a:lstStyle/>
          <a:p>
            <a:pPr marL="624078" lvl="0" indent="-514350" algn="just">
              <a:buFont typeface="+mj-lt"/>
              <a:buAutoNum type="arabicPeriod"/>
            </a:pPr>
            <a:r>
              <a:rPr lang="es-MX" dirty="0" smtClean="0"/>
              <a:t>Montar arquitectura del clúster.</a:t>
            </a:r>
          </a:p>
          <a:p>
            <a:pPr marL="624078" lvl="0" indent="-514350" algn="just">
              <a:buFont typeface="+mj-lt"/>
              <a:buAutoNum type="arabicPeriod"/>
            </a:pPr>
            <a:r>
              <a:rPr lang="es-MX" dirty="0" smtClean="0"/>
              <a:t>Creación de la base de datos sobre </a:t>
            </a:r>
            <a:r>
              <a:rPr lang="es-MX" dirty="0" err="1" smtClean="0"/>
              <a:t>MySQL</a:t>
            </a:r>
            <a:r>
              <a:rPr lang="es-MX" dirty="0" smtClean="0"/>
              <a:t>.</a:t>
            </a:r>
          </a:p>
          <a:p>
            <a:pPr marL="624078" lvl="0" indent="-514350" algn="just">
              <a:buFont typeface="+mj-lt"/>
              <a:buAutoNum type="arabicPeriod"/>
            </a:pPr>
            <a:r>
              <a:rPr lang="es-MX" dirty="0" smtClean="0"/>
              <a:t>Desarrollo de los algoritmos para análisis de la información y corrección de errores.</a:t>
            </a:r>
          </a:p>
          <a:p>
            <a:pPr marL="624078" lvl="0" indent="-514350" algn="just">
              <a:buFont typeface="+mj-lt"/>
              <a:buAutoNum type="arabicPeriod"/>
            </a:pPr>
            <a:r>
              <a:rPr lang="es-MX" dirty="0" smtClean="0"/>
              <a:t>Integración de los algoritmos desarrollados con el Framework desarrollado.</a:t>
            </a:r>
          </a:p>
          <a:p>
            <a:pPr marL="624078" lvl="0" indent="-514350" algn="just">
              <a:buFont typeface="+mj-lt"/>
              <a:buAutoNum type="arabicPeriod"/>
            </a:pPr>
            <a:r>
              <a:rPr lang="es-MX" dirty="0" smtClean="0"/>
              <a:t>Montar los algoritmos y la base de datos en el clúster.</a:t>
            </a:r>
          </a:p>
          <a:p>
            <a:endParaRPr lang="es-MX" dirty="0"/>
          </a:p>
        </p:txBody>
      </p:sp>
      <p:sp>
        <p:nvSpPr>
          <p:cNvPr id="2" name="1 Título"/>
          <p:cNvSpPr>
            <a:spLocks noGrp="1"/>
          </p:cNvSpPr>
          <p:nvPr>
            <p:ph type="title"/>
          </p:nvPr>
        </p:nvSpPr>
        <p:spPr/>
        <p:txBody>
          <a:bodyPr>
            <a:normAutofit fontScale="90000"/>
          </a:bodyPr>
          <a:lstStyle/>
          <a:p>
            <a:r>
              <a:rPr lang="es-MX" dirty="0" smtClean="0"/>
              <a:t>Método de Investigación Utilizado</a:t>
            </a:r>
            <a:endParaRPr lang="es-MX" dirty="0"/>
          </a:p>
        </p:txBody>
      </p:sp>
      <p:pic>
        <p:nvPicPr>
          <p:cNvPr id="5122" name="Picture 2" descr="http://mkt-rse.com/o2l/wp-content/uploads/2012/12/investigacion1.png"/>
          <p:cNvPicPr>
            <a:picLocks noChangeAspect="1" noChangeArrowheads="1"/>
          </p:cNvPicPr>
          <p:nvPr/>
        </p:nvPicPr>
        <p:blipFill>
          <a:blip r:embed="rId2" cstate="print"/>
          <a:srcRect/>
          <a:stretch>
            <a:fillRect/>
          </a:stretch>
        </p:blipFill>
        <p:spPr bwMode="auto">
          <a:xfrm>
            <a:off x="2771800" y="3933056"/>
            <a:ext cx="5472608" cy="2585863"/>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81328"/>
            <a:ext cx="8219256" cy="2667752"/>
          </a:xfrm>
        </p:spPr>
        <p:txBody>
          <a:bodyPr>
            <a:normAutofit fontScale="85000" lnSpcReduction="20000"/>
          </a:bodyPr>
          <a:lstStyle/>
          <a:p>
            <a:pPr marL="624078" lvl="0" indent="-514350" algn="just">
              <a:buFont typeface="+mj-lt"/>
              <a:buAutoNum type="arabicPeriod" startAt="6"/>
            </a:pPr>
            <a:r>
              <a:rPr lang="es-MX" dirty="0" smtClean="0"/>
              <a:t>Montar arquitectura del clúster.</a:t>
            </a:r>
          </a:p>
          <a:p>
            <a:pPr marL="624078" lvl="0" indent="-514350" algn="just">
              <a:buFont typeface="+mj-lt"/>
              <a:buAutoNum type="arabicPeriod" startAt="6"/>
            </a:pPr>
            <a:r>
              <a:rPr lang="es-MX" dirty="0" smtClean="0"/>
              <a:t>Creación de la base de datos sobre </a:t>
            </a:r>
            <a:r>
              <a:rPr lang="es-MX" dirty="0" err="1" smtClean="0"/>
              <a:t>MySQL</a:t>
            </a:r>
            <a:r>
              <a:rPr lang="es-MX" dirty="0" smtClean="0"/>
              <a:t>.</a:t>
            </a:r>
          </a:p>
          <a:p>
            <a:pPr marL="624078" lvl="0" indent="-514350" algn="just">
              <a:buFont typeface="+mj-lt"/>
              <a:buAutoNum type="arabicPeriod" startAt="6"/>
            </a:pPr>
            <a:r>
              <a:rPr lang="es-MX" dirty="0" smtClean="0"/>
              <a:t>Desarrollo de los algoritmos para análisis de la información y corrección de errores.</a:t>
            </a:r>
          </a:p>
          <a:p>
            <a:pPr marL="624078" lvl="0" indent="-514350" algn="just">
              <a:buFont typeface="+mj-lt"/>
              <a:buAutoNum type="arabicPeriod" startAt="6"/>
            </a:pPr>
            <a:r>
              <a:rPr lang="es-MX" dirty="0" smtClean="0"/>
              <a:t>Integración de los algoritmos desarrollados con el Framework desarrollado.</a:t>
            </a:r>
          </a:p>
          <a:p>
            <a:pPr marL="624078" lvl="0" indent="-514350" algn="just">
              <a:buFont typeface="+mj-lt"/>
              <a:buAutoNum type="arabicPeriod" startAt="6"/>
            </a:pPr>
            <a:r>
              <a:rPr lang="es-MX" dirty="0" smtClean="0"/>
              <a:t>Montar los algoritmos y la base de datos en el clúster.</a:t>
            </a:r>
          </a:p>
          <a:p>
            <a:endParaRPr lang="es-MX" dirty="0"/>
          </a:p>
        </p:txBody>
      </p:sp>
      <p:sp>
        <p:nvSpPr>
          <p:cNvPr id="2" name="1 Título"/>
          <p:cNvSpPr>
            <a:spLocks noGrp="1"/>
          </p:cNvSpPr>
          <p:nvPr>
            <p:ph type="title"/>
          </p:nvPr>
        </p:nvSpPr>
        <p:spPr/>
        <p:txBody>
          <a:bodyPr>
            <a:normAutofit fontScale="90000"/>
          </a:bodyPr>
          <a:lstStyle/>
          <a:p>
            <a:r>
              <a:rPr lang="es-MX" dirty="0" smtClean="0"/>
              <a:t>Método de Investigación Utilizado</a:t>
            </a:r>
            <a:endParaRPr lang="es-MX" dirty="0"/>
          </a:p>
        </p:txBody>
      </p:sp>
      <p:pic>
        <p:nvPicPr>
          <p:cNvPr id="38914" name="Picture 2" descr="http://cinop.com.mx/wp-content/uploads/2012/06/img8.png"/>
          <p:cNvPicPr>
            <a:picLocks noChangeAspect="1" noChangeArrowheads="1"/>
          </p:cNvPicPr>
          <p:nvPr/>
        </p:nvPicPr>
        <p:blipFill>
          <a:blip r:embed="rId2" cstate="print"/>
          <a:srcRect/>
          <a:stretch>
            <a:fillRect/>
          </a:stretch>
        </p:blipFill>
        <p:spPr bwMode="auto">
          <a:xfrm>
            <a:off x="3203848" y="3861048"/>
            <a:ext cx="3057525" cy="2590800"/>
          </a:xfrm>
          <a:prstGeom prst="rect">
            <a:avLst/>
          </a:prstGeom>
          <a:ln>
            <a:noFill/>
          </a:ln>
          <a:effectLst>
            <a:softEdge rad="112500"/>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81328"/>
            <a:ext cx="8229600" cy="2019680"/>
          </a:xfrm>
        </p:spPr>
        <p:txBody>
          <a:bodyPr>
            <a:normAutofit fontScale="70000" lnSpcReduction="20000"/>
          </a:bodyPr>
          <a:lstStyle/>
          <a:p>
            <a:pPr algn="just"/>
            <a:r>
              <a:rPr lang="es-MX" dirty="0" smtClean="0"/>
              <a:t>Para la minería de datos se emplean varias técnicas para extraer información de los sitios de redes sociales incluyendo el uso de Web </a:t>
            </a:r>
            <a:r>
              <a:rPr lang="es-MX" dirty="0" err="1" smtClean="0"/>
              <a:t>Crawlers</a:t>
            </a:r>
            <a:r>
              <a:rPr lang="es-MX" dirty="0" smtClean="0"/>
              <a:t>, que es la técnica más común, ataques de </a:t>
            </a:r>
            <a:r>
              <a:rPr lang="es-MX" dirty="0" err="1" smtClean="0"/>
              <a:t>Phishing</a:t>
            </a:r>
            <a:r>
              <a:rPr lang="es-MX" dirty="0" smtClean="0"/>
              <a:t>, aplicaciones de terceros, creando perfiles falsos en la red social a ser analizada. El uso de Web </a:t>
            </a:r>
            <a:r>
              <a:rPr lang="es-MX" dirty="0" err="1" smtClean="0"/>
              <a:t>Crawlers</a:t>
            </a:r>
            <a:r>
              <a:rPr lang="es-MX" dirty="0" smtClean="0"/>
              <a:t> implica crear scripts para </a:t>
            </a:r>
            <a:r>
              <a:rPr lang="es-MX" dirty="0" err="1" smtClean="0"/>
              <a:t>Crawling</a:t>
            </a:r>
            <a:r>
              <a:rPr lang="es-MX" dirty="0" smtClean="0"/>
              <a:t> comúnmente conocidos como arañas, para recolectar a través de los perfiles públicos de </a:t>
            </a:r>
            <a:r>
              <a:rPr lang="es-MX" i="1" dirty="0" err="1" smtClean="0"/>
              <a:t>Facebook</a:t>
            </a:r>
            <a:r>
              <a:rPr lang="es-MX" i="1" dirty="0" smtClean="0"/>
              <a:t>. </a:t>
            </a:r>
            <a:r>
              <a:rPr lang="es-MX" dirty="0" smtClean="0"/>
              <a:t>(Al-</a:t>
            </a:r>
            <a:r>
              <a:rPr lang="es-MX" dirty="0" err="1" smtClean="0"/>
              <a:t>Saggaf</a:t>
            </a:r>
            <a:r>
              <a:rPr lang="es-MX" dirty="0" smtClean="0"/>
              <a:t> &amp; Islam, 2014)</a:t>
            </a:r>
            <a:endParaRPr lang="es-MX" dirty="0"/>
          </a:p>
        </p:txBody>
      </p:sp>
      <p:sp>
        <p:nvSpPr>
          <p:cNvPr id="2" name="1 Título"/>
          <p:cNvSpPr>
            <a:spLocks noGrp="1"/>
          </p:cNvSpPr>
          <p:nvPr>
            <p:ph type="title"/>
          </p:nvPr>
        </p:nvSpPr>
        <p:spPr/>
        <p:txBody>
          <a:bodyPr/>
          <a:lstStyle/>
          <a:p>
            <a:r>
              <a:rPr lang="es-MX" dirty="0" smtClean="0"/>
              <a:t>Experimentación</a:t>
            </a:r>
            <a:endParaRPr lang="es-MX" dirty="0"/>
          </a:p>
        </p:txBody>
      </p:sp>
      <p:pic>
        <p:nvPicPr>
          <p:cNvPr id="4098" name="Picture 2" descr="http://travelreportmx.com/wp-content/uploads/2013/08/url65.jpeg"/>
          <p:cNvPicPr>
            <a:picLocks noChangeAspect="1" noChangeArrowheads="1"/>
          </p:cNvPicPr>
          <p:nvPr/>
        </p:nvPicPr>
        <p:blipFill>
          <a:blip r:embed="rId2" cstate="print"/>
          <a:srcRect/>
          <a:stretch>
            <a:fillRect/>
          </a:stretch>
        </p:blipFill>
        <p:spPr bwMode="auto">
          <a:xfrm>
            <a:off x="2699792" y="3501008"/>
            <a:ext cx="3600400" cy="2880320"/>
          </a:xfrm>
          <a:prstGeom prst="rect">
            <a:avLst/>
          </a:prstGeom>
          <a:ln>
            <a:noFill/>
          </a:ln>
          <a:effectLst>
            <a:softEdge rad="112500"/>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81328"/>
            <a:ext cx="8229600" cy="2019680"/>
          </a:xfrm>
        </p:spPr>
        <p:txBody>
          <a:bodyPr>
            <a:normAutofit fontScale="77500" lnSpcReduction="20000"/>
          </a:bodyPr>
          <a:lstStyle/>
          <a:p>
            <a:pPr algn="just"/>
            <a:r>
              <a:rPr lang="es-MX" dirty="0" smtClean="0"/>
              <a:t>Se decidió utilizar el lenguaje de programación </a:t>
            </a:r>
            <a:r>
              <a:rPr lang="es-MX" dirty="0" err="1" smtClean="0"/>
              <a:t>Python</a:t>
            </a:r>
            <a:r>
              <a:rPr lang="es-MX" dirty="0" smtClean="0"/>
              <a:t> ya que por la facilidad y velocidad al momento de desarrollar, es perfecto para una investigación amplia en la que el tiempo es corto, además de ser un lenguaje de una generación relativamente nueva, cuenta con herramientas de última generación que permiten trabajar con la última tecnología de desarrollo. (SANNER, 2015)</a:t>
            </a:r>
            <a:endParaRPr lang="es-MX" dirty="0"/>
          </a:p>
        </p:txBody>
      </p:sp>
      <p:sp>
        <p:nvSpPr>
          <p:cNvPr id="2" name="1 Título"/>
          <p:cNvSpPr>
            <a:spLocks noGrp="1"/>
          </p:cNvSpPr>
          <p:nvPr>
            <p:ph type="title"/>
          </p:nvPr>
        </p:nvSpPr>
        <p:spPr/>
        <p:txBody>
          <a:bodyPr/>
          <a:lstStyle/>
          <a:p>
            <a:r>
              <a:rPr lang="es-MX" dirty="0" smtClean="0"/>
              <a:t>Experimentación</a:t>
            </a:r>
            <a:endParaRPr lang="es-MX" dirty="0"/>
          </a:p>
        </p:txBody>
      </p:sp>
      <p:pic>
        <p:nvPicPr>
          <p:cNvPr id="43010" name="Picture 2" descr="http://1.bp.blogspot.com/-KHfphjEOlag/VJenonvU87I/AAAAAAAABdQ/GlSPfeE7FO4/s1600/Python.png"/>
          <p:cNvPicPr>
            <a:picLocks noChangeAspect="1" noChangeArrowheads="1"/>
          </p:cNvPicPr>
          <p:nvPr/>
        </p:nvPicPr>
        <p:blipFill>
          <a:blip r:embed="rId2" cstate="print"/>
          <a:srcRect/>
          <a:stretch>
            <a:fillRect/>
          </a:stretch>
        </p:blipFill>
        <p:spPr bwMode="auto">
          <a:xfrm>
            <a:off x="1619672" y="3356992"/>
            <a:ext cx="5831210" cy="2923858"/>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Experimentación</a:t>
            </a:r>
            <a:endParaRPr lang="es-MX" dirty="0"/>
          </a:p>
        </p:txBody>
      </p:sp>
      <p:sp>
        <p:nvSpPr>
          <p:cNvPr id="4" name="1 Marcador de contenido"/>
          <p:cNvSpPr>
            <a:spLocks noGrp="1"/>
          </p:cNvSpPr>
          <p:nvPr>
            <p:ph idx="1"/>
          </p:nvPr>
        </p:nvSpPr>
        <p:spPr>
          <a:xfrm>
            <a:off x="457200" y="1481328"/>
            <a:ext cx="8229600" cy="4525963"/>
          </a:xfrm>
        </p:spPr>
        <p:txBody>
          <a:bodyPr>
            <a:normAutofit fontScale="77500" lnSpcReduction="20000"/>
          </a:bodyPr>
          <a:lstStyle/>
          <a:p>
            <a:pPr algn="just"/>
            <a:r>
              <a:rPr lang="es-MX" dirty="0" smtClean="0"/>
              <a:t>Es necesario iniciar sesión en </a:t>
            </a:r>
            <a:r>
              <a:rPr lang="es-MX" dirty="0" err="1" smtClean="0"/>
              <a:t>Facebook</a:t>
            </a:r>
            <a:r>
              <a:rPr lang="es-MX" dirty="0" smtClean="0"/>
              <a:t>.</a:t>
            </a:r>
          </a:p>
          <a:p>
            <a:pPr algn="just"/>
            <a:r>
              <a:rPr lang="es-MX" dirty="0" smtClean="0"/>
              <a:t>Después de aprox. 1500 consultas es necesario cambiar los encabezados que se mandan al iniciar sesión.</a:t>
            </a:r>
          </a:p>
          <a:p>
            <a:pPr algn="just"/>
            <a:r>
              <a:rPr lang="es-MX" dirty="0" smtClean="0"/>
              <a:t>La API </a:t>
            </a:r>
            <a:r>
              <a:rPr lang="es-MX" dirty="0" err="1" smtClean="0"/>
              <a:t>Graph</a:t>
            </a:r>
            <a:r>
              <a:rPr lang="es-MX" dirty="0" smtClean="0"/>
              <a:t> de </a:t>
            </a:r>
            <a:r>
              <a:rPr lang="es-MX" dirty="0" err="1" smtClean="0"/>
              <a:t>Facebook</a:t>
            </a:r>
            <a:r>
              <a:rPr lang="es-MX" dirty="0" smtClean="0"/>
              <a:t> sólo apoya para obtener el lenguaje y la URL de los perfiles.</a:t>
            </a:r>
          </a:p>
          <a:p>
            <a:pPr algn="just"/>
            <a:r>
              <a:rPr lang="es-MX" dirty="0" smtClean="0"/>
              <a:t>Sólo se tomaron en cuenta perfiles de habla inglesa.</a:t>
            </a:r>
          </a:p>
          <a:p>
            <a:pPr algn="just"/>
            <a:r>
              <a:rPr lang="es-MX" dirty="0" smtClean="0"/>
              <a:t>Los comentarios y </a:t>
            </a:r>
            <a:r>
              <a:rPr lang="es-MX" dirty="0" err="1" smtClean="0"/>
              <a:t>posts</a:t>
            </a:r>
            <a:r>
              <a:rPr lang="es-MX" dirty="0" smtClean="0"/>
              <a:t> tienen una estructura irregular por lo que no aparecen disponibles todos sus campos siempre.</a:t>
            </a:r>
          </a:p>
          <a:p>
            <a:pPr algn="just"/>
            <a:r>
              <a:rPr lang="es-MX" dirty="0" smtClean="0"/>
              <a:t>Es necesario eliminar sufijos, plurales y variaciones de una misma palabra (Algoritmo </a:t>
            </a:r>
            <a:r>
              <a:rPr lang="es-MX" dirty="0" err="1" smtClean="0"/>
              <a:t>Porter</a:t>
            </a:r>
            <a:r>
              <a:rPr lang="es-MX" dirty="0" smtClean="0"/>
              <a:t> </a:t>
            </a:r>
            <a:r>
              <a:rPr lang="es-MX" dirty="0" err="1" smtClean="0"/>
              <a:t>Stemming</a:t>
            </a:r>
            <a:r>
              <a:rPr lang="es-MX" dirty="0" smtClean="0"/>
              <a:t>).</a:t>
            </a:r>
          </a:p>
          <a:p>
            <a:pPr algn="just"/>
            <a:r>
              <a:rPr lang="es-MX" dirty="0" smtClean="0"/>
              <a:t>Se deben eliminar signos de puntuación.</a:t>
            </a:r>
          </a:p>
          <a:p>
            <a:pPr algn="just"/>
            <a:r>
              <a:rPr lang="es-MX" dirty="0" smtClean="0"/>
              <a:t>Los símbolos en formato hexadecimal son reemplazados por su representación UTF-8.</a:t>
            </a:r>
          </a:p>
          <a:p>
            <a:pPr algn="just"/>
            <a:r>
              <a:rPr lang="es-MX" dirty="0" smtClean="0"/>
              <a:t>Se utilizaron diccionarios para la clasificación de los </a:t>
            </a:r>
            <a:r>
              <a:rPr lang="es-MX" dirty="0" err="1" smtClean="0"/>
              <a:t>posts</a:t>
            </a:r>
            <a:r>
              <a:rPr lang="es-MX" dirty="0" smtClean="0"/>
              <a:t>.</a:t>
            </a:r>
            <a:endParaRPr lang="es-MX"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solidFill>
                  <a:schemeClr val="accent6">
                    <a:lumMod val="50000"/>
                  </a:schemeClr>
                </a:solidFill>
              </a:rPr>
              <a:t>Agenda</a:t>
            </a:r>
          </a:p>
        </p:txBody>
      </p:sp>
      <p:sp>
        <p:nvSpPr>
          <p:cNvPr id="3" name="2 Marcador de contenido"/>
          <p:cNvSpPr>
            <a:spLocks noGrp="1"/>
          </p:cNvSpPr>
          <p:nvPr>
            <p:ph idx="1"/>
          </p:nvPr>
        </p:nvSpPr>
        <p:spPr>
          <a:xfrm>
            <a:off x="457200" y="1412776"/>
            <a:ext cx="8229600" cy="4824536"/>
          </a:xfrm>
        </p:spPr>
        <p:txBody>
          <a:bodyPr>
            <a:normAutofit fontScale="85000" lnSpcReduction="20000"/>
          </a:bodyPr>
          <a:lstStyle/>
          <a:p>
            <a:r>
              <a:rPr lang="es-MX" dirty="0" smtClean="0">
                <a:solidFill>
                  <a:schemeClr val="tx2">
                    <a:lumMod val="75000"/>
                  </a:schemeClr>
                </a:solidFill>
              </a:rPr>
              <a:t>Presentación</a:t>
            </a:r>
          </a:p>
          <a:p>
            <a:r>
              <a:rPr lang="es-MX" dirty="0" smtClean="0">
                <a:solidFill>
                  <a:schemeClr val="tx2">
                    <a:lumMod val="75000"/>
                  </a:schemeClr>
                </a:solidFill>
              </a:rPr>
              <a:t>Agenda</a:t>
            </a:r>
          </a:p>
          <a:p>
            <a:r>
              <a:rPr lang="es-MX" dirty="0" smtClean="0">
                <a:solidFill>
                  <a:schemeClr val="tx2">
                    <a:lumMod val="75000"/>
                  </a:schemeClr>
                </a:solidFill>
              </a:rPr>
              <a:t>Introducción</a:t>
            </a:r>
          </a:p>
          <a:p>
            <a:r>
              <a:rPr lang="es-MX" dirty="0" smtClean="0">
                <a:solidFill>
                  <a:schemeClr val="tx2">
                    <a:lumMod val="75000"/>
                  </a:schemeClr>
                </a:solidFill>
              </a:rPr>
              <a:t>Hipótesis</a:t>
            </a:r>
          </a:p>
          <a:p>
            <a:r>
              <a:rPr lang="es-MX" dirty="0" smtClean="0">
                <a:solidFill>
                  <a:schemeClr val="tx2">
                    <a:lumMod val="75000"/>
                  </a:schemeClr>
                </a:solidFill>
              </a:rPr>
              <a:t>Justificación</a:t>
            </a:r>
          </a:p>
          <a:p>
            <a:r>
              <a:rPr lang="es-MX" dirty="0" smtClean="0">
                <a:solidFill>
                  <a:schemeClr val="tx2">
                    <a:lumMod val="75000"/>
                  </a:schemeClr>
                </a:solidFill>
              </a:rPr>
              <a:t>Problemática</a:t>
            </a:r>
          </a:p>
          <a:p>
            <a:r>
              <a:rPr lang="es-MX" dirty="0" smtClean="0">
                <a:solidFill>
                  <a:schemeClr val="tx2">
                    <a:lumMod val="75000"/>
                  </a:schemeClr>
                </a:solidFill>
              </a:rPr>
              <a:t>Preguntas de Investigación</a:t>
            </a:r>
          </a:p>
          <a:p>
            <a:r>
              <a:rPr lang="es-MX" dirty="0" smtClean="0">
                <a:solidFill>
                  <a:schemeClr val="tx2">
                    <a:lumMod val="75000"/>
                  </a:schemeClr>
                </a:solidFill>
              </a:rPr>
              <a:t>Objetivos</a:t>
            </a:r>
          </a:p>
          <a:p>
            <a:r>
              <a:rPr lang="es-MX" dirty="0" smtClean="0">
                <a:solidFill>
                  <a:schemeClr val="tx2">
                    <a:lumMod val="75000"/>
                  </a:schemeClr>
                </a:solidFill>
              </a:rPr>
              <a:t>Marco de Referencia</a:t>
            </a:r>
          </a:p>
          <a:p>
            <a:r>
              <a:rPr lang="es-MX" dirty="0" smtClean="0">
                <a:solidFill>
                  <a:schemeClr val="tx2">
                    <a:lumMod val="75000"/>
                  </a:schemeClr>
                </a:solidFill>
              </a:rPr>
              <a:t>Método de Investigación</a:t>
            </a:r>
          </a:p>
          <a:p>
            <a:r>
              <a:rPr lang="es-MX" dirty="0" smtClean="0">
                <a:solidFill>
                  <a:schemeClr val="tx2">
                    <a:lumMod val="75000"/>
                  </a:schemeClr>
                </a:solidFill>
              </a:rPr>
              <a:t>Experimentación</a:t>
            </a:r>
          </a:p>
          <a:p>
            <a:r>
              <a:rPr lang="es-MX" dirty="0" smtClean="0">
                <a:solidFill>
                  <a:schemeClr val="tx2">
                    <a:lumMod val="75000"/>
                  </a:schemeClr>
                </a:solidFill>
              </a:rPr>
              <a:t>Resultados</a:t>
            </a:r>
          </a:p>
          <a:p>
            <a:r>
              <a:rPr lang="es-MX" dirty="0" smtClean="0">
                <a:solidFill>
                  <a:schemeClr val="tx2">
                    <a:lumMod val="75000"/>
                  </a:schemeClr>
                </a:solidFill>
              </a:rPr>
              <a:t>Conclusiones</a:t>
            </a:r>
          </a:p>
          <a:p>
            <a:r>
              <a:rPr lang="es-MX" dirty="0" smtClean="0">
                <a:solidFill>
                  <a:schemeClr val="tx2">
                    <a:lumMod val="75000"/>
                  </a:schemeClr>
                </a:solidFill>
              </a:rPr>
              <a:t>Referencias</a:t>
            </a:r>
            <a:endParaRPr lang="es-MX" dirty="0" smtClean="0">
              <a:solidFill>
                <a:srgbClr val="EC1C21"/>
              </a:solidFill>
            </a:endParaRPr>
          </a:p>
          <a:p>
            <a:endParaRPr lang="es-MX" dirty="0" smtClean="0">
              <a:solidFill>
                <a:srgbClr val="EC1C21"/>
              </a:solidFill>
            </a:endParaRPr>
          </a:p>
          <a:p>
            <a:endParaRPr lang="es-MX" dirty="0" smtClean="0">
              <a:solidFill>
                <a:srgbClr val="EC1C21"/>
              </a:solidFill>
            </a:endParaRPr>
          </a:p>
          <a:p>
            <a:endParaRPr lang="es-MX" dirty="0" smtClean="0">
              <a:solidFill>
                <a:srgbClr val="EC1C21"/>
              </a:solidFill>
            </a:endParaRPr>
          </a:p>
          <a:p>
            <a:endParaRPr lang="es-MX" dirty="0">
              <a:solidFill>
                <a:srgbClr val="EC1C21"/>
              </a:solidFill>
            </a:endParaRPr>
          </a:p>
        </p:txBody>
      </p:sp>
      <p:pic>
        <p:nvPicPr>
          <p:cNvPr id="4" name="3 Imagen" descr="agenda imagen.jpg"/>
          <p:cNvPicPr>
            <a:picLocks noChangeAspect="1"/>
          </p:cNvPicPr>
          <p:nvPr/>
        </p:nvPicPr>
        <p:blipFill>
          <a:blip r:embed="rId2" cstate="print"/>
          <a:stretch>
            <a:fillRect/>
          </a:stretch>
        </p:blipFill>
        <p:spPr>
          <a:xfrm rot="586563">
            <a:off x="4912882" y="2167623"/>
            <a:ext cx="4032108" cy="2688912"/>
          </a:xfrm>
          <a:prstGeom prst="ellipse">
            <a:avLst/>
          </a:prstGeom>
          <a:ln>
            <a:noFill/>
          </a:ln>
          <a:effectLst>
            <a:softEdge rad="112500"/>
          </a:effectLst>
        </p:spPr>
      </p:pic>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800" decel="100000"/>
                                        <p:tgtEl>
                                          <p:spTgt spid="4"/>
                                        </p:tgtEl>
                                      </p:cBhvr>
                                    </p:animEffect>
                                    <p:anim calcmode="lin" valueType="num">
                                      <p:cBhvr>
                                        <p:cTn id="8" dur="800" decel="100000" fill="hold"/>
                                        <p:tgtEl>
                                          <p:spTgt spid="4"/>
                                        </p:tgtEl>
                                        <p:attrNameLst>
                                          <p:attrName>style.rotation</p:attrName>
                                        </p:attrNameLst>
                                      </p:cBhvr>
                                      <p:tavLst>
                                        <p:tav tm="0">
                                          <p:val>
                                            <p:fltVal val="-90"/>
                                          </p:val>
                                        </p:tav>
                                        <p:tav tm="100000">
                                          <p:val>
                                            <p:fltVal val="0"/>
                                          </p:val>
                                        </p:tav>
                                      </p:tavLst>
                                    </p:anim>
                                    <p:anim calcmode="lin" valueType="num">
                                      <p:cBhvr>
                                        <p:cTn id="9" dur="800" decel="100000" fill="hold"/>
                                        <p:tgtEl>
                                          <p:spTgt spid="4"/>
                                        </p:tgtEl>
                                        <p:attrNameLst>
                                          <p:attrName>ppt_x</p:attrName>
                                        </p:attrNameLst>
                                      </p:cBhvr>
                                      <p:tavLst>
                                        <p:tav tm="0">
                                          <p:val>
                                            <p:strVal val="#ppt_x+0.4"/>
                                          </p:val>
                                        </p:tav>
                                        <p:tav tm="100000">
                                          <p:val>
                                            <p:strVal val="#ppt_x-0.05"/>
                                          </p:val>
                                        </p:tav>
                                      </p:tavLst>
                                    </p:anim>
                                    <p:anim calcmode="lin" valueType="num">
                                      <p:cBhvr>
                                        <p:cTn id="10" dur="800" decel="100000" fill="hold"/>
                                        <p:tgtEl>
                                          <p:spTgt spid="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8" presetClass="emph" presetSubtype="0" fill="hold" nodeType="afterEffect">
                                  <p:stCondLst>
                                    <p:cond delay="0"/>
                                  </p:stCondLst>
                                  <p:childTnLst>
                                    <p:animRot by="21600000">
                                      <p:cBhvr>
                                        <p:cTn id="15"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Experimentación</a:t>
            </a:r>
            <a:endParaRPr lang="es-MX" dirty="0"/>
          </a:p>
        </p:txBody>
      </p:sp>
      <p:grpSp>
        <p:nvGrpSpPr>
          <p:cNvPr id="42001" name="Group 17"/>
          <p:cNvGrpSpPr>
            <a:grpSpLocks/>
          </p:cNvGrpSpPr>
          <p:nvPr/>
        </p:nvGrpSpPr>
        <p:grpSpPr bwMode="auto">
          <a:xfrm>
            <a:off x="1979712" y="1196752"/>
            <a:ext cx="6010275" cy="5040560"/>
            <a:chOff x="1515" y="5113"/>
            <a:chExt cx="9465" cy="9705"/>
          </a:xfrm>
        </p:grpSpPr>
        <p:sp>
          <p:nvSpPr>
            <p:cNvPr id="42002" name="Rectangle 18"/>
            <p:cNvSpPr>
              <a:spLocks noChangeArrowheads="1"/>
            </p:cNvSpPr>
            <p:nvPr/>
          </p:nvSpPr>
          <p:spPr bwMode="auto">
            <a:xfrm>
              <a:off x="1515" y="11158"/>
              <a:ext cx="9465" cy="1110"/>
            </a:xfrm>
            <a:prstGeom prst="rect">
              <a:avLst/>
            </a:prstGeom>
            <a:solidFill>
              <a:srgbClr val="9BBB59"/>
            </a:solidFill>
            <a:ln w="38100">
              <a:solidFill>
                <a:srgbClr val="F2F2F2"/>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es-MX"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s-MX" sz="1200" b="1" i="0" u="none" strike="noStrike" cap="none" normalizeH="0" baseline="0" smtClean="0">
                  <a:ln>
                    <a:noFill/>
                  </a:ln>
                  <a:solidFill>
                    <a:schemeClr val="tx1"/>
                  </a:solidFill>
                  <a:effectLst/>
                  <a:latin typeface="Calibri" pitchFamily="34" charset="0"/>
                  <a:cs typeface="Arial" pitchFamily="34" charset="0"/>
                </a:rPr>
                <a:t>Capa de Acceso a la Base de Datos</a:t>
              </a: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sp>
          <p:nvSpPr>
            <p:cNvPr id="42003" name="Rectangle 19"/>
            <p:cNvSpPr>
              <a:spLocks noChangeArrowheads="1"/>
            </p:cNvSpPr>
            <p:nvPr/>
          </p:nvSpPr>
          <p:spPr bwMode="auto">
            <a:xfrm>
              <a:off x="1515" y="9463"/>
              <a:ext cx="9465" cy="1110"/>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es-MX" sz="1200" b="1" i="0" u="none" strike="noStrike" cap="none" normalizeH="0" baseline="0" smtClean="0">
                <a:ln>
                  <a:noFill/>
                </a:ln>
                <a:solidFill>
                  <a:srgbClr val="FFFFFF"/>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s-MX" sz="1200" b="1" i="0" u="none" strike="noStrike" cap="none" normalizeH="0" baseline="0" smtClean="0">
                  <a:ln>
                    <a:noFill/>
                  </a:ln>
                  <a:solidFill>
                    <a:srgbClr val="FFFFFF"/>
                  </a:solidFill>
                  <a:effectLst/>
                  <a:latin typeface="Calibri" pitchFamily="34" charset="0"/>
                  <a:cs typeface="Arial" pitchFamily="34" charset="0"/>
                </a:rPr>
                <a:t>Capa de Abstracción (Entidades)</a:t>
              </a: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sp>
          <p:nvSpPr>
            <p:cNvPr id="42004" name="Rectangle 20"/>
            <p:cNvSpPr>
              <a:spLocks noChangeArrowheads="1"/>
            </p:cNvSpPr>
            <p:nvPr/>
          </p:nvSpPr>
          <p:spPr bwMode="auto">
            <a:xfrm>
              <a:off x="1515" y="6763"/>
              <a:ext cx="9465" cy="2085"/>
            </a:xfrm>
            <a:prstGeom prst="rect">
              <a:avLst/>
            </a:prstGeom>
            <a:solidFill>
              <a:srgbClr val="F79646"/>
            </a:solidFill>
            <a:ln w="38100">
              <a:solidFill>
                <a:srgbClr val="F2F2F2"/>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es-MX"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s-MX"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s-MX"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s-MX" sz="1200" b="1" i="0" u="none" strike="noStrike" cap="none" normalizeH="0" baseline="0" smtClean="0">
                  <a:ln>
                    <a:noFill/>
                  </a:ln>
                  <a:solidFill>
                    <a:schemeClr val="tx1"/>
                  </a:solidFill>
                  <a:effectLst/>
                  <a:latin typeface="Calibri" pitchFamily="34" charset="0"/>
                  <a:cs typeface="Arial" pitchFamily="34" charset="0"/>
                </a:rPr>
                <a:t>Capa de Pre-procesamiento</a:t>
              </a: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sp>
          <p:nvSpPr>
            <p:cNvPr id="42005" name="Rectangle 21"/>
            <p:cNvSpPr>
              <a:spLocks noChangeArrowheads="1"/>
            </p:cNvSpPr>
            <p:nvPr/>
          </p:nvSpPr>
          <p:spPr bwMode="auto">
            <a:xfrm>
              <a:off x="2040" y="7809"/>
              <a:ext cx="8640" cy="499"/>
            </a:xfrm>
            <a:prstGeom prst="rect">
              <a:avLst/>
            </a:prstGeom>
            <a:solidFill>
              <a:srgbClr val="000000"/>
            </a:solidFill>
            <a:ln w="38100">
              <a:solidFill>
                <a:srgbClr val="F2F2F2"/>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MX" sz="1100" b="1" i="0" u="none" strike="noStrike" cap="none" normalizeH="0" baseline="0" dirty="0" smtClean="0">
                  <a:ln>
                    <a:noFill/>
                  </a:ln>
                  <a:solidFill>
                    <a:schemeClr val="bg1"/>
                  </a:solidFill>
                  <a:effectLst/>
                  <a:latin typeface="Calibri" pitchFamily="34" charset="0"/>
                  <a:cs typeface="Arial" pitchFamily="34" charset="0"/>
                </a:rPr>
                <a:t>Procesamiento HTML / CSS / </a:t>
              </a:r>
              <a:r>
                <a:rPr kumimoji="0" lang="es-MX" sz="1100" b="1" i="0" u="none" strike="noStrike" cap="none" normalizeH="0" baseline="0" dirty="0" err="1" smtClean="0">
                  <a:ln>
                    <a:noFill/>
                  </a:ln>
                  <a:solidFill>
                    <a:schemeClr val="bg1"/>
                  </a:solidFill>
                  <a:effectLst/>
                  <a:latin typeface="Calibri" pitchFamily="34" charset="0"/>
                  <a:cs typeface="Arial" pitchFamily="34" charset="0"/>
                </a:rPr>
                <a:t>Javascript</a:t>
              </a:r>
              <a:r>
                <a:rPr kumimoji="0" lang="es-MX" sz="1100" b="1" i="0" u="none" strike="noStrike" cap="none" normalizeH="0" baseline="0" dirty="0" smtClean="0">
                  <a:ln>
                    <a:noFill/>
                  </a:ln>
                  <a:solidFill>
                    <a:schemeClr val="bg1"/>
                  </a:solidFill>
                  <a:effectLst/>
                  <a:latin typeface="Calibri" pitchFamily="34" charset="0"/>
                  <a:cs typeface="Arial" pitchFamily="34" charset="0"/>
                </a:rPr>
                <a:t> / JSON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MX"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2006" name="Rectangle 22"/>
            <p:cNvSpPr>
              <a:spLocks noChangeArrowheads="1"/>
            </p:cNvSpPr>
            <p:nvPr/>
          </p:nvSpPr>
          <p:spPr bwMode="auto">
            <a:xfrm>
              <a:off x="2040" y="7003"/>
              <a:ext cx="8640" cy="465"/>
            </a:xfrm>
            <a:prstGeom prst="rect">
              <a:avLst/>
            </a:prstGeom>
            <a:solidFill>
              <a:srgbClr val="8064A2"/>
            </a:solidFill>
            <a:ln w="38100">
              <a:solidFill>
                <a:srgbClr val="F2F2F2"/>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MX" sz="1100" b="1" i="0" u="none" strike="noStrike" cap="none" normalizeH="0" baseline="0" smtClean="0">
                  <a:ln>
                    <a:noFill/>
                  </a:ln>
                  <a:solidFill>
                    <a:srgbClr val="FFFFFF"/>
                  </a:solidFill>
                  <a:effectLst/>
                  <a:latin typeface="Calibri" pitchFamily="34" charset="0"/>
                  <a:cs typeface="Arial" pitchFamily="34" charset="0"/>
                </a:rPr>
                <a:t>Procesamiento de Lenguaje Natural</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sp>
          <p:nvSpPr>
            <p:cNvPr id="42007" name="Rectangle 23"/>
            <p:cNvSpPr>
              <a:spLocks noChangeArrowheads="1"/>
            </p:cNvSpPr>
            <p:nvPr/>
          </p:nvSpPr>
          <p:spPr bwMode="auto">
            <a:xfrm>
              <a:off x="1515" y="5113"/>
              <a:ext cx="9465" cy="1110"/>
            </a:xfrm>
            <a:prstGeom prst="rect">
              <a:avLst/>
            </a:prstGeom>
            <a:solidFill>
              <a:srgbClr val="C0504D"/>
            </a:solidFill>
            <a:ln w="38100">
              <a:solidFill>
                <a:srgbClr val="F2F2F2"/>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MX" sz="1600" b="1" i="0" u="none" strike="noStrike" cap="none" normalizeH="0" baseline="0" smtClean="0">
                  <a:ln>
                    <a:noFill/>
                  </a:ln>
                  <a:solidFill>
                    <a:srgbClr val="FFFFFF"/>
                  </a:solidFill>
                  <a:effectLst/>
                  <a:latin typeface="Calibri" pitchFamily="34" charset="0"/>
                  <a:cs typeface="Arial" pitchFamily="34" charset="0"/>
                </a:rPr>
                <a:t>API</a:t>
              </a: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sp>
          <p:nvSpPr>
            <p:cNvPr id="42008" name="AutoShape 24"/>
            <p:cNvSpPr>
              <a:spLocks noChangeArrowheads="1"/>
            </p:cNvSpPr>
            <p:nvPr/>
          </p:nvSpPr>
          <p:spPr bwMode="auto">
            <a:xfrm>
              <a:off x="4515" y="6283"/>
              <a:ext cx="495" cy="375"/>
            </a:xfrm>
            <a:prstGeom prst="upArrow">
              <a:avLst>
                <a:gd name="adj1" fmla="val 50000"/>
                <a:gd name="adj2" fmla="val 25000"/>
              </a:avLst>
            </a:prstGeom>
            <a:solidFill>
              <a:srgbClr val="FFFFFF"/>
            </a:solidFill>
            <a:ln w="31750">
              <a:solidFill>
                <a:srgbClr val="000000"/>
              </a:solidFill>
              <a:miter lim="800000"/>
              <a:headEnd/>
              <a:tailEnd/>
            </a:ln>
            <a:effectLst/>
          </p:spPr>
          <p:txBody>
            <a:bodyPr vert="eaVert" wrap="square" lIns="91440" tIns="45720" rIns="91440" bIns="45720" numCol="1" anchor="t" anchorCtr="0" compatLnSpc="1">
              <a:prstTxWarp prst="textNoShape">
                <a:avLst/>
              </a:prstTxWarp>
            </a:bodyPr>
            <a:lstStyle/>
            <a:p>
              <a:endParaRPr lang="es-MX"/>
            </a:p>
          </p:txBody>
        </p:sp>
        <p:sp>
          <p:nvSpPr>
            <p:cNvPr id="42009" name="AutoShape 25"/>
            <p:cNvSpPr>
              <a:spLocks noChangeArrowheads="1"/>
            </p:cNvSpPr>
            <p:nvPr/>
          </p:nvSpPr>
          <p:spPr bwMode="auto">
            <a:xfrm>
              <a:off x="4545" y="8938"/>
              <a:ext cx="495" cy="375"/>
            </a:xfrm>
            <a:prstGeom prst="upArrow">
              <a:avLst>
                <a:gd name="adj1" fmla="val 50000"/>
                <a:gd name="adj2" fmla="val 25000"/>
              </a:avLst>
            </a:prstGeom>
            <a:solidFill>
              <a:srgbClr val="FFFFFF"/>
            </a:solidFill>
            <a:ln w="31750">
              <a:solidFill>
                <a:srgbClr val="000000"/>
              </a:solidFill>
              <a:miter lim="800000"/>
              <a:headEnd/>
              <a:tailEnd/>
            </a:ln>
            <a:effectLst/>
          </p:spPr>
          <p:txBody>
            <a:bodyPr vert="eaVert" wrap="square" lIns="91440" tIns="45720" rIns="91440" bIns="45720" numCol="1" anchor="t" anchorCtr="0" compatLnSpc="1">
              <a:prstTxWarp prst="textNoShape">
                <a:avLst/>
              </a:prstTxWarp>
            </a:bodyPr>
            <a:lstStyle/>
            <a:p>
              <a:endParaRPr lang="es-MX"/>
            </a:p>
          </p:txBody>
        </p:sp>
        <p:sp>
          <p:nvSpPr>
            <p:cNvPr id="42010" name="AutoShape 26"/>
            <p:cNvSpPr>
              <a:spLocks noChangeArrowheads="1"/>
            </p:cNvSpPr>
            <p:nvPr/>
          </p:nvSpPr>
          <p:spPr bwMode="auto">
            <a:xfrm>
              <a:off x="4515" y="10663"/>
              <a:ext cx="495" cy="375"/>
            </a:xfrm>
            <a:prstGeom prst="upArrow">
              <a:avLst>
                <a:gd name="adj1" fmla="val 50000"/>
                <a:gd name="adj2" fmla="val 25000"/>
              </a:avLst>
            </a:prstGeom>
            <a:solidFill>
              <a:srgbClr val="FFFFFF"/>
            </a:solidFill>
            <a:ln w="31750">
              <a:solidFill>
                <a:srgbClr val="000000"/>
              </a:solidFill>
              <a:miter lim="800000"/>
              <a:headEnd/>
              <a:tailEnd/>
            </a:ln>
            <a:effectLst/>
          </p:spPr>
          <p:txBody>
            <a:bodyPr vert="eaVert" wrap="square" lIns="91440" tIns="45720" rIns="91440" bIns="45720" numCol="1" anchor="t" anchorCtr="0" compatLnSpc="1">
              <a:prstTxWarp prst="textNoShape">
                <a:avLst/>
              </a:prstTxWarp>
            </a:bodyPr>
            <a:lstStyle/>
            <a:p>
              <a:endParaRPr lang="es-MX"/>
            </a:p>
          </p:txBody>
        </p:sp>
        <p:sp>
          <p:nvSpPr>
            <p:cNvPr id="42011" name="AutoShape 27"/>
            <p:cNvSpPr>
              <a:spLocks noChangeArrowheads="1"/>
            </p:cNvSpPr>
            <p:nvPr/>
          </p:nvSpPr>
          <p:spPr bwMode="auto">
            <a:xfrm>
              <a:off x="4500" y="12463"/>
              <a:ext cx="495" cy="375"/>
            </a:xfrm>
            <a:prstGeom prst="upArrow">
              <a:avLst>
                <a:gd name="adj1" fmla="val 50000"/>
                <a:gd name="adj2" fmla="val 25000"/>
              </a:avLst>
            </a:prstGeom>
            <a:solidFill>
              <a:srgbClr val="FFFFFF"/>
            </a:solidFill>
            <a:ln w="31750">
              <a:solidFill>
                <a:srgbClr val="000000"/>
              </a:solidFill>
              <a:miter lim="800000"/>
              <a:headEnd/>
              <a:tailEnd/>
            </a:ln>
            <a:effectLst/>
          </p:spPr>
          <p:txBody>
            <a:bodyPr vert="eaVert" wrap="square" lIns="91440" tIns="45720" rIns="91440" bIns="45720" numCol="1" anchor="t" anchorCtr="0" compatLnSpc="1">
              <a:prstTxWarp prst="textNoShape">
                <a:avLst/>
              </a:prstTxWarp>
            </a:bodyPr>
            <a:lstStyle/>
            <a:p>
              <a:endParaRPr lang="es-MX"/>
            </a:p>
          </p:txBody>
        </p:sp>
        <p:sp>
          <p:nvSpPr>
            <p:cNvPr id="42012" name="AutoShape 28"/>
            <p:cNvSpPr>
              <a:spLocks noChangeArrowheads="1"/>
            </p:cNvSpPr>
            <p:nvPr/>
          </p:nvSpPr>
          <p:spPr bwMode="auto">
            <a:xfrm>
              <a:off x="2745" y="13123"/>
              <a:ext cx="6780" cy="1695"/>
            </a:xfrm>
            <a:prstGeom prst="can">
              <a:avLst>
                <a:gd name="adj" fmla="val 25000"/>
              </a:avLst>
            </a:prstGeom>
            <a:solidFill>
              <a:srgbClr val="4BACC6"/>
            </a:solidFill>
            <a:ln w="38100">
              <a:solidFill>
                <a:srgbClr val="F2F2F2"/>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es-MX"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s-MX" sz="1600" b="1" i="0" u="none" strike="noStrike" cap="none" normalizeH="0" baseline="0" smtClean="0">
                  <a:ln>
                    <a:noFill/>
                  </a:ln>
                  <a:solidFill>
                    <a:schemeClr val="tx1"/>
                  </a:solidFill>
                  <a:effectLst/>
                  <a:latin typeface="Calibri" pitchFamily="34" charset="0"/>
                  <a:cs typeface="Arial" pitchFamily="34" charset="0"/>
                </a:rPr>
                <a:t>Base de Datos</a:t>
              </a: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sp>
          <p:nvSpPr>
            <p:cNvPr id="42013" name="AutoShape 29"/>
            <p:cNvSpPr>
              <a:spLocks noChangeArrowheads="1"/>
            </p:cNvSpPr>
            <p:nvPr/>
          </p:nvSpPr>
          <p:spPr bwMode="auto">
            <a:xfrm rot="10800000">
              <a:off x="8010" y="6283"/>
              <a:ext cx="495" cy="375"/>
            </a:xfrm>
            <a:prstGeom prst="upArrow">
              <a:avLst>
                <a:gd name="adj1" fmla="val 50000"/>
                <a:gd name="adj2" fmla="val 25000"/>
              </a:avLst>
            </a:prstGeom>
            <a:solidFill>
              <a:srgbClr val="FFFFFF"/>
            </a:solidFill>
            <a:ln w="31750">
              <a:solidFill>
                <a:srgbClr val="000000"/>
              </a:solidFill>
              <a:miter lim="800000"/>
              <a:headEnd/>
              <a:tailEnd/>
            </a:ln>
            <a:effectLst/>
          </p:spPr>
          <p:txBody>
            <a:bodyPr vert="eaVert" wrap="square" lIns="91440" tIns="45720" rIns="91440" bIns="45720" numCol="1" anchor="t" anchorCtr="0" compatLnSpc="1">
              <a:prstTxWarp prst="textNoShape">
                <a:avLst/>
              </a:prstTxWarp>
            </a:bodyPr>
            <a:lstStyle/>
            <a:p>
              <a:endParaRPr lang="es-MX"/>
            </a:p>
          </p:txBody>
        </p:sp>
        <p:sp>
          <p:nvSpPr>
            <p:cNvPr id="42014" name="AutoShape 30"/>
            <p:cNvSpPr>
              <a:spLocks noChangeArrowheads="1"/>
            </p:cNvSpPr>
            <p:nvPr/>
          </p:nvSpPr>
          <p:spPr bwMode="auto">
            <a:xfrm rot="10800000">
              <a:off x="7965" y="8938"/>
              <a:ext cx="495" cy="375"/>
            </a:xfrm>
            <a:prstGeom prst="upArrow">
              <a:avLst>
                <a:gd name="adj1" fmla="val 50000"/>
                <a:gd name="adj2" fmla="val 25000"/>
              </a:avLst>
            </a:prstGeom>
            <a:solidFill>
              <a:srgbClr val="FFFFFF"/>
            </a:solidFill>
            <a:ln w="31750">
              <a:solidFill>
                <a:srgbClr val="000000"/>
              </a:solidFill>
              <a:miter lim="800000"/>
              <a:headEnd/>
              <a:tailEnd/>
            </a:ln>
            <a:effectLst/>
          </p:spPr>
          <p:txBody>
            <a:bodyPr vert="eaVert" wrap="square" lIns="91440" tIns="45720" rIns="91440" bIns="45720" numCol="1" anchor="t" anchorCtr="0" compatLnSpc="1">
              <a:prstTxWarp prst="textNoShape">
                <a:avLst/>
              </a:prstTxWarp>
            </a:bodyPr>
            <a:lstStyle/>
            <a:p>
              <a:endParaRPr lang="es-MX"/>
            </a:p>
          </p:txBody>
        </p:sp>
        <p:sp>
          <p:nvSpPr>
            <p:cNvPr id="42015" name="AutoShape 31"/>
            <p:cNvSpPr>
              <a:spLocks noChangeArrowheads="1"/>
            </p:cNvSpPr>
            <p:nvPr/>
          </p:nvSpPr>
          <p:spPr bwMode="auto">
            <a:xfrm rot="10800000">
              <a:off x="7965" y="10663"/>
              <a:ext cx="495" cy="375"/>
            </a:xfrm>
            <a:prstGeom prst="upArrow">
              <a:avLst>
                <a:gd name="adj1" fmla="val 50000"/>
                <a:gd name="adj2" fmla="val 25000"/>
              </a:avLst>
            </a:prstGeom>
            <a:solidFill>
              <a:srgbClr val="FFFFFF"/>
            </a:solidFill>
            <a:ln w="31750">
              <a:solidFill>
                <a:srgbClr val="000000"/>
              </a:solidFill>
              <a:miter lim="800000"/>
              <a:headEnd/>
              <a:tailEnd/>
            </a:ln>
            <a:effectLst/>
          </p:spPr>
          <p:txBody>
            <a:bodyPr vert="eaVert" wrap="square" lIns="91440" tIns="45720" rIns="91440" bIns="45720" numCol="1" anchor="t" anchorCtr="0" compatLnSpc="1">
              <a:prstTxWarp prst="textNoShape">
                <a:avLst/>
              </a:prstTxWarp>
            </a:bodyPr>
            <a:lstStyle/>
            <a:p>
              <a:endParaRPr lang="es-MX"/>
            </a:p>
          </p:txBody>
        </p:sp>
        <p:sp>
          <p:nvSpPr>
            <p:cNvPr id="42016" name="AutoShape 32"/>
            <p:cNvSpPr>
              <a:spLocks noChangeArrowheads="1"/>
            </p:cNvSpPr>
            <p:nvPr/>
          </p:nvSpPr>
          <p:spPr bwMode="auto">
            <a:xfrm rot="10800000">
              <a:off x="7965" y="12463"/>
              <a:ext cx="495" cy="375"/>
            </a:xfrm>
            <a:prstGeom prst="upArrow">
              <a:avLst>
                <a:gd name="adj1" fmla="val 50000"/>
                <a:gd name="adj2" fmla="val 25000"/>
              </a:avLst>
            </a:prstGeom>
            <a:solidFill>
              <a:srgbClr val="FFFFFF"/>
            </a:solidFill>
            <a:ln w="31750">
              <a:solidFill>
                <a:srgbClr val="000000"/>
              </a:solidFill>
              <a:miter lim="800000"/>
              <a:headEnd/>
              <a:tailEnd/>
            </a:ln>
            <a:effectLst/>
          </p:spPr>
          <p:txBody>
            <a:bodyPr vert="eaVert" wrap="square" lIns="91440" tIns="45720" rIns="91440" bIns="45720" numCol="1" anchor="t" anchorCtr="0" compatLnSpc="1">
              <a:prstTxWarp prst="textNoShape">
                <a:avLst/>
              </a:prstTxWarp>
            </a:bodyPr>
            <a:lstStyle/>
            <a:p>
              <a:endParaRPr lang="es-MX"/>
            </a:p>
          </p:txBody>
        </p:sp>
      </p:grpSp>
      <p:sp>
        <p:nvSpPr>
          <p:cNvPr id="38" name="37 CuadroTexto"/>
          <p:cNvSpPr txBox="1"/>
          <p:nvPr/>
        </p:nvSpPr>
        <p:spPr>
          <a:xfrm>
            <a:off x="179512" y="2924944"/>
            <a:ext cx="1584176" cy="923330"/>
          </a:xfrm>
          <a:prstGeom prst="rect">
            <a:avLst/>
          </a:prstGeom>
          <a:noFill/>
        </p:spPr>
        <p:txBody>
          <a:bodyPr wrap="square" rtlCol="0">
            <a:spAutoFit/>
          </a:bodyPr>
          <a:lstStyle/>
          <a:p>
            <a:pPr algn="ctr"/>
            <a:r>
              <a:rPr lang="es-MX" dirty="0" smtClean="0"/>
              <a:t>Arquitectura del Framework</a:t>
            </a:r>
            <a:endParaRPr lang="es-MX"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37 CuadroTexto"/>
          <p:cNvSpPr txBox="1"/>
          <p:nvPr/>
        </p:nvSpPr>
        <p:spPr>
          <a:xfrm>
            <a:off x="179512" y="2924944"/>
            <a:ext cx="2088232" cy="923330"/>
          </a:xfrm>
          <a:prstGeom prst="rect">
            <a:avLst/>
          </a:prstGeom>
          <a:noFill/>
        </p:spPr>
        <p:txBody>
          <a:bodyPr wrap="square" rtlCol="0">
            <a:spAutoFit/>
          </a:bodyPr>
          <a:lstStyle/>
          <a:p>
            <a:pPr algn="ctr"/>
            <a:r>
              <a:rPr lang="es-MX" dirty="0" smtClean="0"/>
              <a:t>Capa de Pre-procesamiento del Framework</a:t>
            </a:r>
            <a:endParaRPr lang="es-MX" dirty="0"/>
          </a:p>
        </p:txBody>
      </p:sp>
      <p:sp>
        <p:nvSpPr>
          <p:cNvPr id="2" name="1 Título"/>
          <p:cNvSpPr>
            <a:spLocks noGrp="1"/>
          </p:cNvSpPr>
          <p:nvPr>
            <p:ph type="title"/>
          </p:nvPr>
        </p:nvSpPr>
        <p:spPr/>
        <p:txBody>
          <a:bodyPr/>
          <a:lstStyle/>
          <a:p>
            <a:r>
              <a:rPr lang="es-MX" dirty="0" smtClean="0"/>
              <a:t>Experimentación</a:t>
            </a:r>
            <a:endParaRPr lang="es-MX" dirty="0"/>
          </a:p>
        </p:txBody>
      </p:sp>
      <p:grpSp>
        <p:nvGrpSpPr>
          <p:cNvPr id="44034" name="Group 2"/>
          <p:cNvGrpSpPr>
            <a:grpSpLocks/>
          </p:cNvGrpSpPr>
          <p:nvPr/>
        </p:nvGrpSpPr>
        <p:grpSpPr bwMode="auto">
          <a:xfrm>
            <a:off x="2738189" y="1052737"/>
            <a:ext cx="6010275" cy="5256584"/>
            <a:chOff x="1485" y="3015"/>
            <a:chExt cx="9465" cy="8955"/>
          </a:xfrm>
        </p:grpSpPr>
        <p:sp>
          <p:nvSpPr>
            <p:cNvPr id="44035" name="Rectangle 3"/>
            <p:cNvSpPr>
              <a:spLocks noChangeArrowheads="1"/>
            </p:cNvSpPr>
            <p:nvPr/>
          </p:nvSpPr>
          <p:spPr bwMode="auto">
            <a:xfrm>
              <a:off x="1485" y="3015"/>
              <a:ext cx="9465" cy="8955"/>
            </a:xfrm>
            <a:prstGeom prst="rect">
              <a:avLst/>
            </a:prstGeom>
            <a:solidFill>
              <a:srgbClr val="F79646"/>
            </a:solidFill>
            <a:ln w="38100">
              <a:solidFill>
                <a:srgbClr val="F2F2F2"/>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es-MX"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s-MX" sz="1200" b="1" i="0" u="none" strike="noStrike" cap="none" normalizeH="0" baseline="0" smtClean="0">
                  <a:ln>
                    <a:noFill/>
                  </a:ln>
                  <a:solidFill>
                    <a:schemeClr val="tx1"/>
                  </a:solidFill>
                  <a:effectLst/>
                  <a:latin typeface="Calibri" pitchFamily="34" charset="0"/>
                  <a:cs typeface="Arial" pitchFamily="34" charset="0"/>
                </a:rPr>
                <a:t>Capa de Pre-procesamiento</a:t>
              </a: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sp>
          <p:nvSpPr>
            <p:cNvPr id="44036" name="Rectangle 4"/>
            <p:cNvSpPr>
              <a:spLocks noChangeArrowheads="1"/>
            </p:cNvSpPr>
            <p:nvPr/>
          </p:nvSpPr>
          <p:spPr bwMode="auto">
            <a:xfrm>
              <a:off x="1940" y="4215"/>
              <a:ext cx="8590" cy="3525"/>
            </a:xfrm>
            <a:prstGeom prst="rect">
              <a:avLst/>
            </a:prstGeom>
            <a:solidFill>
              <a:srgbClr val="4BACC6"/>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MX" sz="1100" b="1" i="0" u="none" strike="noStrike" cap="none" normalizeH="0" baseline="0" smtClean="0">
                  <a:ln>
                    <a:noFill/>
                  </a:ln>
                  <a:solidFill>
                    <a:schemeClr val="tx1"/>
                  </a:solidFill>
                  <a:effectLst/>
                  <a:latin typeface="Calibri" pitchFamily="34" charset="0"/>
                  <a:cs typeface="Arial" pitchFamily="34" charset="0"/>
                </a:rPr>
                <a:t>Pre-procesamiento de Lenguaje Natural</a:t>
              </a:r>
              <a:endParaRPr kumimoji="0" lang="es-MX" sz="1100" b="1"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sp>
          <p:nvSpPr>
            <p:cNvPr id="44037" name="Rectangle 5"/>
            <p:cNvSpPr>
              <a:spLocks noChangeArrowheads="1"/>
            </p:cNvSpPr>
            <p:nvPr/>
          </p:nvSpPr>
          <p:spPr bwMode="auto">
            <a:xfrm>
              <a:off x="2240" y="6705"/>
              <a:ext cx="7900" cy="675"/>
            </a:xfrm>
            <a:prstGeom prst="rect">
              <a:avLst/>
            </a:prstGeom>
            <a:solidFill>
              <a:srgbClr val="000000"/>
            </a:solidFill>
            <a:ln w="38100">
              <a:solidFill>
                <a:srgbClr val="F2F2F2"/>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MX" sz="1100" b="1" i="0" u="none" strike="noStrike" cap="none" normalizeH="0" baseline="0" dirty="0" smtClean="0">
                  <a:ln>
                    <a:noFill/>
                  </a:ln>
                  <a:solidFill>
                    <a:schemeClr val="bg1"/>
                  </a:solidFill>
                  <a:effectLst/>
                  <a:latin typeface="Calibri" pitchFamily="34" charset="0"/>
                  <a:cs typeface="Arial" pitchFamily="34" charset="0"/>
                </a:rPr>
                <a:t>Mapeo de Símbolos Restringidos</a:t>
              </a:r>
              <a:endParaRPr kumimoji="0" lang="es-MX" sz="1100" b="1" i="0" u="none" strike="noStrike" cap="none" normalizeH="0" baseline="0" dirty="0" smtClean="0">
                <a:ln>
                  <a:noFill/>
                </a:ln>
                <a:solidFill>
                  <a:schemeClr val="bg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MX"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4038" name="Rectangle 6"/>
            <p:cNvSpPr>
              <a:spLocks noChangeArrowheads="1"/>
            </p:cNvSpPr>
            <p:nvPr/>
          </p:nvSpPr>
          <p:spPr bwMode="auto">
            <a:xfrm>
              <a:off x="2240" y="5640"/>
              <a:ext cx="3880" cy="840"/>
            </a:xfrm>
            <a:prstGeom prst="rect">
              <a:avLst/>
            </a:prstGeom>
            <a:solidFill>
              <a:srgbClr val="000000"/>
            </a:solidFill>
            <a:ln w="38100">
              <a:solidFill>
                <a:srgbClr val="F2F2F2"/>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MX" sz="1100" b="1" i="0" u="none" strike="noStrike" cap="none" normalizeH="0" baseline="0" dirty="0" smtClean="0">
                  <a:ln>
                    <a:noFill/>
                  </a:ln>
                  <a:solidFill>
                    <a:schemeClr val="bg1"/>
                  </a:solidFill>
                  <a:effectLst/>
                  <a:latin typeface="Calibri" pitchFamily="34" charset="0"/>
                  <a:cs typeface="Arial" pitchFamily="34" charset="0"/>
                </a:rPr>
                <a:t>Diccionario de Palabras Positivas (Inglés)</a:t>
              </a:r>
              <a:endParaRPr kumimoji="0" lang="es-MX" sz="1100" b="1" i="0" u="none" strike="noStrike" cap="none" normalizeH="0" baseline="0" dirty="0" smtClean="0">
                <a:ln>
                  <a:noFill/>
                </a:ln>
                <a:solidFill>
                  <a:schemeClr val="bg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MX"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4039" name="Rectangle 7"/>
            <p:cNvSpPr>
              <a:spLocks noChangeArrowheads="1"/>
            </p:cNvSpPr>
            <p:nvPr/>
          </p:nvSpPr>
          <p:spPr bwMode="auto">
            <a:xfrm>
              <a:off x="6285" y="5640"/>
              <a:ext cx="3855" cy="840"/>
            </a:xfrm>
            <a:prstGeom prst="rect">
              <a:avLst/>
            </a:prstGeom>
            <a:solidFill>
              <a:srgbClr val="000000"/>
            </a:solidFill>
            <a:ln w="38100">
              <a:solidFill>
                <a:srgbClr val="F2F2F2"/>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MX" sz="1100" b="1" i="0" u="none" strike="noStrike" cap="none" normalizeH="0" baseline="0" dirty="0" smtClean="0">
                  <a:ln>
                    <a:noFill/>
                  </a:ln>
                  <a:solidFill>
                    <a:schemeClr val="bg1"/>
                  </a:solidFill>
                  <a:effectLst/>
                  <a:latin typeface="Calibri" pitchFamily="34" charset="0"/>
                  <a:cs typeface="Arial" pitchFamily="34" charset="0"/>
                </a:rPr>
                <a:t>Diccionario de Palabras Negativas (Inglés)</a:t>
              </a:r>
              <a:endParaRPr kumimoji="0" lang="es-MX" sz="1100" b="1" i="0" u="none" strike="noStrike" cap="none" normalizeH="0" baseline="0" dirty="0" smtClean="0">
                <a:ln>
                  <a:noFill/>
                </a:ln>
                <a:solidFill>
                  <a:schemeClr val="bg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MX"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4040" name="Rectangle 8"/>
            <p:cNvSpPr>
              <a:spLocks noChangeArrowheads="1"/>
            </p:cNvSpPr>
            <p:nvPr/>
          </p:nvSpPr>
          <p:spPr bwMode="auto">
            <a:xfrm>
              <a:off x="2240" y="4755"/>
              <a:ext cx="7900" cy="675"/>
            </a:xfrm>
            <a:prstGeom prst="rect">
              <a:avLst/>
            </a:prstGeom>
            <a:solidFill>
              <a:srgbClr val="000000"/>
            </a:solidFill>
            <a:ln w="38100">
              <a:solidFill>
                <a:srgbClr val="F2F2F2"/>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MX" sz="1100" b="1" i="0" u="none" strike="noStrike" cap="none" normalizeH="0" baseline="0" dirty="0" smtClean="0">
                  <a:ln>
                    <a:noFill/>
                  </a:ln>
                  <a:solidFill>
                    <a:schemeClr val="bg1"/>
                  </a:solidFill>
                  <a:effectLst/>
                  <a:latin typeface="Calibri" pitchFamily="34" charset="0"/>
                  <a:cs typeface="Arial" pitchFamily="34" charset="0"/>
                </a:rPr>
                <a:t>Procesador de Lenguaje</a:t>
              </a:r>
              <a:endParaRPr kumimoji="0" lang="es-MX" sz="1100" b="1" i="0" u="none" strike="noStrike" cap="none" normalizeH="0" baseline="0" dirty="0" smtClean="0">
                <a:ln>
                  <a:noFill/>
                </a:ln>
                <a:solidFill>
                  <a:schemeClr val="bg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MX"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4041" name="Rectangle 9"/>
            <p:cNvSpPr>
              <a:spLocks noChangeArrowheads="1"/>
            </p:cNvSpPr>
            <p:nvPr/>
          </p:nvSpPr>
          <p:spPr bwMode="auto">
            <a:xfrm>
              <a:off x="1940" y="8025"/>
              <a:ext cx="8590" cy="3525"/>
            </a:xfrm>
            <a:prstGeom prst="rect">
              <a:avLst/>
            </a:prstGeom>
            <a:solidFill>
              <a:srgbClr val="000000"/>
            </a:solidFill>
            <a:ln w="38100">
              <a:solidFill>
                <a:srgbClr val="F2F2F2"/>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MX" sz="1100" b="1" i="0" u="none" strike="noStrike" cap="none" normalizeH="0" baseline="0" dirty="0" smtClean="0">
                  <a:ln>
                    <a:noFill/>
                  </a:ln>
                  <a:solidFill>
                    <a:schemeClr val="bg1"/>
                  </a:solidFill>
                  <a:effectLst/>
                  <a:latin typeface="Calibri" pitchFamily="34" charset="0"/>
                  <a:cs typeface="Arial" pitchFamily="34" charset="0"/>
                </a:rPr>
                <a:t>Pre-procesamiento HTML / CSS / </a:t>
              </a:r>
              <a:r>
                <a:rPr kumimoji="0" lang="es-MX" sz="1100" b="1" i="0" u="none" strike="noStrike" cap="none" normalizeH="0" baseline="0" dirty="0" err="1" smtClean="0">
                  <a:ln>
                    <a:noFill/>
                  </a:ln>
                  <a:solidFill>
                    <a:schemeClr val="bg1"/>
                  </a:solidFill>
                  <a:effectLst/>
                  <a:latin typeface="Calibri" pitchFamily="34" charset="0"/>
                  <a:cs typeface="Arial" pitchFamily="34" charset="0"/>
                </a:rPr>
                <a:t>Javascript</a:t>
              </a:r>
              <a:r>
                <a:rPr kumimoji="0" lang="es-MX" sz="1100" b="1" i="0" u="none" strike="noStrike" cap="none" normalizeH="0" baseline="0" dirty="0" smtClean="0">
                  <a:ln>
                    <a:noFill/>
                  </a:ln>
                  <a:solidFill>
                    <a:schemeClr val="bg1"/>
                  </a:solidFill>
                  <a:effectLst/>
                  <a:latin typeface="Calibri" pitchFamily="34" charset="0"/>
                  <a:cs typeface="Arial" pitchFamily="34" charset="0"/>
                </a:rPr>
                <a:t> / JSON</a:t>
              </a:r>
              <a:endParaRPr kumimoji="0" lang="es-MX" sz="1100" b="1" i="0" u="none" strike="noStrike" cap="none" normalizeH="0" baseline="0" dirty="0" smtClean="0">
                <a:ln>
                  <a:noFill/>
                </a:ln>
                <a:solidFill>
                  <a:schemeClr val="bg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MX"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4042" name="Rectangle 10"/>
            <p:cNvSpPr>
              <a:spLocks noChangeArrowheads="1"/>
            </p:cNvSpPr>
            <p:nvPr/>
          </p:nvSpPr>
          <p:spPr bwMode="auto">
            <a:xfrm>
              <a:off x="2240" y="9090"/>
              <a:ext cx="7900" cy="675"/>
            </a:xfrm>
            <a:prstGeom prst="rect">
              <a:avLst/>
            </a:prstGeom>
            <a:solidFill>
              <a:srgbClr val="9BBB59"/>
            </a:solidFill>
            <a:ln w="38100">
              <a:solidFill>
                <a:srgbClr val="F2F2F2"/>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MX" sz="1100" b="1" i="0" u="none" strike="noStrike" cap="none" normalizeH="0" baseline="0" smtClean="0">
                  <a:ln>
                    <a:noFill/>
                  </a:ln>
                  <a:solidFill>
                    <a:schemeClr val="tx1"/>
                  </a:solidFill>
                  <a:effectLst/>
                  <a:latin typeface="Calibri" pitchFamily="34" charset="0"/>
                  <a:cs typeface="Arial" pitchFamily="34" charset="0"/>
                </a:rPr>
                <a:t>Mapeo de Caracteres Hexadecimales</a:t>
              </a:r>
              <a:endParaRPr kumimoji="0" lang="es-MX" sz="1100" b="1"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sp>
          <p:nvSpPr>
            <p:cNvPr id="44043" name="Rectangle 11"/>
            <p:cNvSpPr>
              <a:spLocks noChangeArrowheads="1"/>
            </p:cNvSpPr>
            <p:nvPr/>
          </p:nvSpPr>
          <p:spPr bwMode="auto">
            <a:xfrm>
              <a:off x="2240" y="10410"/>
              <a:ext cx="7900" cy="675"/>
            </a:xfrm>
            <a:prstGeom prst="rect">
              <a:avLst/>
            </a:prstGeom>
            <a:solidFill>
              <a:srgbClr val="9BBB59"/>
            </a:solidFill>
            <a:ln w="38100">
              <a:solidFill>
                <a:srgbClr val="F2F2F2"/>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MX" sz="1100" b="1" i="0" u="none" strike="noStrike" cap="none" normalizeH="0" baseline="0" smtClean="0">
                  <a:ln>
                    <a:noFill/>
                  </a:ln>
                  <a:solidFill>
                    <a:schemeClr val="tx1"/>
                  </a:solidFill>
                  <a:effectLst/>
                  <a:latin typeface="Calibri" pitchFamily="34" charset="0"/>
                  <a:cs typeface="Arial" pitchFamily="34" charset="0"/>
                </a:rPr>
                <a:t>Procesador Lenguajes Web</a:t>
              </a: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37 CuadroTexto"/>
          <p:cNvSpPr txBox="1"/>
          <p:nvPr/>
        </p:nvSpPr>
        <p:spPr>
          <a:xfrm>
            <a:off x="179512" y="2924944"/>
            <a:ext cx="1584176" cy="1477328"/>
          </a:xfrm>
          <a:prstGeom prst="rect">
            <a:avLst/>
          </a:prstGeom>
          <a:noFill/>
        </p:spPr>
        <p:txBody>
          <a:bodyPr wrap="square" rtlCol="0">
            <a:spAutoFit/>
          </a:bodyPr>
          <a:lstStyle/>
          <a:p>
            <a:pPr algn="ctr"/>
            <a:r>
              <a:rPr lang="es-MX" dirty="0" smtClean="0"/>
              <a:t>Diagrama Entidad-Relación de la base de datos</a:t>
            </a:r>
            <a:endParaRPr lang="es-MX" dirty="0"/>
          </a:p>
        </p:txBody>
      </p:sp>
      <p:pic>
        <p:nvPicPr>
          <p:cNvPr id="20" name="0 Imagen"/>
          <p:cNvPicPr/>
          <p:nvPr/>
        </p:nvPicPr>
        <p:blipFill>
          <a:blip r:embed="rId2" cstate="print">
            <a:extLst>
              <a:ext uri="{28A0092B-C50C-407E-A947-70E740481C1C}">
                <a14:useLocalDpi xmlns:a14="http://schemas.microsoft.com/office/drawing/2010/main" val="0"/>
              </a:ext>
            </a:extLst>
          </a:blip>
          <a:stretch>
            <a:fillRect/>
          </a:stretch>
        </p:blipFill>
        <p:spPr>
          <a:xfrm>
            <a:off x="2843808" y="692696"/>
            <a:ext cx="5972170" cy="5760640"/>
          </a:xfrm>
          <a:prstGeom prst="rect">
            <a:avLst/>
          </a:prstGeom>
        </p:spPr>
      </p:pic>
      <p:sp>
        <p:nvSpPr>
          <p:cNvPr id="2" name="1 Título"/>
          <p:cNvSpPr>
            <a:spLocks noGrp="1"/>
          </p:cNvSpPr>
          <p:nvPr>
            <p:ph type="title"/>
          </p:nvPr>
        </p:nvSpPr>
        <p:spPr/>
        <p:txBody>
          <a:bodyPr/>
          <a:lstStyle/>
          <a:p>
            <a:r>
              <a:rPr lang="es-MX" dirty="0" smtClean="0"/>
              <a:t>Experimentación</a:t>
            </a:r>
            <a:endParaRPr lang="es-MX"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37 CuadroTexto"/>
          <p:cNvSpPr txBox="1"/>
          <p:nvPr/>
        </p:nvSpPr>
        <p:spPr>
          <a:xfrm>
            <a:off x="179512" y="2924944"/>
            <a:ext cx="1584176" cy="1200329"/>
          </a:xfrm>
          <a:prstGeom prst="rect">
            <a:avLst/>
          </a:prstGeom>
          <a:noFill/>
        </p:spPr>
        <p:txBody>
          <a:bodyPr wrap="square" rtlCol="0">
            <a:spAutoFit/>
          </a:bodyPr>
          <a:lstStyle/>
          <a:p>
            <a:pPr algn="ctr"/>
            <a:r>
              <a:rPr lang="es-MX" dirty="0" smtClean="0"/>
              <a:t>Diagrama de Arquitectura del Clúster</a:t>
            </a:r>
            <a:endParaRPr lang="es-MX" dirty="0"/>
          </a:p>
        </p:txBody>
      </p:sp>
      <p:sp>
        <p:nvSpPr>
          <p:cNvPr id="2" name="1 Título"/>
          <p:cNvSpPr>
            <a:spLocks noGrp="1"/>
          </p:cNvSpPr>
          <p:nvPr>
            <p:ph type="title"/>
          </p:nvPr>
        </p:nvSpPr>
        <p:spPr/>
        <p:txBody>
          <a:bodyPr/>
          <a:lstStyle/>
          <a:p>
            <a:r>
              <a:rPr lang="es-MX" dirty="0" smtClean="0"/>
              <a:t>Experimentación</a:t>
            </a:r>
            <a:endParaRPr lang="es-MX" dirty="0"/>
          </a:p>
        </p:txBody>
      </p:sp>
      <p:pic>
        <p:nvPicPr>
          <p:cNvPr id="6" name="5 Imagen" descr="Arquitectura Cluster.png"/>
          <p:cNvPicPr/>
          <p:nvPr/>
        </p:nvPicPr>
        <p:blipFill>
          <a:blip r:embed="rId2" cstate="print"/>
          <a:stretch>
            <a:fillRect/>
          </a:stretch>
        </p:blipFill>
        <p:spPr>
          <a:xfrm>
            <a:off x="2411760" y="1268760"/>
            <a:ext cx="6480720" cy="4968552"/>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Resultados</a:t>
            </a:r>
            <a:endParaRPr lang="es-MX" dirty="0"/>
          </a:p>
        </p:txBody>
      </p:sp>
      <p:graphicFrame>
        <p:nvGraphicFramePr>
          <p:cNvPr id="4" name="3 Marcador de contenido"/>
          <p:cNvGraphicFramePr>
            <a:graphicFrameLocks noGrp="1"/>
          </p:cNvGraphicFramePr>
          <p:nvPr>
            <p:ph idx="1"/>
          </p:nvPr>
        </p:nvGraphicFramePr>
        <p:xfrm>
          <a:off x="457200" y="1481138"/>
          <a:ext cx="8229600" cy="4525962"/>
        </p:xfrm>
        <a:graphic>
          <a:graphicData uri="http://schemas.openxmlformats.org/drawingml/2006/chart">
            <c:chart xmlns:c="http://schemas.openxmlformats.org/drawingml/2006/chart" xmlns:r="http://schemas.openxmlformats.org/officeDocument/2006/relationships" r:id="rId2"/>
          </a:graphicData>
        </a:graphic>
      </p:graphicFrame>
      <p:sp>
        <p:nvSpPr>
          <p:cNvPr id="3" name="2 CuadroTexto"/>
          <p:cNvSpPr txBox="1"/>
          <p:nvPr/>
        </p:nvSpPr>
        <p:spPr>
          <a:xfrm>
            <a:off x="1403648" y="5678233"/>
            <a:ext cx="6120680" cy="369332"/>
          </a:xfrm>
          <a:prstGeom prst="rect">
            <a:avLst/>
          </a:prstGeom>
          <a:noFill/>
        </p:spPr>
        <p:txBody>
          <a:bodyPr wrap="square" rtlCol="0">
            <a:spAutoFit/>
          </a:bodyPr>
          <a:lstStyle/>
          <a:p>
            <a:r>
              <a:rPr lang="es-MX" dirty="0" smtClean="0"/>
              <a:t>Gráfica comparativa de </a:t>
            </a:r>
            <a:r>
              <a:rPr lang="es-MX" dirty="0" err="1" smtClean="0"/>
              <a:t>likes</a:t>
            </a:r>
            <a:r>
              <a:rPr lang="es-MX" dirty="0" smtClean="0"/>
              <a:t> recibidos por usuario</a:t>
            </a:r>
            <a:endParaRPr lang="es-MX"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Resultados</a:t>
            </a:r>
            <a:endParaRPr lang="es-MX" dirty="0"/>
          </a:p>
        </p:txBody>
      </p:sp>
      <p:graphicFrame>
        <p:nvGraphicFramePr>
          <p:cNvPr id="4" name="3 Marcador de contenido"/>
          <p:cNvGraphicFramePr>
            <a:graphicFrameLocks noGrp="1"/>
          </p:cNvGraphicFramePr>
          <p:nvPr>
            <p:ph idx="1"/>
          </p:nvPr>
        </p:nvGraphicFramePr>
        <p:xfrm>
          <a:off x="457200" y="1481138"/>
          <a:ext cx="8229600" cy="4525962"/>
        </p:xfrm>
        <a:graphic>
          <a:graphicData uri="http://schemas.openxmlformats.org/drawingml/2006/chart">
            <c:chart xmlns:c="http://schemas.openxmlformats.org/drawingml/2006/chart" xmlns:r="http://schemas.openxmlformats.org/officeDocument/2006/relationships" r:id="rId2"/>
          </a:graphicData>
        </a:graphic>
      </p:graphicFrame>
      <p:sp>
        <p:nvSpPr>
          <p:cNvPr id="5" name="4 CuadroTexto"/>
          <p:cNvSpPr txBox="1"/>
          <p:nvPr/>
        </p:nvSpPr>
        <p:spPr>
          <a:xfrm>
            <a:off x="1979712" y="5843746"/>
            <a:ext cx="6912768" cy="646331"/>
          </a:xfrm>
          <a:prstGeom prst="rect">
            <a:avLst/>
          </a:prstGeom>
          <a:noFill/>
        </p:spPr>
        <p:txBody>
          <a:bodyPr wrap="square" rtlCol="0">
            <a:spAutoFit/>
          </a:bodyPr>
          <a:lstStyle/>
          <a:p>
            <a:pPr algn="ctr"/>
            <a:r>
              <a:rPr lang="es-MX" dirty="0" smtClean="0"/>
              <a:t>Gráfica comparativa cantidad de usuarios que recibieron un determinado número de </a:t>
            </a:r>
            <a:r>
              <a:rPr lang="es-MX" dirty="0" err="1" smtClean="0"/>
              <a:t>likes</a:t>
            </a:r>
            <a:endParaRPr lang="es-MX"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Resultados</a:t>
            </a:r>
            <a:endParaRPr lang="es-MX" dirty="0"/>
          </a:p>
        </p:txBody>
      </p:sp>
      <p:graphicFrame>
        <p:nvGraphicFramePr>
          <p:cNvPr id="4" name="3 Marcador de contenido"/>
          <p:cNvGraphicFramePr>
            <a:graphicFrameLocks noGrp="1"/>
          </p:cNvGraphicFramePr>
          <p:nvPr>
            <p:ph idx="1"/>
          </p:nvPr>
        </p:nvGraphicFramePr>
        <p:xfrm>
          <a:off x="457200" y="1481138"/>
          <a:ext cx="8229600" cy="4525962"/>
        </p:xfrm>
        <a:graphic>
          <a:graphicData uri="http://schemas.openxmlformats.org/drawingml/2006/chart">
            <c:chart xmlns:c="http://schemas.openxmlformats.org/drawingml/2006/chart" xmlns:r="http://schemas.openxmlformats.org/officeDocument/2006/relationships" r:id="rId2"/>
          </a:graphicData>
        </a:graphic>
      </p:graphicFrame>
      <p:sp>
        <p:nvSpPr>
          <p:cNvPr id="5" name="4 CuadroTexto"/>
          <p:cNvSpPr txBox="1"/>
          <p:nvPr/>
        </p:nvSpPr>
        <p:spPr>
          <a:xfrm>
            <a:off x="1835696" y="5862899"/>
            <a:ext cx="6120680" cy="646331"/>
          </a:xfrm>
          <a:prstGeom prst="rect">
            <a:avLst/>
          </a:prstGeom>
          <a:noFill/>
        </p:spPr>
        <p:txBody>
          <a:bodyPr wrap="square" rtlCol="0">
            <a:spAutoFit/>
          </a:bodyPr>
          <a:lstStyle/>
          <a:p>
            <a:pPr algn="ctr"/>
            <a:r>
              <a:rPr lang="es-MX" dirty="0" smtClean="0"/>
              <a:t>Gráfica comparativa sobre la cantidad de </a:t>
            </a:r>
            <a:r>
              <a:rPr lang="es-MX" dirty="0" err="1" smtClean="0"/>
              <a:t>posts</a:t>
            </a:r>
            <a:r>
              <a:rPr lang="es-MX" dirty="0" smtClean="0"/>
              <a:t> clasificados en cada grupo</a:t>
            </a:r>
            <a:endParaRPr lang="es-MX"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Resultados</a:t>
            </a:r>
            <a:endParaRPr lang="es-MX" dirty="0"/>
          </a:p>
        </p:txBody>
      </p:sp>
      <p:graphicFrame>
        <p:nvGraphicFramePr>
          <p:cNvPr id="5" name="4 Marcador de contenido"/>
          <p:cNvGraphicFramePr>
            <a:graphicFrameLocks noGrp="1"/>
          </p:cNvGraphicFramePr>
          <p:nvPr>
            <p:ph idx="1"/>
            <p:extLst>
              <p:ext uri="{D42A27DB-BD31-4B8C-83A1-F6EECF244321}">
                <p14:modId xmlns:p14="http://schemas.microsoft.com/office/powerpoint/2010/main" val="2332649341"/>
              </p:ext>
            </p:extLst>
          </p:nvPr>
        </p:nvGraphicFramePr>
        <p:xfrm>
          <a:off x="467544" y="1124744"/>
          <a:ext cx="8229600" cy="5184576"/>
        </p:xfrm>
        <a:graphic>
          <a:graphicData uri="http://schemas.openxmlformats.org/drawingml/2006/chart">
            <c:chart xmlns:c="http://schemas.openxmlformats.org/drawingml/2006/chart" xmlns:r="http://schemas.openxmlformats.org/officeDocument/2006/relationships" r:id="rId2"/>
          </a:graphicData>
        </a:graphic>
      </p:graphicFrame>
      <p:sp>
        <p:nvSpPr>
          <p:cNvPr id="4" name="3 CuadroTexto"/>
          <p:cNvSpPr txBox="1"/>
          <p:nvPr/>
        </p:nvSpPr>
        <p:spPr>
          <a:xfrm>
            <a:off x="2483768" y="6063774"/>
            <a:ext cx="6120680" cy="646331"/>
          </a:xfrm>
          <a:prstGeom prst="rect">
            <a:avLst/>
          </a:prstGeom>
          <a:noFill/>
        </p:spPr>
        <p:txBody>
          <a:bodyPr wrap="square" rtlCol="0">
            <a:spAutoFit/>
          </a:bodyPr>
          <a:lstStyle/>
          <a:p>
            <a:pPr algn="ctr"/>
            <a:r>
              <a:rPr lang="es-MX" dirty="0" smtClean="0"/>
              <a:t>Gráfica comparativa de </a:t>
            </a:r>
            <a:r>
              <a:rPr lang="es-MX" dirty="0" err="1" smtClean="0"/>
              <a:t>likes</a:t>
            </a:r>
            <a:r>
              <a:rPr lang="es-MX" dirty="0" smtClean="0"/>
              <a:t> por clasificación de </a:t>
            </a:r>
            <a:r>
              <a:rPr lang="es-MX" dirty="0" err="1" smtClean="0"/>
              <a:t>posts</a:t>
            </a:r>
            <a:endParaRPr lang="es-MX"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Resultados</a:t>
            </a:r>
            <a:endParaRPr lang="es-MX" dirty="0"/>
          </a:p>
        </p:txBody>
      </p:sp>
      <p:graphicFrame>
        <p:nvGraphicFramePr>
          <p:cNvPr id="4" name="3 Marcador de contenido"/>
          <p:cNvGraphicFramePr>
            <a:graphicFrameLocks noGrp="1"/>
          </p:cNvGraphicFramePr>
          <p:nvPr>
            <p:ph idx="1"/>
          </p:nvPr>
        </p:nvGraphicFramePr>
        <p:xfrm>
          <a:off x="457200" y="1481138"/>
          <a:ext cx="8229600" cy="4525962"/>
        </p:xfrm>
        <a:graphic>
          <a:graphicData uri="http://schemas.openxmlformats.org/drawingml/2006/chart">
            <c:chart xmlns:c="http://schemas.openxmlformats.org/drawingml/2006/chart" xmlns:r="http://schemas.openxmlformats.org/officeDocument/2006/relationships" r:id="rId2"/>
          </a:graphicData>
        </a:graphic>
      </p:graphicFrame>
      <p:sp>
        <p:nvSpPr>
          <p:cNvPr id="5" name="4 CuadroTexto"/>
          <p:cNvSpPr txBox="1"/>
          <p:nvPr/>
        </p:nvSpPr>
        <p:spPr>
          <a:xfrm>
            <a:off x="1691680" y="5862899"/>
            <a:ext cx="6696744" cy="646331"/>
          </a:xfrm>
          <a:prstGeom prst="rect">
            <a:avLst/>
          </a:prstGeom>
          <a:noFill/>
        </p:spPr>
        <p:txBody>
          <a:bodyPr wrap="square" rtlCol="0">
            <a:spAutoFit/>
          </a:bodyPr>
          <a:lstStyle/>
          <a:p>
            <a:pPr algn="ctr"/>
            <a:r>
              <a:rPr lang="es-MX" dirty="0" smtClean="0"/>
              <a:t>Gráfica comparativa sobre la respuesta de los miembros de una red en relación al grupo del post</a:t>
            </a:r>
            <a:endParaRPr lang="es-MX"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Resultados</a:t>
            </a:r>
            <a:endParaRPr lang="es-MX" dirty="0"/>
          </a:p>
        </p:txBody>
      </p:sp>
      <p:pic>
        <p:nvPicPr>
          <p:cNvPr id="4" name="3 Marcador de contenido"/>
          <p:cNvPicPr>
            <a:picLocks noGrp="1"/>
          </p:cNvPicPr>
          <p:nvPr>
            <p:ph idx="1"/>
          </p:nvPr>
        </p:nvPicPr>
        <p:blipFill>
          <a:blip r:embed="rId2" cstate="print"/>
          <a:srcRect/>
          <a:stretch>
            <a:fillRect/>
          </a:stretch>
        </p:blipFill>
        <p:spPr bwMode="auto">
          <a:xfrm>
            <a:off x="179512" y="1628800"/>
            <a:ext cx="6552728" cy="3866667"/>
          </a:xfrm>
          <a:prstGeom prst="rect">
            <a:avLst/>
          </a:prstGeom>
          <a:noFill/>
          <a:ln w="9525">
            <a:noFill/>
            <a:miter lim="800000"/>
            <a:headEnd/>
            <a:tailEnd/>
          </a:ln>
        </p:spPr>
      </p:pic>
      <p:graphicFrame>
        <p:nvGraphicFramePr>
          <p:cNvPr id="5" name="4 Tabla"/>
          <p:cNvGraphicFramePr>
            <a:graphicFrameLocks noGrp="1"/>
          </p:cNvGraphicFramePr>
          <p:nvPr/>
        </p:nvGraphicFramePr>
        <p:xfrm>
          <a:off x="7020272" y="1628800"/>
          <a:ext cx="1670298" cy="2699004"/>
        </p:xfrm>
        <a:graphic>
          <a:graphicData uri="http://schemas.openxmlformats.org/drawingml/2006/table">
            <a:tbl>
              <a:tblPr/>
              <a:tblGrid>
                <a:gridCol w="788038"/>
                <a:gridCol w="882260"/>
              </a:tblGrid>
              <a:tr h="192404">
                <a:tc>
                  <a:txBody>
                    <a:bodyPr/>
                    <a:lstStyle/>
                    <a:p>
                      <a:pPr>
                        <a:lnSpc>
                          <a:spcPct val="115000"/>
                        </a:lnSpc>
                        <a:spcAft>
                          <a:spcPts val="0"/>
                        </a:spcAft>
                      </a:pPr>
                      <a:r>
                        <a:rPr lang="es-MX" sz="1100" b="1" dirty="0">
                          <a:solidFill>
                            <a:srgbClr val="000000"/>
                          </a:solidFill>
                          <a:latin typeface="Calibri"/>
                          <a:ea typeface="Times New Roman"/>
                          <a:cs typeface="Calibri"/>
                        </a:rPr>
                        <a:t>Id usuario</a:t>
                      </a:r>
                      <a:endParaRPr lang="es-MX" sz="1100" dirty="0">
                        <a:latin typeface="Calibri"/>
                        <a:ea typeface="Calibri"/>
                        <a:cs typeface="Times New Roman"/>
                      </a:endParaRPr>
                    </a:p>
                  </a:txBody>
                  <a:tcPr marL="44450" marR="44450" marT="0" marB="0" anchor="b">
                    <a:lnL>
                      <a:noFill/>
                    </a:lnL>
                    <a:lnR>
                      <a:noFill/>
                    </a:lnR>
                    <a:lnT>
                      <a:noFill/>
                    </a:lnT>
                    <a:lnB w="12700" cap="flat" cmpd="sng" algn="ctr">
                      <a:solidFill>
                        <a:srgbClr val="95B3D7"/>
                      </a:solidFill>
                      <a:prstDash val="solid"/>
                      <a:round/>
                      <a:headEnd type="none" w="med" len="med"/>
                      <a:tailEnd type="none" w="med" len="med"/>
                    </a:lnB>
                    <a:solidFill>
                      <a:srgbClr val="DCE6F1"/>
                    </a:solidFill>
                  </a:tcPr>
                </a:tc>
                <a:tc>
                  <a:txBody>
                    <a:bodyPr/>
                    <a:lstStyle/>
                    <a:p>
                      <a:pPr>
                        <a:lnSpc>
                          <a:spcPct val="115000"/>
                        </a:lnSpc>
                        <a:spcAft>
                          <a:spcPts val="0"/>
                        </a:spcAft>
                      </a:pPr>
                      <a:r>
                        <a:rPr lang="es-MX" sz="1100" b="1">
                          <a:solidFill>
                            <a:srgbClr val="000000"/>
                          </a:solidFill>
                          <a:latin typeface="Calibri"/>
                          <a:ea typeface="Times New Roman"/>
                          <a:cs typeface="Calibri"/>
                        </a:rPr>
                        <a:t>Suma de post’s_likes</a:t>
                      </a:r>
                      <a:endParaRPr lang="es-MX" sz="1100">
                        <a:latin typeface="Calibri"/>
                        <a:ea typeface="Calibri"/>
                        <a:cs typeface="Times New Roman"/>
                      </a:endParaRPr>
                    </a:p>
                  </a:txBody>
                  <a:tcPr marL="44450" marR="44450" marT="0" marB="0" anchor="b">
                    <a:lnL>
                      <a:noFill/>
                    </a:lnL>
                    <a:lnR>
                      <a:noFill/>
                    </a:lnR>
                    <a:lnT>
                      <a:noFill/>
                    </a:lnT>
                    <a:lnB w="12700" cap="flat" cmpd="sng" algn="ctr">
                      <a:solidFill>
                        <a:srgbClr val="95B3D7"/>
                      </a:solidFill>
                      <a:prstDash val="solid"/>
                      <a:round/>
                      <a:headEnd type="none" w="med" len="med"/>
                      <a:tailEnd type="none" w="med" len="med"/>
                    </a:lnB>
                    <a:solidFill>
                      <a:srgbClr val="DCE6F1"/>
                    </a:solidFill>
                  </a:tcPr>
                </a:tc>
              </a:tr>
              <a:tr h="192404">
                <a:tc>
                  <a:txBody>
                    <a:bodyPr/>
                    <a:lstStyle/>
                    <a:p>
                      <a:pPr>
                        <a:lnSpc>
                          <a:spcPct val="115000"/>
                        </a:lnSpc>
                        <a:spcAft>
                          <a:spcPts val="0"/>
                        </a:spcAft>
                      </a:pPr>
                      <a:r>
                        <a:rPr lang="es-MX" sz="1100">
                          <a:solidFill>
                            <a:srgbClr val="000000"/>
                          </a:solidFill>
                          <a:latin typeface="Calibri"/>
                          <a:ea typeface="Times New Roman"/>
                          <a:cs typeface="Calibri"/>
                        </a:rPr>
                        <a:t>4</a:t>
                      </a:r>
                      <a:endParaRPr lang="es-MX" sz="1100">
                        <a:latin typeface="Calibri"/>
                        <a:ea typeface="Calibri"/>
                        <a:cs typeface="Times New Roman"/>
                      </a:endParaRPr>
                    </a:p>
                  </a:txBody>
                  <a:tcPr marL="44450" marR="44450" marT="0" marB="0" anchor="b">
                    <a:lnL>
                      <a:noFill/>
                    </a:lnL>
                    <a:lnR>
                      <a:noFill/>
                    </a:lnR>
                    <a:lnT w="12700" cap="flat" cmpd="sng" algn="ctr">
                      <a:solidFill>
                        <a:srgbClr val="95B3D7"/>
                      </a:solidFill>
                      <a:prstDash val="solid"/>
                      <a:round/>
                      <a:headEnd type="none" w="med" len="med"/>
                      <a:tailEnd type="none" w="med" len="med"/>
                    </a:lnT>
                    <a:lnB>
                      <a:noFill/>
                    </a:lnB>
                  </a:tcPr>
                </a:tc>
                <a:tc>
                  <a:txBody>
                    <a:bodyPr/>
                    <a:lstStyle/>
                    <a:p>
                      <a:pPr algn="r">
                        <a:lnSpc>
                          <a:spcPct val="115000"/>
                        </a:lnSpc>
                        <a:spcAft>
                          <a:spcPts val="0"/>
                        </a:spcAft>
                      </a:pPr>
                      <a:r>
                        <a:rPr lang="es-MX" sz="1100">
                          <a:solidFill>
                            <a:srgbClr val="000000"/>
                          </a:solidFill>
                          <a:latin typeface="Calibri"/>
                          <a:ea typeface="Times New Roman"/>
                          <a:cs typeface="Calibri"/>
                        </a:rPr>
                        <a:t>554260</a:t>
                      </a:r>
                      <a:endParaRPr lang="es-MX" sz="1100">
                        <a:latin typeface="Calibri"/>
                        <a:ea typeface="Calibri"/>
                        <a:cs typeface="Times New Roman"/>
                      </a:endParaRPr>
                    </a:p>
                  </a:txBody>
                  <a:tcPr marL="44450" marR="44450" marT="0" marB="0" anchor="b">
                    <a:lnL>
                      <a:noFill/>
                    </a:lnL>
                    <a:lnR>
                      <a:noFill/>
                    </a:lnR>
                    <a:lnT w="12700" cap="flat" cmpd="sng" algn="ctr">
                      <a:solidFill>
                        <a:srgbClr val="95B3D7"/>
                      </a:solidFill>
                      <a:prstDash val="solid"/>
                      <a:round/>
                      <a:headEnd type="none" w="med" len="med"/>
                      <a:tailEnd type="none" w="med" len="med"/>
                    </a:lnT>
                    <a:lnB>
                      <a:noFill/>
                    </a:lnB>
                  </a:tcPr>
                </a:tc>
              </a:tr>
              <a:tr h="192404">
                <a:tc>
                  <a:txBody>
                    <a:bodyPr/>
                    <a:lstStyle/>
                    <a:p>
                      <a:pPr>
                        <a:lnSpc>
                          <a:spcPct val="115000"/>
                        </a:lnSpc>
                        <a:spcAft>
                          <a:spcPts val="0"/>
                        </a:spcAft>
                      </a:pPr>
                      <a:r>
                        <a:rPr lang="es-MX" sz="1100">
                          <a:solidFill>
                            <a:srgbClr val="000000"/>
                          </a:solidFill>
                          <a:latin typeface="Calibri"/>
                          <a:ea typeface="Times New Roman"/>
                          <a:cs typeface="Calibri"/>
                        </a:rPr>
                        <a:t>41</a:t>
                      </a:r>
                      <a:endParaRPr lang="es-MX" sz="1100">
                        <a:latin typeface="Calibri"/>
                        <a:ea typeface="Calibri"/>
                        <a:cs typeface="Times New Roman"/>
                      </a:endParaRPr>
                    </a:p>
                  </a:txBody>
                  <a:tcPr marL="44450" marR="44450" marT="0" marB="0" anchor="b">
                    <a:lnL>
                      <a:noFill/>
                    </a:lnL>
                    <a:lnR>
                      <a:noFill/>
                    </a:lnR>
                    <a:lnT>
                      <a:noFill/>
                    </a:lnT>
                    <a:lnB>
                      <a:noFill/>
                    </a:lnB>
                  </a:tcPr>
                </a:tc>
                <a:tc>
                  <a:txBody>
                    <a:bodyPr/>
                    <a:lstStyle/>
                    <a:p>
                      <a:pPr algn="r">
                        <a:lnSpc>
                          <a:spcPct val="115000"/>
                        </a:lnSpc>
                        <a:spcAft>
                          <a:spcPts val="0"/>
                        </a:spcAft>
                      </a:pPr>
                      <a:r>
                        <a:rPr lang="es-MX" sz="1100">
                          <a:solidFill>
                            <a:srgbClr val="000000"/>
                          </a:solidFill>
                          <a:latin typeface="Calibri"/>
                          <a:ea typeface="Times New Roman"/>
                          <a:cs typeface="Calibri"/>
                        </a:rPr>
                        <a:t>77982</a:t>
                      </a:r>
                      <a:endParaRPr lang="es-MX" sz="1100">
                        <a:latin typeface="Calibri"/>
                        <a:ea typeface="Calibri"/>
                        <a:cs typeface="Times New Roman"/>
                      </a:endParaRPr>
                    </a:p>
                  </a:txBody>
                  <a:tcPr marL="44450" marR="44450" marT="0" marB="0" anchor="b">
                    <a:lnL>
                      <a:noFill/>
                    </a:lnL>
                    <a:lnR>
                      <a:noFill/>
                    </a:lnR>
                    <a:lnT>
                      <a:noFill/>
                    </a:lnT>
                    <a:lnB>
                      <a:noFill/>
                    </a:lnB>
                  </a:tcPr>
                </a:tc>
              </a:tr>
              <a:tr h="192404">
                <a:tc>
                  <a:txBody>
                    <a:bodyPr/>
                    <a:lstStyle/>
                    <a:p>
                      <a:pPr>
                        <a:lnSpc>
                          <a:spcPct val="115000"/>
                        </a:lnSpc>
                        <a:spcAft>
                          <a:spcPts val="0"/>
                        </a:spcAft>
                      </a:pPr>
                      <a:r>
                        <a:rPr lang="es-MX" sz="1100">
                          <a:solidFill>
                            <a:srgbClr val="000000"/>
                          </a:solidFill>
                          <a:latin typeface="Calibri"/>
                          <a:ea typeface="Times New Roman"/>
                          <a:cs typeface="Calibri"/>
                        </a:rPr>
                        <a:t>5</a:t>
                      </a:r>
                      <a:endParaRPr lang="es-MX" sz="1100">
                        <a:latin typeface="Calibri"/>
                        <a:ea typeface="Calibri"/>
                        <a:cs typeface="Times New Roman"/>
                      </a:endParaRPr>
                    </a:p>
                  </a:txBody>
                  <a:tcPr marL="44450" marR="44450" marT="0" marB="0" anchor="b">
                    <a:lnL>
                      <a:noFill/>
                    </a:lnL>
                    <a:lnR>
                      <a:noFill/>
                    </a:lnR>
                    <a:lnT>
                      <a:noFill/>
                    </a:lnT>
                    <a:lnB>
                      <a:noFill/>
                    </a:lnB>
                  </a:tcPr>
                </a:tc>
                <a:tc>
                  <a:txBody>
                    <a:bodyPr/>
                    <a:lstStyle/>
                    <a:p>
                      <a:pPr algn="r">
                        <a:lnSpc>
                          <a:spcPct val="115000"/>
                        </a:lnSpc>
                        <a:spcAft>
                          <a:spcPts val="0"/>
                        </a:spcAft>
                      </a:pPr>
                      <a:r>
                        <a:rPr lang="es-MX" sz="1100">
                          <a:solidFill>
                            <a:srgbClr val="000000"/>
                          </a:solidFill>
                          <a:latin typeface="Calibri"/>
                          <a:ea typeface="Times New Roman"/>
                          <a:cs typeface="Calibri"/>
                        </a:rPr>
                        <a:t>3489</a:t>
                      </a:r>
                      <a:endParaRPr lang="es-MX" sz="1100">
                        <a:latin typeface="Calibri"/>
                        <a:ea typeface="Calibri"/>
                        <a:cs typeface="Times New Roman"/>
                      </a:endParaRPr>
                    </a:p>
                  </a:txBody>
                  <a:tcPr marL="44450" marR="44450" marT="0" marB="0" anchor="b">
                    <a:lnL>
                      <a:noFill/>
                    </a:lnL>
                    <a:lnR>
                      <a:noFill/>
                    </a:lnR>
                    <a:lnT>
                      <a:noFill/>
                    </a:lnT>
                    <a:lnB>
                      <a:noFill/>
                    </a:lnB>
                  </a:tcPr>
                </a:tc>
              </a:tr>
              <a:tr h="192404">
                <a:tc>
                  <a:txBody>
                    <a:bodyPr/>
                    <a:lstStyle/>
                    <a:p>
                      <a:pPr>
                        <a:lnSpc>
                          <a:spcPct val="115000"/>
                        </a:lnSpc>
                        <a:spcAft>
                          <a:spcPts val="0"/>
                        </a:spcAft>
                      </a:pPr>
                      <a:r>
                        <a:rPr lang="es-MX" sz="1100">
                          <a:solidFill>
                            <a:srgbClr val="000000"/>
                          </a:solidFill>
                          <a:latin typeface="Calibri"/>
                          <a:ea typeface="Times New Roman"/>
                          <a:cs typeface="Calibri"/>
                        </a:rPr>
                        <a:t>7108</a:t>
                      </a:r>
                      <a:endParaRPr lang="es-MX" sz="1100">
                        <a:latin typeface="Calibri"/>
                        <a:ea typeface="Calibri"/>
                        <a:cs typeface="Times New Roman"/>
                      </a:endParaRPr>
                    </a:p>
                  </a:txBody>
                  <a:tcPr marL="44450" marR="44450" marT="0" marB="0" anchor="b">
                    <a:lnL>
                      <a:noFill/>
                    </a:lnL>
                    <a:lnR>
                      <a:noFill/>
                    </a:lnR>
                    <a:lnT>
                      <a:noFill/>
                    </a:lnT>
                    <a:lnB>
                      <a:noFill/>
                    </a:lnB>
                  </a:tcPr>
                </a:tc>
                <a:tc>
                  <a:txBody>
                    <a:bodyPr/>
                    <a:lstStyle/>
                    <a:p>
                      <a:pPr algn="r">
                        <a:lnSpc>
                          <a:spcPct val="115000"/>
                        </a:lnSpc>
                        <a:spcAft>
                          <a:spcPts val="0"/>
                        </a:spcAft>
                      </a:pPr>
                      <a:r>
                        <a:rPr lang="es-MX" sz="1100">
                          <a:solidFill>
                            <a:srgbClr val="000000"/>
                          </a:solidFill>
                          <a:latin typeface="Calibri"/>
                          <a:ea typeface="Times New Roman"/>
                          <a:cs typeface="Calibri"/>
                        </a:rPr>
                        <a:t>2655</a:t>
                      </a:r>
                      <a:endParaRPr lang="es-MX" sz="1100">
                        <a:latin typeface="Calibri"/>
                        <a:ea typeface="Calibri"/>
                        <a:cs typeface="Times New Roman"/>
                      </a:endParaRPr>
                    </a:p>
                  </a:txBody>
                  <a:tcPr marL="44450" marR="44450" marT="0" marB="0" anchor="b">
                    <a:lnL>
                      <a:noFill/>
                    </a:lnL>
                    <a:lnR>
                      <a:noFill/>
                    </a:lnR>
                    <a:lnT>
                      <a:noFill/>
                    </a:lnT>
                    <a:lnB>
                      <a:noFill/>
                    </a:lnB>
                  </a:tcPr>
                </a:tc>
              </a:tr>
              <a:tr h="192404">
                <a:tc>
                  <a:txBody>
                    <a:bodyPr/>
                    <a:lstStyle/>
                    <a:p>
                      <a:pPr>
                        <a:lnSpc>
                          <a:spcPct val="115000"/>
                        </a:lnSpc>
                        <a:spcAft>
                          <a:spcPts val="0"/>
                        </a:spcAft>
                      </a:pPr>
                      <a:r>
                        <a:rPr lang="es-MX" sz="1100">
                          <a:solidFill>
                            <a:srgbClr val="000000"/>
                          </a:solidFill>
                          <a:latin typeface="Calibri"/>
                          <a:ea typeface="Times New Roman"/>
                          <a:cs typeface="Calibri"/>
                        </a:rPr>
                        <a:t>7542</a:t>
                      </a:r>
                      <a:endParaRPr lang="es-MX" sz="1100">
                        <a:latin typeface="Calibri"/>
                        <a:ea typeface="Calibri"/>
                        <a:cs typeface="Times New Roman"/>
                      </a:endParaRPr>
                    </a:p>
                  </a:txBody>
                  <a:tcPr marL="44450" marR="44450" marT="0" marB="0" anchor="b">
                    <a:lnL>
                      <a:noFill/>
                    </a:lnL>
                    <a:lnR>
                      <a:noFill/>
                    </a:lnR>
                    <a:lnT>
                      <a:noFill/>
                    </a:lnT>
                    <a:lnB>
                      <a:noFill/>
                    </a:lnB>
                  </a:tcPr>
                </a:tc>
                <a:tc>
                  <a:txBody>
                    <a:bodyPr/>
                    <a:lstStyle/>
                    <a:p>
                      <a:pPr algn="r">
                        <a:lnSpc>
                          <a:spcPct val="115000"/>
                        </a:lnSpc>
                        <a:spcAft>
                          <a:spcPts val="0"/>
                        </a:spcAft>
                      </a:pPr>
                      <a:r>
                        <a:rPr lang="es-MX" sz="1100" dirty="0">
                          <a:solidFill>
                            <a:srgbClr val="000000"/>
                          </a:solidFill>
                          <a:latin typeface="Calibri"/>
                          <a:ea typeface="Times New Roman"/>
                          <a:cs typeface="Calibri"/>
                        </a:rPr>
                        <a:t>1647</a:t>
                      </a:r>
                      <a:endParaRPr lang="es-MX" sz="1100" dirty="0">
                        <a:latin typeface="Calibri"/>
                        <a:ea typeface="Calibri"/>
                        <a:cs typeface="Times New Roman"/>
                      </a:endParaRPr>
                    </a:p>
                  </a:txBody>
                  <a:tcPr marL="44450" marR="44450" marT="0" marB="0" anchor="b">
                    <a:lnL>
                      <a:noFill/>
                    </a:lnL>
                    <a:lnR>
                      <a:noFill/>
                    </a:lnR>
                    <a:lnT>
                      <a:noFill/>
                    </a:lnT>
                    <a:lnB>
                      <a:noFill/>
                    </a:lnB>
                  </a:tcPr>
                </a:tc>
              </a:tr>
              <a:tr h="192404">
                <a:tc>
                  <a:txBody>
                    <a:bodyPr/>
                    <a:lstStyle/>
                    <a:p>
                      <a:pPr>
                        <a:lnSpc>
                          <a:spcPct val="115000"/>
                        </a:lnSpc>
                        <a:spcAft>
                          <a:spcPts val="0"/>
                        </a:spcAft>
                      </a:pPr>
                      <a:r>
                        <a:rPr lang="es-MX" sz="1100">
                          <a:solidFill>
                            <a:srgbClr val="000000"/>
                          </a:solidFill>
                          <a:latin typeface="Calibri"/>
                          <a:ea typeface="Times New Roman"/>
                          <a:cs typeface="Calibri"/>
                        </a:rPr>
                        <a:t>9109</a:t>
                      </a:r>
                      <a:endParaRPr lang="es-MX" sz="1100">
                        <a:latin typeface="Calibri"/>
                        <a:ea typeface="Calibri"/>
                        <a:cs typeface="Times New Roman"/>
                      </a:endParaRPr>
                    </a:p>
                  </a:txBody>
                  <a:tcPr marL="44450" marR="44450" marT="0" marB="0" anchor="b">
                    <a:lnL>
                      <a:noFill/>
                    </a:lnL>
                    <a:lnR>
                      <a:noFill/>
                    </a:lnR>
                    <a:lnT>
                      <a:noFill/>
                    </a:lnT>
                    <a:lnB>
                      <a:noFill/>
                    </a:lnB>
                  </a:tcPr>
                </a:tc>
                <a:tc>
                  <a:txBody>
                    <a:bodyPr/>
                    <a:lstStyle/>
                    <a:p>
                      <a:pPr algn="r">
                        <a:lnSpc>
                          <a:spcPct val="115000"/>
                        </a:lnSpc>
                        <a:spcAft>
                          <a:spcPts val="0"/>
                        </a:spcAft>
                      </a:pPr>
                      <a:r>
                        <a:rPr lang="es-MX" sz="1100">
                          <a:solidFill>
                            <a:srgbClr val="000000"/>
                          </a:solidFill>
                          <a:latin typeface="Calibri"/>
                          <a:ea typeface="Times New Roman"/>
                          <a:cs typeface="Calibri"/>
                        </a:rPr>
                        <a:t>1558</a:t>
                      </a:r>
                      <a:endParaRPr lang="es-MX" sz="1100">
                        <a:latin typeface="Calibri"/>
                        <a:ea typeface="Calibri"/>
                        <a:cs typeface="Times New Roman"/>
                      </a:endParaRPr>
                    </a:p>
                  </a:txBody>
                  <a:tcPr marL="44450" marR="44450" marT="0" marB="0" anchor="b">
                    <a:lnL>
                      <a:noFill/>
                    </a:lnL>
                    <a:lnR>
                      <a:noFill/>
                    </a:lnR>
                    <a:lnT>
                      <a:noFill/>
                    </a:lnT>
                    <a:lnB>
                      <a:noFill/>
                    </a:lnB>
                  </a:tcPr>
                </a:tc>
              </a:tr>
              <a:tr h="192404">
                <a:tc>
                  <a:txBody>
                    <a:bodyPr/>
                    <a:lstStyle/>
                    <a:p>
                      <a:pPr>
                        <a:lnSpc>
                          <a:spcPct val="115000"/>
                        </a:lnSpc>
                        <a:spcAft>
                          <a:spcPts val="0"/>
                        </a:spcAft>
                      </a:pPr>
                      <a:r>
                        <a:rPr lang="es-MX" sz="1100">
                          <a:solidFill>
                            <a:srgbClr val="000000"/>
                          </a:solidFill>
                          <a:latin typeface="Calibri"/>
                          <a:ea typeface="Times New Roman"/>
                          <a:cs typeface="Calibri"/>
                        </a:rPr>
                        <a:t>1681</a:t>
                      </a:r>
                      <a:endParaRPr lang="es-MX" sz="1100">
                        <a:latin typeface="Calibri"/>
                        <a:ea typeface="Calibri"/>
                        <a:cs typeface="Times New Roman"/>
                      </a:endParaRPr>
                    </a:p>
                  </a:txBody>
                  <a:tcPr marL="44450" marR="44450" marT="0" marB="0" anchor="b">
                    <a:lnL>
                      <a:noFill/>
                    </a:lnL>
                    <a:lnR>
                      <a:noFill/>
                    </a:lnR>
                    <a:lnT>
                      <a:noFill/>
                    </a:lnT>
                    <a:lnB>
                      <a:noFill/>
                    </a:lnB>
                  </a:tcPr>
                </a:tc>
                <a:tc>
                  <a:txBody>
                    <a:bodyPr/>
                    <a:lstStyle/>
                    <a:p>
                      <a:pPr algn="r">
                        <a:lnSpc>
                          <a:spcPct val="115000"/>
                        </a:lnSpc>
                        <a:spcAft>
                          <a:spcPts val="0"/>
                        </a:spcAft>
                      </a:pPr>
                      <a:r>
                        <a:rPr lang="es-MX" sz="1100">
                          <a:solidFill>
                            <a:srgbClr val="000000"/>
                          </a:solidFill>
                          <a:latin typeface="Calibri"/>
                          <a:ea typeface="Times New Roman"/>
                          <a:cs typeface="Calibri"/>
                        </a:rPr>
                        <a:t>1187</a:t>
                      </a:r>
                      <a:endParaRPr lang="es-MX" sz="1100">
                        <a:latin typeface="Calibri"/>
                        <a:ea typeface="Calibri"/>
                        <a:cs typeface="Times New Roman"/>
                      </a:endParaRPr>
                    </a:p>
                  </a:txBody>
                  <a:tcPr marL="44450" marR="44450" marT="0" marB="0" anchor="b">
                    <a:lnL>
                      <a:noFill/>
                    </a:lnL>
                    <a:lnR>
                      <a:noFill/>
                    </a:lnR>
                    <a:lnT>
                      <a:noFill/>
                    </a:lnT>
                    <a:lnB>
                      <a:noFill/>
                    </a:lnB>
                  </a:tcPr>
                </a:tc>
              </a:tr>
              <a:tr h="192404">
                <a:tc>
                  <a:txBody>
                    <a:bodyPr/>
                    <a:lstStyle/>
                    <a:p>
                      <a:pPr>
                        <a:lnSpc>
                          <a:spcPct val="115000"/>
                        </a:lnSpc>
                        <a:spcAft>
                          <a:spcPts val="0"/>
                        </a:spcAft>
                      </a:pPr>
                      <a:r>
                        <a:rPr lang="es-MX" sz="1100">
                          <a:solidFill>
                            <a:srgbClr val="000000"/>
                          </a:solidFill>
                          <a:latin typeface="Calibri"/>
                          <a:ea typeface="Times New Roman"/>
                          <a:cs typeface="Calibri"/>
                        </a:rPr>
                        <a:t>3818</a:t>
                      </a:r>
                      <a:endParaRPr lang="es-MX" sz="1100">
                        <a:latin typeface="Calibri"/>
                        <a:ea typeface="Calibri"/>
                        <a:cs typeface="Times New Roman"/>
                      </a:endParaRPr>
                    </a:p>
                  </a:txBody>
                  <a:tcPr marL="44450" marR="44450" marT="0" marB="0" anchor="b">
                    <a:lnL>
                      <a:noFill/>
                    </a:lnL>
                    <a:lnR>
                      <a:noFill/>
                    </a:lnR>
                    <a:lnT>
                      <a:noFill/>
                    </a:lnT>
                    <a:lnB>
                      <a:noFill/>
                    </a:lnB>
                  </a:tcPr>
                </a:tc>
                <a:tc>
                  <a:txBody>
                    <a:bodyPr/>
                    <a:lstStyle/>
                    <a:p>
                      <a:pPr algn="r">
                        <a:lnSpc>
                          <a:spcPct val="115000"/>
                        </a:lnSpc>
                        <a:spcAft>
                          <a:spcPts val="0"/>
                        </a:spcAft>
                      </a:pPr>
                      <a:r>
                        <a:rPr lang="es-MX" sz="1100">
                          <a:solidFill>
                            <a:srgbClr val="000000"/>
                          </a:solidFill>
                          <a:latin typeface="Calibri"/>
                          <a:ea typeface="Times New Roman"/>
                          <a:cs typeface="Calibri"/>
                        </a:rPr>
                        <a:t>1080</a:t>
                      </a:r>
                      <a:endParaRPr lang="es-MX" sz="1100">
                        <a:latin typeface="Calibri"/>
                        <a:ea typeface="Calibri"/>
                        <a:cs typeface="Times New Roman"/>
                      </a:endParaRPr>
                    </a:p>
                  </a:txBody>
                  <a:tcPr marL="44450" marR="44450" marT="0" marB="0" anchor="b">
                    <a:lnL>
                      <a:noFill/>
                    </a:lnL>
                    <a:lnR>
                      <a:noFill/>
                    </a:lnR>
                    <a:lnT>
                      <a:noFill/>
                    </a:lnT>
                    <a:lnB>
                      <a:noFill/>
                    </a:lnB>
                  </a:tcPr>
                </a:tc>
              </a:tr>
              <a:tr h="192404">
                <a:tc>
                  <a:txBody>
                    <a:bodyPr/>
                    <a:lstStyle/>
                    <a:p>
                      <a:pPr>
                        <a:lnSpc>
                          <a:spcPct val="115000"/>
                        </a:lnSpc>
                        <a:spcAft>
                          <a:spcPts val="0"/>
                        </a:spcAft>
                      </a:pPr>
                      <a:r>
                        <a:rPr lang="es-MX" sz="1100">
                          <a:solidFill>
                            <a:srgbClr val="000000"/>
                          </a:solidFill>
                          <a:latin typeface="Calibri"/>
                          <a:ea typeface="Times New Roman"/>
                          <a:cs typeface="Calibri"/>
                        </a:rPr>
                        <a:t>6454</a:t>
                      </a:r>
                      <a:endParaRPr lang="es-MX" sz="1100">
                        <a:latin typeface="Calibri"/>
                        <a:ea typeface="Calibri"/>
                        <a:cs typeface="Times New Roman"/>
                      </a:endParaRPr>
                    </a:p>
                  </a:txBody>
                  <a:tcPr marL="44450" marR="44450" marT="0" marB="0" anchor="b">
                    <a:lnL>
                      <a:noFill/>
                    </a:lnL>
                    <a:lnR>
                      <a:noFill/>
                    </a:lnR>
                    <a:lnT>
                      <a:noFill/>
                    </a:lnT>
                    <a:lnB>
                      <a:noFill/>
                    </a:lnB>
                  </a:tcPr>
                </a:tc>
                <a:tc>
                  <a:txBody>
                    <a:bodyPr/>
                    <a:lstStyle/>
                    <a:p>
                      <a:pPr algn="r">
                        <a:lnSpc>
                          <a:spcPct val="115000"/>
                        </a:lnSpc>
                        <a:spcAft>
                          <a:spcPts val="0"/>
                        </a:spcAft>
                      </a:pPr>
                      <a:r>
                        <a:rPr lang="es-MX" sz="1100">
                          <a:solidFill>
                            <a:srgbClr val="000000"/>
                          </a:solidFill>
                          <a:latin typeface="Calibri"/>
                          <a:ea typeface="Times New Roman"/>
                          <a:cs typeface="Calibri"/>
                        </a:rPr>
                        <a:t>1055</a:t>
                      </a:r>
                      <a:endParaRPr lang="es-MX" sz="1100">
                        <a:latin typeface="Calibri"/>
                        <a:ea typeface="Calibri"/>
                        <a:cs typeface="Times New Roman"/>
                      </a:endParaRPr>
                    </a:p>
                  </a:txBody>
                  <a:tcPr marL="44450" marR="44450" marT="0" marB="0" anchor="b">
                    <a:lnL>
                      <a:noFill/>
                    </a:lnL>
                    <a:lnR>
                      <a:noFill/>
                    </a:lnR>
                    <a:lnT>
                      <a:noFill/>
                    </a:lnT>
                    <a:lnB>
                      <a:noFill/>
                    </a:lnB>
                  </a:tcPr>
                </a:tc>
              </a:tr>
              <a:tr h="192404">
                <a:tc>
                  <a:txBody>
                    <a:bodyPr/>
                    <a:lstStyle/>
                    <a:p>
                      <a:pPr>
                        <a:lnSpc>
                          <a:spcPct val="115000"/>
                        </a:lnSpc>
                        <a:spcAft>
                          <a:spcPts val="0"/>
                        </a:spcAft>
                      </a:pPr>
                      <a:r>
                        <a:rPr lang="es-MX" sz="1100">
                          <a:solidFill>
                            <a:srgbClr val="000000"/>
                          </a:solidFill>
                          <a:latin typeface="Calibri"/>
                          <a:ea typeface="Times New Roman"/>
                          <a:cs typeface="Calibri"/>
                        </a:rPr>
                        <a:t>5143</a:t>
                      </a:r>
                      <a:endParaRPr lang="es-MX" sz="1100">
                        <a:latin typeface="Calibri"/>
                        <a:ea typeface="Calibri"/>
                        <a:cs typeface="Times New Roman"/>
                      </a:endParaRPr>
                    </a:p>
                  </a:txBody>
                  <a:tcPr marL="44450" marR="44450" marT="0" marB="0" anchor="b">
                    <a:lnL>
                      <a:noFill/>
                    </a:lnL>
                    <a:lnR>
                      <a:noFill/>
                    </a:lnR>
                    <a:lnT>
                      <a:noFill/>
                    </a:lnT>
                    <a:lnB w="12700" cap="flat" cmpd="sng" algn="ctr">
                      <a:solidFill>
                        <a:srgbClr val="95B3D7"/>
                      </a:solidFill>
                      <a:prstDash val="solid"/>
                      <a:round/>
                      <a:headEnd type="none" w="med" len="med"/>
                      <a:tailEnd type="none" w="med" len="med"/>
                    </a:lnB>
                  </a:tcPr>
                </a:tc>
                <a:tc>
                  <a:txBody>
                    <a:bodyPr/>
                    <a:lstStyle/>
                    <a:p>
                      <a:pPr algn="r">
                        <a:lnSpc>
                          <a:spcPct val="115000"/>
                        </a:lnSpc>
                        <a:spcAft>
                          <a:spcPts val="0"/>
                        </a:spcAft>
                      </a:pPr>
                      <a:r>
                        <a:rPr lang="es-MX" sz="1100">
                          <a:solidFill>
                            <a:srgbClr val="000000"/>
                          </a:solidFill>
                          <a:latin typeface="Calibri"/>
                          <a:ea typeface="Times New Roman"/>
                          <a:cs typeface="Calibri"/>
                        </a:rPr>
                        <a:t>981</a:t>
                      </a:r>
                      <a:endParaRPr lang="es-MX" sz="1100">
                        <a:latin typeface="Calibri"/>
                        <a:ea typeface="Calibri"/>
                        <a:cs typeface="Times New Roman"/>
                      </a:endParaRPr>
                    </a:p>
                  </a:txBody>
                  <a:tcPr marL="44450" marR="44450" marT="0" marB="0" anchor="b">
                    <a:lnL>
                      <a:noFill/>
                    </a:lnL>
                    <a:lnR>
                      <a:noFill/>
                    </a:lnR>
                    <a:lnT>
                      <a:noFill/>
                    </a:lnT>
                    <a:lnB w="12700" cap="flat" cmpd="sng" algn="ctr">
                      <a:solidFill>
                        <a:srgbClr val="95B3D7"/>
                      </a:solidFill>
                      <a:prstDash val="solid"/>
                      <a:round/>
                      <a:headEnd type="none" w="med" len="med"/>
                      <a:tailEnd type="none" w="med" len="med"/>
                    </a:lnB>
                  </a:tcPr>
                </a:tc>
              </a:tr>
              <a:tr h="192404">
                <a:tc>
                  <a:txBody>
                    <a:bodyPr/>
                    <a:lstStyle/>
                    <a:p>
                      <a:pPr>
                        <a:lnSpc>
                          <a:spcPct val="115000"/>
                        </a:lnSpc>
                        <a:spcAft>
                          <a:spcPts val="0"/>
                        </a:spcAft>
                      </a:pPr>
                      <a:r>
                        <a:rPr lang="es-MX" sz="1100" b="1">
                          <a:solidFill>
                            <a:srgbClr val="000000"/>
                          </a:solidFill>
                          <a:latin typeface="Calibri"/>
                          <a:ea typeface="Times New Roman"/>
                          <a:cs typeface="Calibri"/>
                        </a:rPr>
                        <a:t>Total general</a:t>
                      </a:r>
                      <a:endParaRPr lang="es-MX" sz="1100">
                        <a:latin typeface="Calibri"/>
                        <a:ea typeface="Calibri"/>
                        <a:cs typeface="Times New Roman"/>
                      </a:endParaRPr>
                    </a:p>
                  </a:txBody>
                  <a:tcPr marL="44450" marR="44450" marT="0" marB="0" anchor="b">
                    <a:lnL>
                      <a:noFill/>
                    </a:lnL>
                    <a:lnR>
                      <a:noFill/>
                    </a:lnR>
                    <a:lnT w="12700" cap="flat" cmpd="sng" algn="ctr">
                      <a:solidFill>
                        <a:srgbClr val="95B3D7"/>
                      </a:solidFill>
                      <a:prstDash val="solid"/>
                      <a:round/>
                      <a:headEnd type="none" w="med" len="med"/>
                      <a:tailEnd type="none" w="med" len="med"/>
                    </a:lnT>
                    <a:lnB>
                      <a:noFill/>
                    </a:lnB>
                    <a:solidFill>
                      <a:srgbClr val="DCE6F1"/>
                    </a:solidFill>
                  </a:tcPr>
                </a:tc>
                <a:tc>
                  <a:txBody>
                    <a:bodyPr/>
                    <a:lstStyle/>
                    <a:p>
                      <a:pPr algn="r">
                        <a:lnSpc>
                          <a:spcPct val="115000"/>
                        </a:lnSpc>
                        <a:spcAft>
                          <a:spcPts val="0"/>
                        </a:spcAft>
                      </a:pPr>
                      <a:r>
                        <a:rPr lang="es-MX" sz="1100" b="1" dirty="0">
                          <a:solidFill>
                            <a:srgbClr val="000000"/>
                          </a:solidFill>
                          <a:latin typeface="Calibri"/>
                          <a:ea typeface="Times New Roman"/>
                          <a:cs typeface="Calibri"/>
                        </a:rPr>
                        <a:t>645894</a:t>
                      </a:r>
                      <a:endParaRPr lang="es-MX" sz="1100" dirty="0">
                        <a:latin typeface="Calibri"/>
                        <a:ea typeface="Calibri"/>
                        <a:cs typeface="Times New Roman"/>
                      </a:endParaRPr>
                    </a:p>
                  </a:txBody>
                  <a:tcPr marL="44450" marR="44450" marT="0" marB="0" anchor="b">
                    <a:lnL>
                      <a:noFill/>
                    </a:lnL>
                    <a:lnR>
                      <a:noFill/>
                    </a:lnR>
                    <a:lnT w="12700" cap="flat" cmpd="sng" algn="ctr">
                      <a:solidFill>
                        <a:srgbClr val="95B3D7"/>
                      </a:solidFill>
                      <a:prstDash val="solid"/>
                      <a:round/>
                      <a:headEnd type="none" w="med" len="med"/>
                      <a:tailEnd type="none" w="med" len="med"/>
                    </a:lnT>
                    <a:lnB>
                      <a:noFill/>
                    </a:lnB>
                    <a:solidFill>
                      <a:srgbClr val="DCE6F1"/>
                    </a:solidFill>
                  </a:tcPr>
                </a:tc>
              </a:tr>
            </a:tbl>
          </a:graphicData>
        </a:graphic>
      </p:graphicFrame>
      <p:sp>
        <p:nvSpPr>
          <p:cNvPr id="6" name="5 CuadroTexto"/>
          <p:cNvSpPr txBox="1"/>
          <p:nvPr/>
        </p:nvSpPr>
        <p:spPr>
          <a:xfrm>
            <a:off x="1403648" y="5678233"/>
            <a:ext cx="6120680" cy="646331"/>
          </a:xfrm>
          <a:prstGeom prst="rect">
            <a:avLst/>
          </a:prstGeom>
          <a:noFill/>
        </p:spPr>
        <p:txBody>
          <a:bodyPr wrap="square" rtlCol="0">
            <a:spAutoFit/>
          </a:bodyPr>
          <a:lstStyle/>
          <a:p>
            <a:pPr algn="ctr"/>
            <a:r>
              <a:rPr lang="es-MX" dirty="0" smtClean="0"/>
              <a:t>Gráfica comparativa de influencia del top ten de usuarios con mayor influencia</a:t>
            </a:r>
            <a:endParaRPr lang="es-MX"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www.apple5x1.es/wp-content/uploads/2015/05/Mapa-mundial-de-las-Redes-Sociales-1728x800_c.jpg"/>
          <p:cNvPicPr>
            <a:picLocks noChangeAspect="1" noChangeArrowheads="1"/>
          </p:cNvPicPr>
          <p:nvPr/>
        </p:nvPicPr>
        <p:blipFill>
          <a:blip r:embed="rId2" cstate="print"/>
          <a:srcRect/>
          <a:stretch>
            <a:fillRect/>
          </a:stretch>
        </p:blipFill>
        <p:spPr bwMode="auto">
          <a:xfrm>
            <a:off x="971600" y="3212976"/>
            <a:ext cx="7416824" cy="2786122"/>
          </a:xfrm>
          <a:prstGeom prst="rect">
            <a:avLst/>
          </a:prstGeom>
          <a:noFill/>
        </p:spPr>
      </p:pic>
      <p:sp>
        <p:nvSpPr>
          <p:cNvPr id="3" name="2 Marcador de contenido"/>
          <p:cNvSpPr>
            <a:spLocks noGrp="1"/>
          </p:cNvSpPr>
          <p:nvPr>
            <p:ph idx="1"/>
          </p:nvPr>
        </p:nvSpPr>
        <p:spPr>
          <a:xfrm>
            <a:off x="457200" y="1481329"/>
            <a:ext cx="8229600" cy="2163696"/>
          </a:xfrm>
        </p:spPr>
        <p:txBody>
          <a:bodyPr>
            <a:normAutofit fontScale="77500" lnSpcReduction="20000"/>
          </a:bodyPr>
          <a:lstStyle/>
          <a:p>
            <a:pPr algn="just"/>
            <a:r>
              <a:rPr lang="es-MX" dirty="0" smtClean="0"/>
              <a:t>La minería de redes sociales es un área de investigación activa en sociología, psicología social, antropología para el siglo pasado. La minería de redes sociales tiene una larga historia en las ciencias sociales. Hoy hay una convergencia de redes sociales y tecnológicas y sistemas de información con estructuras sociales intrínsecas. (</a:t>
            </a:r>
            <a:r>
              <a:rPr lang="es-MX" dirty="0" err="1" smtClean="0"/>
              <a:t>Safaei</a:t>
            </a:r>
            <a:r>
              <a:rPr lang="es-MX" dirty="0" smtClean="0"/>
              <a:t>, </a:t>
            </a:r>
            <a:r>
              <a:rPr lang="es-MX" dirty="0" err="1" smtClean="0"/>
              <a:t>Sahan</a:t>
            </a:r>
            <a:r>
              <a:rPr lang="es-MX" dirty="0" smtClean="0"/>
              <a:t>, &amp; </a:t>
            </a:r>
            <a:r>
              <a:rPr lang="es-MX" dirty="0" err="1" smtClean="0"/>
              <a:t>Ilkan</a:t>
            </a:r>
            <a:r>
              <a:rPr lang="es-MX" dirty="0" smtClean="0"/>
              <a:t>, 2009)</a:t>
            </a:r>
          </a:p>
          <a:p>
            <a:endParaRPr lang="es-MX" dirty="0"/>
          </a:p>
        </p:txBody>
      </p:sp>
      <p:sp>
        <p:nvSpPr>
          <p:cNvPr id="2" name="1 Título"/>
          <p:cNvSpPr>
            <a:spLocks noGrp="1"/>
          </p:cNvSpPr>
          <p:nvPr>
            <p:ph type="title"/>
          </p:nvPr>
        </p:nvSpPr>
        <p:spPr/>
        <p:txBody>
          <a:bodyPr/>
          <a:lstStyle/>
          <a:p>
            <a:r>
              <a:rPr lang="es-MX" dirty="0" smtClean="0"/>
              <a:t>Introducción</a:t>
            </a:r>
            <a:endParaRPr lang="es-MX"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chispasdeexcelenciaeinnovacion.files.wordpress.com/2014/05/reunic3b3n-efqm.jpg?w=630"/>
          <p:cNvPicPr>
            <a:picLocks noChangeAspect="1" noChangeArrowheads="1"/>
          </p:cNvPicPr>
          <p:nvPr/>
        </p:nvPicPr>
        <p:blipFill>
          <a:blip r:embed="rId2" cstate="print"/>
          <a:srcRect/>
          <a:stretch>
            <a:fillRect/>
          </a:stretch>
        </p:blipFill>
        <p:spPr bwMode="auto">
          <a:xfrm>
            <a:off x="5436096" y="4481736"/>
            <a:ext cx="3168352" cy="2376264"/>
          </a:xfrm>
          <a:prstGeom prst="rect">
            <a:avLst/>
          </a:prstGeom>
          <a:noFill/>
        </p:spPr>
      </p:pic>
      <p:sp>
        <p:nvSpPr>
          <p:cNvPr id="3" name="2 Marcador de contenido"/>
          <p:cNvSpPr>
            <a:spLocks noGrp="1"/>
          </p:cNvSpPr>
          <p:nvPr>
            <p:ph idx="1"/>
          </p:nvPr>
        </p:nvSpPr>
        <p:spPr>
          <a:xfrm>
            <a:off x="457200" y="1481328"/>
            <a:ext cx="8229600" cy="3315823"/>
          </a:xfrm>
        </p:spPr>
        <p:txBody>
          <a:bodyPr>
            <a:normAutofit fontScale="77500" lnSpcReduction="20000"/>
          </a:bodyPr>
          <a:lstStyle/>
          <a:p>
            <a:pPr algn="just"/>
            <a:r>
              <a:rPr lang="es-MX" dirty="0" smtClean="0"/>
              <a:t>Es posible determinas aquellos miembros de un círculo social que juegan un papel de líderes mediante el análisis del código fuente y texto de sus perfiles en la red social de </a:t>
            </a:r>
            <a:r>
              <a:rPr lang="es-MX" dirty="0" err="1" smtClean="0"/>
              <a:t>Facebook</a:t>
            </a:r>
            <a:r>
              <a:rPr lang="es-MX" dirty="0" smtClean="0"/>
              <a:t>, tomando en cuenta elementos como la cantidad </a:t>
            </a:r>
            <a:r>
              <a:rPr lang="es-MX" dirty="0" err="1" smtClean="0"/>
              <a:t>likes</a:t>
            </a:r>
            <a:r>
              <a:rPr lang="es-MX" dirty="0" smtClean="0"/>
              <a:t> y comentarios para ver el impacto mesurable en su círculo social, ya que a través de estos número es que podemos ver al menos a cuantas personas llego dicha información representada en una publicación. La cantidad de </a:t>
            </a:r>
            <a:r>
              <a:rPr lang="es-MX" dirty="0" err="1" smtClean="0"/>
              <a:t>likes</a:t>
            </a:r>
            <a:r>
              <a:rPr lang="es-MX" dirty="0" smtClean="0"/>
              <a:t> implica una aceptación de los usuarios con lo información que les es presentada, un apoyo, o estar de acuerdo con tal información que les es presentada, lo que nos permitió determinar el grado de popularidad del post.</a:t>
            </a:r>
            <a:endParaRPr lang="es-MX" dirty="0"/>
          </a:p>
        </p:txBody>
      </p:sp>
      <p:sp>
        <p:nvSpPr>
          <p:cNvPr id="2" name="1 Título"/>
          <p:cNvSpPr>
            <a:spLocks noGrp="1"/>
          </p:cNvSpPr>
          <p:nvPr>
            <p:ph type="title"/>
          </p:nvPr>
        </p:nvSpPr>
        <p:spPr/>
        <p:txBody>
          <a:bodyPr/>
          <a:lstStyle/>
          <a:p>
            <a:r>
              <a:rPr lang="es-MX" dirty="0" smtClean="0"/>
              <a:t>Conclusiones</a:t>
            </a:r>
            <a:endParaRPr lang="es-MX"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81329"/>
            <a:ext cx="8229600" cy="2883775"/>
          </a:xfrm>
        </p:spPr>
        <p:txBody>
          <a:bodyPr>
            <a:normAutofit fontScale="77500" lnSpcReduction="20000"/>
          </a:bodyPr>
          <a:lstStyle/>
          <a:p>
            <a:pPr algn="just"/>
            <a:r>
              <a:rPr lang="es-MX" dirty="0" smtClean="0"/>
              <a:t>La detección de perfiles potenciales al suicidio mediante la cantidad de publicaciones pertenecientes a cada grupo es decir, mediante la detección del rechazo de una persona por su círculo social mediante la cantidad promedio de </a:t>
            </a:r>
            <a:r>
              <a:rPr lang="es-MX" dirty="0" err="1" smtClean="0"/>
              <a:t>likes</a:t>
            </a:r>
            <a:r>
              <a:rPr lang="es-MX" dirty="0" smtClean="0"/>
              <a:t> recibidos en su perfil en conjunto con la cantidad de </a:t>
            </a:r>
            <a:r>
              <a:rPr lang="es-MX" dirty="0" err="1" smtClean="0"/>
              <a:t>posts</a:t>
            </a:r>
            <a:r>
              <a:rPr lang="es-MX" dirty="0" smtClean="0"/>
              <a:t> negativos que se tienen en relación con los suicidios representa un muy importante oportunidad de desarrollo de una investigación y aportación a la sociedad ya que esta podría llegar a salvar varias vidas.</a:t>
            </a:r>
            <a:endParaRPr lang="es-MX" dirty="0"/>
          </a:p>
        </p:txBody>
      </p:sp>
      <p:sp>
        <p:nvSpPr>
          <p:cNvPr id="2" name="1 Título"/>
          <p:cNvSpPr>
            <a:spLocks noGrp="1"/>
          </p:cNvSpPr>
          <p:nvPr>
            <p:ph type="title"/>
          </p:nvPr>
        </p:nvSpPr>
        <p:spPr/>
        <p:txBody>
          <a:bodyPr/>
          <a:lstStyle/>
          <a:p>
            <a:r>
              <a:rPr lang="es-MX" dirty="0" smtClean="0"/>
              <a:t>Futuras Áreas de Investigación</a:t>
            </a:r>
            <a:endParaRPr lang="es-MX" dirty="0"/>
          </a:p>
        </p:txBody>
      </p:sp>
      <p:pic>
        <p:nvPicPr>
          <p:cNvPr id="48130" name="Picture 2" descr="http://i.ytimg.com/vi/IP9TtR_UvCw/hqdefault.jpg"/>
          <p:cNvPicPr>
            <a:picLocks noChangeAspect="1" noChangeArrowheads="1"/>
          </p:cNvPicPr>
          <p:nvPr/>
        </p:nvPicPr>
        <p:blipFill>
          <a:blip r:embed="rId2" cstate="print"/>
          <a:srcRect/>
          <a:stretch>
            <a:fillRect/>
          </a:stretch>
        </p:blipFill>
        <p:spPr bwMode="auto">
          <a:xfrm>
            <a:off x="3203848" y="3861048"/>
            <a:ext cx="3960440" cy="2970331"/>
          </a:xfrm>
          <a:prstGeom prst="rect">
            <a:avLst/>
          </a:prstGeom>
          <a:ln>
            <a:noFill/>
          </a:ln>
          <a:effectLst>
            <a:softEdge rad="112500"/>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solidFill>
                  <a:schemeClr val="accent6">
                    <a:lumMod val="50000"/>
                  </a:schemeClr>
                </a:solidFill>
              </a:rPr>
              <a:t>Referencias</a:t>
            </a:r>
          </a:p>
        </p:txBody>
      </p:sp>
      <p:sp>
        <p:nvSpPr>
          <p:cNvPr id="3" name="2 Marcador de contenido"/>
          <p:cNvSpPr>
            <a:spLocks noGrp="1"/>
          </p:cNvSpPr>
          <p:nvPr>
            <p:ph idx="1"/>
          </p:nvPr>
        </p:nvSpPr>
        <p:spPr>
          <a:xfrm>
            <a:off x="457200" y="1600200"/>
            <a:ext cx="8229600" cy="4997152"/>
          </a:xfrm>
        </p:spPr>
        <p:txBody>
          <a:bodyPr>
            <a:normAutofit fontScale="70000" lnSpcReduction="20000"/>
          </a:bodyPr>
          <a:lstStyle/>
          <a:p>
            <a:pPr algn="just"/>
            <a:r>
              <a:rPr lang="en-US" dirty="0" err="1" smtClean="0">
                <a:solidFill>
                  <a:schemeClr val="tx2">
                    <a:lumMod val="75000"/>
                  </a:schemeClr>
                </a:solidFill>
              </a:rPr>
              <a:t>Carolin</a:t>
            </a:r>
            <a:r>
              <a:rPr lang="en-US" dirty="0" smtClean="0">
                <a:solidFill>
                  <a:schemeClr val="tx2">
                    <a:lumMod val="75000"/>
                  </a:schemeClr>
                </a:solidFill>
              </a:rPr>
              <a:t>, K., Johannes, K., &amp; </a:t>
            </a:r>
            <a:r>
              <a:rPr lang="en-US" dirty="0" err="1" smtClean="0">
                <a:solidFill>
                  <a:schemeClr val="tx2">
                    <a:lumMod val="75000"/>
                  </a:schemeClr>
                </a:solidFill>
              </a:rPr>
              <a:t>Freimut</a:t>
            </a:r>
            <a:r>
              <a:rPr lang="en-US" dirty="0" smtClean="0">
                <a:solidFill>
                  <a:schemeClr val="tx2">
                    <a:lumMod val="75000"/>
                  </a:schemeClr>
                </a:solidFill>
              </a:rPr>
              <a:t>, B. (2013). Simulating the spread of opinions in online social networks when targeting opinion leaders. Information Systems and e-Business Management , 597–621.</a:t>
            </a:r>
          </a:p>
          <a:p>
            <a:pPr algn="just"/>
            <a:r>
              <a:rPr lang="en-US" dirty="0" smtClean="0">
                <a:solidFill>
                  <a:schemeClr val="tx2">
                    <a:lumMod val="75000"/>
                  </a:schemeClr>
                </a:solidFill>
              </a:rPr>
              <a:t>Scott, J. (2011). Social network analysis: developments, advances, and prospects. Social Network Analysis and Mining , 21-26.</a:t>
            </a:r>
          </a:p>
          <a:p>
            <a:pPr algn="just"/>
            <a:r>
              <a:rPr lang="en-US" dirty="0" smtClean="0">
                <a:solidFill>
                  <a:schemeClr val="tx2">
                    <a:lumMod val="75000"/>
                  </a:schemeClr>
                </a:solidFill>
              </a:rPr>
              <a:t>Tsai, M.-F., </a:t>
            </a:r>
            <a:r>
              <a:rPr lang="en-US" dirty="0" err="1" smtClean="0">
                <a:solidFill>
                  <a:schemeClr val="tx2">
                    <a:lumMod val="75000"/>
                  </a:schemeClr>
                </a:solidFill>
              </a:rPr>
              <a:t>Tzeng</a:t>
            </a:r>
            <a:r>
              <a:rPr lang="en-US" dirty="0" smtClean="0">
                <a:solidFill>
                  <a:schemeClr val="tx2">
                    <a:lumMod val="75000"/>
                  </a:schemeClr>
                </a:solidFill>
              </a:rPr>
              <a:t>, C.-W., Lin, Z.-L., &amp; Chen, A. (2014). Discovering leaders from social network by action cascade. Social Network Analysis and Mining , 165.</a:t>
            </a:r>
          </a:p>
          <a:p>
            <a:pPr algn="just"/>
            <a:r>
              <a:rPr lang="en-US" dirty="0" smtClean="0">
                <a:solidFill>
                  <a:schemeClr val="tx2">
                    <a:lumMod val="75000"/>
                  </a:schemeClr>
                </a:solidFill>
              </a:rPr>
              <a:t>Saito, K., Kimura, M., </a:t>
            </a:r>
            <a:r>
              <a:rPr lang="en-US" dirty="0" err="1" smtClean="0">
                <a:solidFill>
                  <a:schemeClr val="tx2">
                    <a:lumMod val="75000"/>
                  </a:schemeClr>
                </a:solidFill>
              </a:rPr>
              <a:t>Ohara</a:t>
            </a:r>
            <a:r>
              <a:rPr lang="en-US" dirty="0" smtClean="0">
                <a:solidFill>
                  <a:schemeClr val="tx2">
                    <a:lumMod val="75000"/>
                  </a:schemeClr>
                </a:solidFill>
              </a:rPr>
              <a:t>, K., &amp; </a:t>
            </a:r>
            <a:r>
              <a:rPr lang="en-US" dirty="0" err="1" smtClean="0">
                <a:solidFill>
                  <a:schemeClr val="tx2">
                    <a:lumMod val="75000"/>
                  </a:schemeClr>
                </a:solidFill>
              </a:rPr>
              <a:t>Motoda</a:t>
            </a:r>
            <a:r>
              <a:rPr lang="en-US" dirty="0" smtClean="0">
                <a:solidFill>
                  <a:schemeClr val="tx2">
                    <a:lumMod val="75000"/>
                  </a:schemeClr>
                </a:solidFill>
              </a:rPr>
              <a:t>, H. (2012). Efficient discovery of influential nodes for SIS models in social networks. Knowledge and Information Systems , 613-635.</a:t>
            </a:r>
          </a:p>
          <a:p>
            <a:pPr algn="just"/>
            <a:r>
              <a:rPr lang="en-US" dirty="0" err="1" smtClean="0">
                <a:solidFill>
                  <a:schemeClr val="tx2">
                    <a:lumMod val="75000"/>
                  </a:schemeClr>
                </a:solidFill>
              </a:rPr>
              <a:t>Fazeen</a:t>
            </a:r>
            <a:r>
              <a:rPr lang="en-US" dirty="0" smtClean="0">
                <a:solidFill>
                  <a:schemeClr val="tx2">
                    <a:lumMod val="75000"/>
                  </a:schemeClr>
                </a:solidFill>
              </a:rPr>
              <a:t>, M., </a:t>
            </a:r>
            <a:r>
              <a:rPr lang="en-US" dirty="0" err="1" smtClean="0">
                <a:solidFill>
                  <a:schemeClr val="tx2">
                    <a:lumMod val="75000"/>
                  </a:schemeClr>
                </a:solidFill>
              </a:rPr>
              <a:t>Dantu</a:t>
            </a:r>
            <a:r>
              <a:rPr lang="en-US" dirty="0" smtClean="0">
                <a:solidFill>
                  <a:schemeClr val="tx2">
                    <a:lumMod val="75000"/>
                  </a:schemeClr>
                </a:solidFill>
              </a:rPr>
              <a:t>, R., &amp; </a:t>
            </a:r>
            <a:r>
              <a:rPr lang="en-US" dirty="0" err="1" smtClean="0">
                <a:solidFill>
                  <a:schemeClr val="tx2">
                    <a:lumMod val="75000"/>
                  </a:schemeClr>
                </a:solidFill>
              </a:rPr>
              <a:t>Guturu</a:t>
            </a:r>
            <a:r>
              <a:rPr lang="en-US" dirty="0" smtClean="0">
                <a:solidFill>
                  <a:schemeClr val="tx2">
                    <a:lumMod val="75000"/>
                  </a:schemeClr>
                </a:solidFill>
              </a:rPr>
              <a:t>, P. (2011). Identification of leaders, lurkers, associates and spammers. Springer-</a:t>
            </a:r>
            <a:r>
              <a:rPr lang="en-US" dirty="0" err="1" smtClean="0">
                <a:solidFill>
                  <a:schemeClr val="tx2">
                    <a:lumMod val="75000"/>
                  </a:schemeClr>
                </a:solidFill>
              </a:rPr>
              <a:t>Verlag</a:t>
            </a:r>
            <a:r>
              <a:rPr lang="en-US" dirty="0" smtClean="0">
                <a:solidFill>
                  <a:schemeClr val="tx2">
                    <a:lumMod val="75000"/>
                  </a:schemeClr>
                </a:solidFill>
              </a:rPr>
              <a:t> , 241-254.</a:t>
            </a:r>
          </a:p>
          <a:p>
            <a:pPr algn="just"/>
            <a:r>
              <a:rPr lang="en-US" dirty="0" smtClean="0">
                <a:solidFill>
                  <a:schemeClr val="tx2">
                    <a:lumMod val="75000"/>
                  </a:schemeClr>
                </a:solidFill>
              </a:rPr>
              <a:t>Liu, L., Tang, J., Han, J., &amp; Yang, S. (2012). Learning influence from heterogeneous social networks. Data Mining and Knowledge Discovery , 511-544.</a:t>
            </a:r>
          </a:p>
          <a:p>
            <a:pPr algn="just"/>
            <a:endParaRPr lang="en-US" dirty="0" smtClean="0">
              <a:solidFill>
                <a:schemeClr val="tx2">
                  <a:lumMod val="75000"/>
                </a:schemeClr>
              </a:solidFill>
            </a:endParaRPr>
          </a:p>
          <a:p>
            <a:pPr algn="just"/>
            <a:endParaRPr lang="en-US" dirty="0" smtClean="0">
              <a:solidFill>
                <a:schemeClr val="tx2">
                  <a:lumMod val="75000"/>
                </a:schemeClr>
              </a:solidFill>
            </a:endParaRPr>
          </a:p>
          <a:p>
            <a:pPr algn="just"/>
            <a:endParaRPr lang="es-MX" dirty="0">
              <a:solidFill>
                <a:schemeClr val="tx2">
                  <a:lumMod val="75000"/>
                </a:schemeClr>
              </a:solidFill>
            </a:endParaRPr>
          </a:p>
        </p:txBody>
      </p:sp>
    </p:spTree>
  </p:cSld>
  <p:clrMapOvr>
    <a:masterClrMapping/>
  </p:clrMapOvr>
  <p:transition>
    <p:circl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solidFill>
                  <a:schemeClr val="accent6">
                    <a:lumMod val="50000"/>
                  </a:schemeClr>
                </a:solidFill>
              </a:rPr>
              <a:t>Referencias</a:t>
            </a:r>
          </a:p>
        </p:txBody>
      </p:sp>
      <p:sp>
        <p:nvSpPr>
          <p:cNvPr id="3" name="2 Marcador de contenido"/>
          <p:cNvSpPr>
            <a:spLocks noGrp="1"/>
          </p:cNvSpPr>
          <p:nvPr>
            <p:ph idx="1"/>
          </p:nvPr>
        </p:nvSpPr>
        <p:spPr>
          <a:xfrm>
            <a:off x="457200" y="1600200"/>
            <a:ext cx="8229600" cy="4997152"/>
          </a:xfrm>
        </p:spPr>
        <p:txBody>
          <a:bodyPr>
            <a:normAutofit/>
          </a:bodyPr>
          <a:lstStyle/>
          <a:p>
            <a:pPr algn="just">
              <a:lnSpc>
                <a:spcPct val="80000"/>
              </a:lnSpc>
            </a:pPr>
            <a:r>
              <a:rPr lang="en-US" sz="2200" dirty="0" err="1" smtClean="0">
                <a:solidFill>
                  <a:schemeClr val="tx2">
                    <a:lumMod val="75000"/>
                  </a:schemeClr>
                </a:solidFill>
              </a:rPr>
              <a:t>Soo</a:t>
            </a:r>
            <a:r>
              <a:rPr lang="en-US" sz="2200" dirty="0" smtClean="0">
                <a:solidFill>
                  <a:schemeClr val="tx2">
                    <a:lumMod val="75000"/>
                  </a:schemeClr>
                </a:solidFill>
              </a:rPr>
              <a:t> Cho, K., </a:t>
            </a:r>
            <a:r>
              <a:rPr lang="en-US" sz="2200" dirty="0" err="1" smtClean="0">
                <a:solidFill>
                  <a:schemeClr val="tx2">
                    <a:lumMod val="75000"/>
                  </a:schemeClr>
                </a:solidFill>
              </a:rPr>
              <a:t>Yoel</a:t>
            </a:r>
            <a:r>
              <a:rPr lang="en-US" sz="2200" dirty="0" smtClean="0">
                <a:solidFill>
                  <a:schemeClr val="tx2">
                    <a:lumMod val="75000"/>
                  </a:schemeClr>
                </a:solidFill>
              </a:rPr>
              <a:t> Yoon, J., </a:t>
            </a:r>
            <a:r>
              <a:rPr lang="en-US" sz="2200" dirty="0" err="1" smtClean="0">
                <a:solidFill>
                  <a:schemeClr val="tx2">
                    <a:lumMod val="75000"/>
                  </a:schemeClr>
                </a:solidFill>
              </a:rPr>
              <a:t>Joon</a:t>
            </a:r>
            <a:r>
              <a:rPr lang="en-US" sz="2200" dirty="0" smtClean="0">
                <a:solidFill>
                  <a:schemeClr val="tx2">
                    <a:lumMod val="75000"/>
                  </a:schemeClr>
                </a:solidFill>
              </a:rPr>
              <a:t> Kim, I., </a:t>
            </a:r>
            <a:r>
              <a:rPr lang="en-US" sz="2200" dirty="0" err="1" smtClean="0">
                <a:solidFill>
                  <a:schemeClr val="tx2">
                    <a:lumMod val="75000"/>
                  </a:schemeClr>
                </a:solidFill>
              </a:rPr>
              <a:t>Yeon</a:t>
            </a:r>
            <a:r>
              <a:rPr lang="en-US" sz="2200" dirty="0" smtClean="0">
                <a:solidFill>
                  <a:schemeClr val="tx2">
                    <a:lumMod val="75000"/>
                  </a:schemeClr>
                </a:solidFill>
              </a:rPr>
              <a:t> Lim, J., Kwan Kim, S., &amp; Kim, U.-M. (2011). Mining Information of Anonymous User on a Social Network Service. International Conference on Advances in Social Networks Analysis and Mining . </a:t>
            </a:r>
          </a:p>
          <a:p>
            <a:pPr algn="just"/>
            <a:endParaRPr lang="en-US" dirty="0" smtClean="0">
              <a:solidFill>
                <a:schemeClr val="tx2">
                  <a:lumMod val="75000"/>
                </a:schemeClr>
              </a:solidFill>
            </a:endParaRPr>
          </a:p>
          <a:p>
            <a:pPr algn="just"/>
            <a:endParaRPr lang="en-US" dirty="0" smtClean="0">
              <a:solidFill>
                <a:schemeClr val="tx2">
                  <a:lumMod val="75000"/>
                </a:schemeClr>
              </a:solidFill>
            </a:endParaRPr>
          </a:p>
          <a:p>
            <a:pPr algn="just"/>
            <a:endParaRPr lang="es-MX" dirty="0">
              <a:solidFill>
                <a:schemeClr val="tx2">
                  <a:lumMod val="75000"/>
                </a:schemeClr>
              </a:solidFill>
            </a:endParaRPr>
          </a:p>
        </p:txBody>
      </p:sp>
    </p:spTree>
  </p:cSld>
  <p:clrMapOvr>
    <a:masterClrMapping/>
  </p:clrMapOvr>
  <p:transition>
    <p:push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268760"/>
            <a:ext cx="8229600" cy="2376265"/>
          </a:xfrm>
        </p:spPr>
        <p:txBody>
          <a:bodyPr>
            <a:normAutofit fontScale="62500" lnSpcReduction="20000"/>
          </a:bodyPr>
          <a:lstStyle/>
          <a:p>
            <a:pPr algn="just"/>
            <a:r>
              <a:rPr lang="es-MX" dirty="0" smtClean="0"/>
              <a:t>A través del conteo de palabras contenidas en diccionarios de palabras previamente etiquetadas como positivas o negativas de un post o comentario que estén contenidas en un texto es posible determinar si este es positivo o negativo, a través de la cantidad de </a:t>
            </a:r>
            <a:r>
              <a:rPr lang="es-MX" dirty="0" err="1" smtClean="0"/>
              <a:t>likes</a:t>
            </a:r>
            <a:r>
              <a:rPr lang="es-MX" dirty="0" smtClean="0"/>
              <a:t> un comentario o post puede ser medido en su grado de influencia, al relacionar la pertenencia de un texto a un sentido positivo o negativo en conjunto con su grado de influencia se puede obtener la tendencia sobre que probabilidad hay que un texto positivo obtenga una mayor aceptación en relación a la aceptación que puede ser esperada por un texto clasificado como negativo. (</a:t>
            </a:r>
            <a:r>
              <a:rPr lang="es-MX" dirty="0" err="1" smtClean="0"/>
              <a:t>Chou</a:t>
            </a:r>
            <a:r>
              <a:rPr lang="es-MX" dirty="0" smtClean="0"/>
              <a:t>, </a:t>
            </a:r>
            <a:r>
              <a:rPr lang="es-MX" dirty="0" err="1" smtClean="0"/>
              <a:t>Sinha</a:t>
            </a:r>
            <a:r>
              <a:rPr lang="es-MX" dirty="0" smtClean="0"/>
              <a:t>, &amp; </a:t>
            </a:r>
            <a:r>
              <a:rPr lang="es-MX" dirty="0" err="1" smtClean="0"/>
              <a:t>Zhao</a:t>
            </a:r>
            <a:r>
              <a:rPr lang="es-MX" dirty="0" smtClean="0"/>
              <a:t>, 2008)</a:t>
            </a:r>
          </a:p>
          <a:p>
            <a:pPr algn="just"/>
            <a:endParaRPr lang="es-MX" dirty="0">
              <a:solidFill>
                <a:schemeClr val="tx2">
                  <a:lumMod val="75000"/>
                </a:schemeClr>
              </a:solidFill>
            </a:endParaRPr>
          </a:p>
        </p:txBody>
      </p:sp>
      <p:sp>
        <p:nvSpPr>
          <p:cNvPr id="2" name="1 Título"/>
          <p:cNvSpPr>
            <a:spLocks noGrp="1"/>
          </p:cNvSpPr>
          <p:nvPr>
            <p:ph type="title"/>
          </p:nvPr>
        </p:nvSpPr>
        <p:spPr/>
        <p:txBody>
          <a:bodyPr/>
          <a:lstStyle/>
          <a:p>
            <a:r>
              <a:rPr lang="es-MX" dirty="0" smtClean="0"/>
              <a:t>Hipótesis</a:t>
            </a:r>
            <a:endParaRPr lang="es-MX" dirty="0"/>
          </a:p>
        </p:txBody>
      </p:sp>
      <p:pic>
        <p:nvPicPr>
          <p:cNvPr id="7" name="6 Imagen" descr="introduccion2.jpg"/>
          <p:cNvPicPr>
            <a:picLocks noChangeAspect="1"/>
          </p:cNvPicPr>
          <p:nvPr/>
        </p:nvPicPr>
        <p:blipFill>
          <a:blip r:embed="rId2" cstate="print"/>
          <a:stretch>
            <a:fillRect/>
          </a:stretch>
        </p:blipFill>
        <p:spPr>
          <a:xfrm>
            <a:off x="3779912" y="3335076"/>
            <a:ext cx="2160240" cy="3317938"/>
          </a:xfrm>
          <a:prstGeom prst="rect">
            <a:avLst/>
          </a:prstGeom>
          <a:ln>
            <a:noFill/>
          </a:ln>
          <a:effectLst>
            <a:softEdge rad="1125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solidFill>
                  <a:schemeClr val="accent6">
                    <a:lumMod val="50000"/>
                  </a:schemeClr>
                </a:solidFill>
              </a:rPr>
              <a:t>Justificación</a:t>
            </a:r>
          </a:p>
        </p:txBody>
      </p:sp>
      <p:sp>
        <p:nvSpPr>
          <p:cNvPr id="3" name="2 Marcador de contenido"/>
          <p:cNvSpPr>
            <a:spLocks noGrp="1"/>
          </p:cNvSpPr>
          <p:nvPr>
            <p:ph idx="1"/>
          </p:nvPr>
        </p:nvSpPr>
        <p:spPr>
          <a:xfrm>
            <a:off x="467544" y="1340768"/>
            <a:ext cx="8229600" cy="3268959"/>
          </a:xfrm>
        </p:spPr>
        <p:txBody>
          <a:bodyPr>
            <a:normAutofit fontScale="77500" lnSpcReduction="20000"/>
          </a:bodyPr>
          <a:lstStyle/>
          <a:p>
            <a:pPr algn="just"/>
            <a:r>
              <a:rPr lang="es-MX" dirty="0" smtClean="0">
                <a:solidFill>
                  <a:schemeClr val="tx2">
                    <a:lumMod val="75000"/>
                  </a:schemeClr>
                </a:solidFill>
              </a:rPr>
              <a:t>Un creciente número de personas se están uniendo a las redes sociales donde ellos cultivan sus amistades, comparten intereses comunes y discuten diferentes tópicos. A propósito de estas interacciones miembros de redes sociales se afectan entre sí en su comportamiento y opinión. (</a:t>
            </a:r>
            <a:r>
              <a:rPr lang="es-MX" dirty="0" err="1" smtClean="0">
                <a:solidFill>
                  <a:schemeClr val="tx2">
                    <a:lumMod val="75000"/>
                  </a:schemeClr>
                </a:solidFill>
              </a:rPr>
              <a:t>Carolin</a:t>
            </a:r>
            <a:r>
              <a:rPr lang="es-MX" dirty="0" smtClean="0">
                <a:solidFill>
                  <a:schemeClr val="tx2">
                    <a:lumMod val="75000"/>
                  </a:schemeClr>
                </a:solidFill>
              </a:rPr>
              <a:t>, Johannes, &amp; </a:t>
            </a:r>
            <a:r>
              <a:rPr lang="es-MX" dirty="0" err="1" smtClean="0">
                <a:solidFill>
                  <a:schemeClr val="tx2">
                    <a:lumMod val="75000"/>
                  </a:schemeClr>
                </a:solidFill>
              </a:rPr>
              <a:t>Freimut</a:t>
            </a:r>
            <a:r>
              <a:rPr lang="es-MX" dirty="0" smtClean="0">
                <a:solidFill>
                  <a:schemeClr val="tx2">
                    <a:lumMod val="75000"/>
                  </a:schemeClr>
                </a:solidFill>
              </a:rPr>
              <a:t>, 2013)</a:t>
            </a:r>
          </a:p>
          <a:p>
            <a:pPr algn="just"/>
            <a:r>
              <a:rPr lang="es-MX" dirty="0" smtClean="0">
                <a:solidFill>
                  <a:schemeClr val="tx2">
                    <a:lumMod val="75000"/>
                  </a:schemeClr>
                </a:solidFill>
              </a:rPr>
              <a:t>Entender como los usuarios se influencian unos a otros, puede tener varios beneficios. Por ejemplo, el marketing viral, recomendaciones, dispersión de la información, entre otros. (</a:t>
            </a:r>
            <a:r>
              <a:rPr lang="es-MX" dirty="0" err="1" smtClean="0">
                <a:solidFill>
                  <a:schemeClr val="tx2">
                    <a:lumMod val="75000"/>
                  </a:schemeClr>
                </a:solidFill>
              </a:rPr>
              <a:t>Liu</a:t>
            </a:r>
            <a:r>
              <a:rPr lang="es-MX" dirty="0" smtClean="0">
                <a:solidFill>
                  <a:schemeClr val="tx2">
                    <a:lumMod val="75000"/>
                  </a:schemeClr>
                </a:solidFill>
              </a:rPr>
              <a:t>, </a:t>
            </a:r>
            <a:r>
              <a:rPr lang="es-MX" dirty="0" err="1" smtClean="0">
                <a:solidFill>
                  <a:schemeClr val="tx2">
                    <a:lumMod val="75000"/>
                  </a:schemeClr>
                </a:solidFill>
              </a:rPr>
              <a:t>Tang</a:t>
            </a:r>
            <a:r>
              <a:rPr lang="es-MX" dirty="0" smtClean="0">
                <a:solidFill>
                  <a:schemeClr val="tx2">
                    <a:lumMod val="75000"/>
                  </a:schemeClr>
                </a:solidFill>
              </a:rPr>
              <a:t>, Han, &amp; Yang, 2012)</a:t>
            </a:r>
          </a:p>
          <a:p>
            <a:pPr algn="just"/>
            <a:endParaRPr lang="es-MX" dirty="0" smtClean="0">
              <a:solidFill>
                <a:schemeClr val="tx2"/>
              </a:solidFill>
            </a:endParaRPr>
          </a:p>
          <a:p>
            <a:endParaRPr lang="es-MX" dirty="0">
              <a:solidFill>
                <a:srgbClr val="EC1C21"/>
              </a:solidFill>
            </a:endParaRPr>
          </a:p>
        </p:txBody>
      </p:sp>
      <p:pic>
        <p:nvPicPr>
          <p:cNvPr id="4" name="3 Imagen" descr="multitud silueta.jpg"/>
          <p:cNvPicPr>
            <a:picLocks noChangeAspect="1"/>
          </p:cNvPicPr>
          <p:nvPr/>
        </p:nvPicPr>
        <p:blipFill>
          <a:blip r:embed="rId2" cstate="print"/>
          <a:stretch>
            <a:fillRect/>
          </a:stretch>
        </p:blipFill>
        <p:spPr>
          <a:xfrm>
            <a:off x="190500" y="4005064"/>
            <a:ext cx="8953500" cy="1885950"/>
          </a:xfrm>
          <a:prstGeom prst="rect">
            <a:avLst/>
          </a:prstGeom>
          <a:ln>
            <a:noFill/>
          </a:ln>
          <a:effectLst>
            <a:softEdge rad="112500"/>
          </a:effectLst>
        </p:spPr>
      </p:pic>
    </p:spTree>
  </p:cSld>
  <p:clrMapOvr>
    <a:masterClrMapping/>
  </p:clrMapOvr>
  <p:transition>
    <p:cover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81329"/>
            <a:ext cx="8229600" cy="1947672"/>
          </a:xfrm>
        </p:spPr>
        <p:txBody>
          <a:bodyPr>
            <a:normAutofit fontScale="77500" lnSpcReduction="20000"/>
          </a:bodyPr>
          <a:lstStyle/>
          <a:p>
            <a:pPr algn="just"/>
            <a:r>
              <a:rPr lang="es-MX" dirty="0" smtClean="0"/>
              <a:t>Enriquecer la diversidad en algoritmos para analizar las redes sociales, en este caso sobre el análisis del comportamiento humano específicamente en el campo de la influencia de líderes sobre otras personas. A propósito de estas interacciones miembros de redes sociales se afectan entre sí en su comportamiento y opinión.</a:t>
            </a:r>
            <a:r>
              <a:rPr lang="es-MX" b="1" dirty="0" smtClean="0"/>
              <a:t> </a:t>
            </a:r>
            <a:r>
              <a:rPr lang="es-MX" dirty="0" smtClean="0"/>
              <a:t>(</a:t>
            </a:r>
            <a:r>
              <a:rPr lang="es-MX" dirty="0" err="1" smtClean="0"/>
              <a:t>Carolin</a:t>
            </a:r>
            <a:r>
              <a:rPr lang="es-MX" dirty="0" smtClean="0"/>
              <a:t>, Johannes, &amp; </a:t>
            </a:r>
            <a:r>
              <a:rPr lang="es-MX" dirty="0" err="1" smtClean="0"/>
              <a:t>Freimut</a:t>
            </a:r>
            <a:r>
              <a:rPr lang="es-MX" dirty="0" smtClean="0"/>
              <a:t>, 2013)</a:t>
            </a:r>
          </a:p>
          <a:p>
            <a:endParaRPr lang="es-MX" dirty="0"/>
          </a:p>
        </p:txBody>
      </p:sp>
      <p:sp>
        <p:nvSpPr>
          <p:cNvPr id="2" name="1 Título"/>
          <p:cNvSpPr>
            <a:spLocks noGrp="1"/>
          </p:cNvSpPr>
          <p:nvPr>
            <p:ph type="title"/>
          </p:nvPr>
        </p:nvSpPr>
        <p:spPr/>
        <p:txBody>
          <a:bodyPr/>
          <a:lstStyle/>
          <a:p>
            <a:r>
              <a:rPr lang="es-MX" dirty="0" smtClean="0"/>
              <a:t>Planteamiento del Problema</a:t>
            </a:r>
            <a:endParaRPr lang="es-MX" dirty="0"/>
          </a:p>
        </p:txBody>
      </p:sp>
      <p:pic>
        <p:nvPicPr>
          <p:cNvPr id="9220" name="Picture 4" descr="Resultado de imagen para problema"/>
          <p:cNvPicPr>
            <a:picLocks noChangeAspect="1" noChangeArrowheads="1"/>
          </p:cNvPicPr>
          <p:nvPr/>
        </p:nvPicPr>
        <p:blipFill>
          <a:blip r:embed="rId2" cstate="print"/>
          <a:srcRect/>
          <a:stretch>
            <a:fillRect/>
          </a:stretch>
        </p:blipFill>
        <p:spPr bwMode="auto">
          <a:xfrm>
            <a:off x="1763688" y="3573016"/>
            <a:ext cx="5875847" cy="2448272"/>
          </a:xfrm>
          <a:prstGeom prst="rect">
            <a:avLst/>
          </a:prstGeom>
          <a:ln>
            <a:noFill/>
          </a:ln>
          <a:effectLst>
            <a:softEdge rad="1125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81328"/>
            <a:ext cx="8229600" cy="1803656"/>
          </a:xfrm>
        </p:spPr>
        <p:txBody>
          <a:bodyPr>
            <a:normAutofit fontScale="62500" lnSpcReduction="20000"/>
          </a:bodyPr>
          <a:lstStyle/>
          <a:p>
            <a:pPr algn="just"/>
            <a:r>
              <a:rPr lang="es-MX" dirty="0" smtClean="0"/>
              <a:t>Actualmente el lenguaje de programación </a:t>
            </a:r>
            <a:r>
              <a:rPr lang="es-MX" dirty="0" err="1" smtClean="0"/>
              <a:t>Python</a:t>
            </a:r>
            <a:r>
              <a:rPr lang="es-MX" dirty="0" smtClean="0"/>
              <a:t> carece herramienta alguna que permita el análisis de la Red Social </a:t>
            </a:r>
            <a:r>
              <a:rPr lang="es-MX" dirty="0" err="1" smtClean="0"/>
              <a:t>Facebook</a:t>
            </a:r>
            <a:r>
              <a:rPr lang="es-MX" dirty="0" smtClean="0"/>
              <a:t>. Esta investigación brindará un Framework que permitirá realizar análisis social mediante una arquitectura de procesos distribuidos, utilizando la Minería Web, la Minería de Texto y la Minería de Datos, este Framework se encuentra disponible en la siguiente URL: </a:t>
            </a:r>
            <a:r>
              <a:rPr lang="es-MX" i="1" dirty="0" smtClean="0">
                <a:hlinkClick r:id="rId2"/>
              </a:rPr>
              <a:t>https://github.com/idcodeoverflow/SocialNetworkAnalyzer</a:t>
            </a:r>
            <a:endParaRPr lang="es-MX" dirty="0"/>
          </a:p>
        </p:txBody>
      </p:sp>
      <p:sp>
        <p:nvSpPr>
          <p:cNvPr id="2" name="1 Título"/>
          <p:cNvSpPr>
            <a:spLocks noGrp="1"/>
          </p:cNvSpPr>
          <p:nvPr>
            <p:ph type="title"/>
          </p:nvPr>
        </p:nvSpPr>
        <p:spPr/>
        <p:txBody>
          <a:bodyPr/>
          <a:lstStyle/>
          <a:p>
            <a:r>
              <a:rPr lang="es-MX" dirty="0" smtClean="0"/>
              <a:t>Planteamiento del Problema</a:t>
            </a:r>
            <a:endParaRPr lang="es-MX" dirty="0"/>
          </a:p>
        </p:txBody>
      </p:sp>
      <p:sp>
        <p:nvSpPr>
          <p:cNvPr id="35842" name="AutoShape 2" descr="Resultado de imagen para python langu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35844" name="Picture 4" descr="http://www.unixstickers.com/image/cache/data/stickers/python/python_sh-600x600.png"/>
          <p:cNvPicPr>
            <a:picLocks noChangeAspect="1" noChangeArrowheads="1"/>
          </p:cNvPicPr>
          <p:nvPr/>
        </p:nvPicPr>
        <p:blipFill>
          <a:blip r:embed="rId3" cstate="print"/>
          <a:srcRect/>
          <a:stretch>
            <a:fillRect/>
          </a:stretch>
        </p:blipFill>
        <p:spPr bwMode="auto">
          <a:xfrm>
            <a:off x="2987824" y="3140968"/>
            <a:ext cx="3528392" cy="3528392"/>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81328"/>
            <a:ext cx="8229600" cy="2307711"/>
          </a:xfrm>
        </p:spPr>
        <p:txBody>
          <a:bodyPr>
            <a:normAutofit fontScale="77500" lnSpcReduction="20000"/>
          </a:bodyPr>
          <a:lstStyle/>
          <a:p>
            <a:pPr lvl="0"/>
            <a:r>
              <a:rPr lang="es-MX" dirty="0" smtClean="0"/>
              <a:t>¿Qué variables debemos tener en cuenta al momento de generar un algoritmo para analizar las publicaciones en </a:t>
            </a:r>
            <a:r>
              <a:rPr lang="es-MX" i="1" dirty="0" err="1" smtClean="0"/>
              <a:t>Facebook</a:t>
            </a:r>
            <a:r>
              <a:rPr lang="es-MX" dirty="0" smtClean="0"/>
              <a:t>?</a:t>
            </a:r>
          </a:p>
          <a:p>
            <a:pPr lvl="0"/>
            <a:r>
              <a:rPr lang="es-MX" dirty="0" smtClean="0"/>
              <a:t>¿Cómo podemos medir la influencia de un usuario en </a:t>
            </a:r>
            <a:r>
              <a:rPr lang="es-MX" i="1" dirty="0" err="1" smtClean="0"/>
              <a:t>Facebook</a:t>
            </a:r>
            <a:r>
              <a:rPr lang="es-MX" dirty="0" smtClean="0"/>
              <a:t>?</a:t>
            </a:r>
          </a:p>
          <a:p>
            <a:pPr lvl="0"/>
            <a:r>
              <a:rPr lang="es-MX" dirty="0" smtClean="0"/>
              <a:t>¿Cómo desarrollar un Framework en </a:t>
            </a:r>
            <a:r>
              <a:rPr lang="es-MX" dirty="0" err="1" smtClean="0"/>
              <a:t>Python</a:t>
            </a:r>
            <a:r>
              <a:rPr lang="es-MX" dirty="0" smtClean="0"/>
              <a:t> que nos permita realizar minería Web para medir la influencia de un usuario en </a:t>
            </a:r>
            <a:r>
              <a:rPr lang="es-MX" i="1" dirty="0" err="1" smtClean="0"/>
              <a:t>Facebook</a:t>
            </a:r>
            <a:r>
              <a:rPr lang="es-MX" dirty="0" smtClean="0"/>
              <a:t>?</a:t>
            </a:r>
          </a:p>
          <a:p>
            <a:endParaRPr lang="es-MX" dirty="0"/>
          </a:p>
        </p:txBody>
      </p:sp>
      <p:sp>
        <p:nvSpPr>
          <p:cNvPr id="2" name="1 Título"/>
          <p:cNvSpPr>
            <a:spLocks noGrp="1"/>
          </p:cNvSpPr>
          <p:nvPr>
            <p:ph type="title"/>
          </p:nvPr>
        </p:nvSpPr>
        <p:spPr/>
        <p:txBody>
          <a:bodyPr/>
          <a:lstStyle/>
          <a:p>
            <a:r>
              <a:rPr lang="es-MX" dirty="0" smtClean="0"/>
              <a:t>Preguntas de Investigación</a:t>
            </a:r>
            <a:endParaRPr lang="es-MX" dirty="0"/>
          </a:p>
        </p:txBody>
      </p:sp>
      <p:pic>
        <p:nvPicPr>
          <p:cNvPr id="4" name="Picture 2" descr="http://www.clinicacasadelnino.com/clinica/pregunta.png"/>
          <p:cNvPicPr>
            <a:picLocks noChangeAspect="1" noChangeArrowheads="1"/>
          </p:cNvPicPr>
          <p:nvPr/>
        </p:nvPicPr>
        <p:blipFill>
          <a:blip r:embed="rId2" cstate="print"/>
          <a:srcRect/>
          <a:stretch>
            <a:fillRect/>
          </a:stretch>
        </p:blipFill>
        <p:spPr bwMode="auto">
          <a:xfrm>
            <a:off x="3779912" y="3573016"/>
            <a:ext cx="2343030" cy="3045939"/>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81329"/>
            <a:ext cx="8229600" cy="2595744"/>
          </a:xfrm>
        </p:spPr>
        <p:txBody>
          <a:bodyPr>
            <a:normAutofit lnSpcReduction="10000"/>
          </a:bodyPr>
          <a:lstStyle/>
          <a:p>
            <a:r>
              <a:rPr lang="es-ES" b="1" dirty="0" smtClean="0"/>
              <a:t>Objetivo General</a:t>
            </a:r>
            <a:endParaRPr lang="es-MX" b="1" dirty="0" smtClean="0"/>
          </a:p>
          <a:p>
            <a:pPr lvl="1" algn="just"/>
            <a:r>
              <a:rPr lang="es-MX" dirty="0" smtClean="0"/>
              <a:t>Distinguir los nodos líderes que causan influencia sobre el albedrío de su círculo social en </a:t>
            </a:r>
            <a:r>
              <a:rPr lang="es-MX" i="1" dirty="0" err="1" smtClean="0"/>
              <a:t>Facebook</a:t>
            </a:r>
            <a:r>
              <a:rPr lang="es-MX" dirty="0" smtClean="0"/>
              <a:t> mediante el análisis de sus publicaciones y los comentarios hechos en estas, desarrollando un Framework que permite el Análisis Social en </a:t>
            </a:r>
            <a:r>
              <a:rPr lang="es-MX" i="1" dirty="0" err="1" smtClean="0"/>
              <a:t>Facebook</a:t>
            </a:r>
            <a:r>
              <a:rPr lang="es-MX" dirty="0" smtClean="0"/>
              <a:t> para el lenguaje </a:t>
            </a:r>
            <a:r>
              <a:rPr lang="es-MX" dirty="0" err="1" smtClean="0"/>
              <a:t>Python</a:t>
            </a:r>
            <a:r>
              <a:rPr lang="es-MX" dirty="0" smtClean="0"/>
              <a:t>.</a:t>
            </a:r>
          </a:p>
          <a:p>
            <a:endParaRPr lang="es-MX" dirty="0"/>
          </a:p>
        </p:txBody>
      </p:sp>
      <p:sp>
        <p:nvSpPr>
          <p:cNvPr id="2" name="1 Título"/>
          <p:cNvSpPr>
            <a:spLocks noGrp="1"/>
          </p:cNvSpPr>
          <p:nvPr>
            <p:ph type="title"/>
          </p:nvPr>
        </p:nvSpPr>
        <p:spPr/>
        <p:txBody>
          <a:bodyPr/>
          <a:lstStyle/>
          <a:p>
            <a:r>
              <a:rPr lang="es-MX" dirty="0" smtClean="0"/>
              <a:t>Objetivos</a:t>
            </a:r>
            <a:endParaRPr lang="es-MX" dirty="0"/>
          </a:p>
        </p:txBody>
      </p:sp>
      <p:pic>
        <p:nvPicPr>
          <p:cNvPr id="7172" name="Picture 4" descr="http://kateashford.files.wordpress.com/2011/11/checkboxes.jpg"/>
          <p:cNvPicPr>
            <a:picLocks noChangeAspect="1" noChangeArrowheads="1"/>
          </p:cNvPicPr>
          <p:nvPr/>
        </p:nvPicPr>
        <p:blipFill>
          <a:blip r:embed="rId2" cstate="print"/>
          <a:srcRect/>
          <a:stretch>
            <a:fillRect/>
          </a:stretch>
        </p:blipFill>
        <p:spPr bwMode="auto">
          <a:xfrm>
            <a:off x="4860032" y="3933056"/>
            <a:ext cx="3672408" cy="2754306"/>
          </a:xfrm>
          <a:prstGeom prst="rect">
            <a:avLst/>
          </a:prstGeom>
          <a:ln>
            <a:noFill/>
          </a:ln>
          <a:effectLst>
            <a:softEdge rad="112500"/>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635</TotalTime>
  <Words>2047</Words>
  <Application>Microsoft Office PowerPoint</Application>
  <PresentationFormat>Presentación en pantalla (4:3)</PresentationFormat>
  <Paragraphs>179</Paragraphs>
  <Slides>33</Slides>
  <Notes>0</Notes>
  <HiddenSlides>0</HiddenSlides>
  <MMClips>0</MMClips>
  <ScaleCrop>false</ScaleCrop>
  <HeadingPairs>
    <vt:vector size="4" baseType="variant">
      <vt:variant>
        <vt:lpstr>Tema</vt:lpstr>
      </vt:variant>
      <vt:variant>
        <vt:i4>1</vt:i4>
      </vt:variant>
      <vt:variant>
        <vt:lpstr>Títulos de diapositiva</vt:lpstr>
      </vt:variant>
      <vt:variant>
        <vt:i4>33</vt:i4>
      </vt:variant>
    </vt:vector>
  </HeadingPairs>
  <TitlesOfParts>
    <vt:vector size="34" baseType="lpstr">
      <vt:lpstr>Concurrencia</vt:lpstr>
      <vt:lpstr>Agentes Web Inteligentes para la detección de individuos preponderantes en el albedrio de sus círculos sociales en Facebook</vt:lpstr>
      <vt:lpstr>Agenda</vt:lpstr>
      <vt:lpstr>Introducción</vt:lpstr>
      <vt:lpstr>Hipótesis</vt:lpstr>
      <vt:lpstr>Justificación</vt:lpstr>
      <vt:lpstr>Planteamiento del Problema</vt:lpstr>
      <vt:lpstr>Planteamiento del Problema</vt:lpstr>
      <vt:lpstr>Preguntas de Investigación</vt:lpstr>
      <vt:lpstr>Objetivos</vt:lpstr>
      <vt:lpstr>Objetivos</vt:lpstr>
      <vt:lpstr>Objetivos</vt:lpstr>
      <vt:lpstr>Marco de Referencia</vt:lpstr>
      <vt:lpstr>Marco de Referencia</vt:lpstr>
      <vt:lpstr>Marco de Referencia</vt:lpstr>
      <vt:lpstr>Método de Investigación Utilizado</vt:lpstr>
      <vt:lpstr>Método de Investigación Utilizado</vt:lpstr>
      <vt:lpstr>Experimentación</vt:lpstr>
      <vt:lpstr>Experimentación</vt:lpstr>
      <vt:lpstr>Experimentación</vt:lpstr>
      <vt:lpstr>Experimentación</vt:lpstr>
      <vt:lpstr>Experimentación</vt:lpstr>
      <vt:lpstr>Experimentación</vt:lpstr>
      <vt:lpstr>Experimentación</vt:lpstr>
      <vt:lpstr>Resultados</vt:lpstr>
      <vt:lpstr>Resultados</vt:lpstr>
      <vt:lpstr>Resultados</vt:lpstr>
      <vt:lpstr>Resultados</vt:lpstr>
      <vt:lpstr>Resultados</vt:lpstr>
      <vt:lpstr>Resultados</vt:lpstr>
      <vt:lpstr>Conclusiones</vt:lpstr>
      <vt:lpstr>Futuras Áreas de Investigación</vt:lpstr>
      <vt:lpstr>Referencias</vt:lpstr>
      <vt:lpstr>Referencias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Agentes Web Inteligentes para la detección de individuos preponderantes en el albedrio de sus círculos sociales en Facebook</dc:title>
  <dc:creator>David</dc:creator>
  <cp:lastModifiedBy>David</cp:lastModifiedBy>
  <cp:revision>127</cp:revision>
  <dcterms:created xsi:type="dcterms:W3CDTF">2015-06-14T21:00:30Z</dcterms:created>
  <dcterms:modified xsi:type="dcterms:W3CDTF">2015-06-22T03:42:24Z</dcterms:modified>
</cp:coreProperties>
</file>