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5" r:id="rId9"/>
    <p:sldId id="261" r:id="rId10"/>
    <p:sldId id="262" r:id="rId11"/>
    <p:sldId id="271" r:id="rId12"/>
    <p:sldId id="267" r:id="rId13"/>
    <p:sldId id="266" r:id="rId14"/>
    <p:sldId id="272" r:id="rId15"/>
    <p:sldId id="269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66"/>
    <a:srgbClr val="F7FAE9"/>
    <a:srgbClr val="F5EEDD"/>
    <a:srgbClr val="EC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9E1E-C658-C645-A698-E602E8196A96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F9D7-7364-B243-85E7-A3A65AF7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project,</a:t>
            </a:r>
            <a:r>
              <a:rPr lang="en-US" baseline="0" dirty="0" smtClean="0"/>
              <a:t> East Asia is defined as these seven countries (/regions – China, Hong Kong and Taiwan are each their own market). However, </a:t>
            </a:r>
            <a:r>
              <a:rPr lang="en-US" baseline="0" dirty="0" err="1" smtClean="0"/>
              <a:t>BoxOfficeMojo.com</a:t>
            </a:r>
            <a:r>
              <a:rPr lang="en-US" baseline="0" dirty="0" smtClean="0"/>
              <a:t> doesn’t have information for Mongolia or North Korea – Mongolia is not a big market, and a movie studio probably isn’t worried about distributing in North Korea anytime soon.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6F9D7-7364-B243-85E7-A3A65AF78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832B-0750-1346-B89A-E6BC7DCAA240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48F6B-BC22-574B-8E8C-9EDB4F71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75730"/>
            <a:ext cx="9144000" cy="2151750"/>
          </a:xfrm>
          <a:prstGeom prst="rect">
            <a:avLst/>
          </a:prstGeom>
          <a:solidFill>
            <a:srgbClr val="CC99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5953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halkboard"/>
                <a:cs typeface="Chalkboard"/>
              </a:rPr>
              <a:t>Can we predict the East Asian success of movies?</a:t>
            </a:r>
            <a:endParaRPr lang="en-US" dirty="0">
              <a:latin typeface="Chalkboard"/>
              <a:cs typeface="Chalkbo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8157" y="5056048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halkboard"/>
                <a:cs typeface="Chalkboard"/>
              </a:rPr>
              <a:t>Ian Crane</a:t>
            </a:r>
          </a:p>
          <a:p>
            <a:pPr algn="ctr"/>
            <a:r>
              <a:rPr lang="en-US" sz="2800" dirty="0" smtClean="0">
                <a:latin typeface="Chalkboard"/>
                <a:cs typeface="Chalkboard"/>
              </a:rPr>
              <a:t>Project Luther</a:t>
            </a:r>
            <a:endParaRPr lang="en-US" sz="28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943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_korea_model_errors_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9" y="246922"/>
            <a:ext cx="8262493" cy="6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outh_korea_model_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" y="493836"/>
            <a:ext cx="8556371" cy="59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na_model_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4" y="435046"/>
            <a:ext cx="8499856" cy="59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1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914"/>
            <a:ext cx="8229600" cy="5538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Chalkboard"/>
                <a:cs typeface="Chalkboard"/>
              </a:rPr>
              <a:t>Key Points</a:t>
            </a:r>
            <a:endParaRPr lang="en-US" dirty="0" smtClean="0">
              <a:latin typeface="Chalkboard"/>
              <a:cs typeface="Chalkboard"/>
            </a:endParaRPr>
          </a:p>
          <a:p>
            <a:pPr marL="0" indent="0">
              <a:buNone/>
            </a:pPr>
            <a:r>
              <a:rPr lang="en-US" dirty="0" smtClean="0">
                <a:latin typeface="Chalkboard"/>
                <a:cs typeface="Chalkboard"/>
              </a:rPr>
              <a:t>China:</a:t>
            </a:r>
          </a:p>
          <a:p>
            <a:pPr marL="0" indent="0">
              <a:buNone/>
            </a:pPr>
            <a:r>
              <a:rPr lang="en-US" dirty="0" smtClean="0">
                <a:latin typeface="Chalkboard"/>
                <a:cs typeface="Chalkboard"/>
              </a:rPr>
              <a:t>		High risk, high reward</a:t>
            </a:r>
          </a:p>
          <a:p>
            <a:pPr marL="0" indent="0">
              <a:buNone/>
            </a:pPr>
            <a:endParaRPr lang="en-US" dirty="0" smtClean="0">
              <a:latin typeface="Chalkboard"/>
              <a:cs typeface="Chalkboard"/>
            </a:endParaRPr>
          </a:p>
          <a:p>
            <a:pPr marL="0" indent="0">
              <a:buNone/>
            </a:pPr>
            <a:r>
              <a:rPr lang="en-US" dirty="0" smtClean="0">
                <a:latin typeface="Chalkboard"/>
                <a:cs typeface="Chalkboard"/>
              </a:rPr>
              <a:t>South Korea: </a:t>
            </a:r>
          </a:p>
          <a:p>
            <a:pPr marL="0" indent="0">
              <a:buNone/>
            </a:pPr>
            <a:r>
              <a:rPr lang="en-US" dirty="0" smtClean="0">
                <a:latin typeface="Chalkboard"/>
                <a:cs typeface="Chalkboard"/>
              </a:rPr>
              <a:t>		Low risk, low reward</a:t>
            </a:r>
          </a:p>
          <a:p>
            <a:pPr marL="0" indent="0">
              <a:buNone/>
            </a:pPr>
            <a:endParaRPr lang="en-US" dirty="0" smtClean="0">
              <a:latin typeface="Chalkboard"/>
              <a:cs typeface="Chalkboard"/>
            </a:endParaRPr>
          </a:p>
          <a:p>
            <a:pPr marL="0" indent="0">
              <a:buNone/>
            </a:pPr>
            <a:r>
              <a:rPr lang="en-US" dirty="0" smtClean="0">
                <a:latin typeface="Chalkboard"/>
                <a:cs typeface="Chalkboard"/>
              </a:rPr>
              <a:t>Other Markets:</a:t>
            </a:r>
          </a:p>
          <a:p>
            <a:pPr marL="0" indent="0">
              <a:buNone/>
            </a:pPr>
            <a:r>
              <a:rPr lang="en-US" dirty="0">
                <a:latin typeface="Chalkboard"/>
                <a:cs typeface="Chalkboard"/>
              </a:rPr>
              <a:t>	</a:t>
            </a:r>
            <a:r>
              <a:rPr lang="en-US" dirty="0" smtClean="0">
                <a:latin typeface="Chalkboard"/>
                <a:cs typeface="Chalkboard"/>
              </a:rPr>
              <a:t>	Between South Korea and China</a:t>
            </a: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70431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17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914"/>
            <a:ext cx="8229600" cy="5538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Chalkboard"/>
                <a:cs typeface="Chalkboard"/>
              </a:rPr>
              <a:t>Next Steps</a:t>
            </a:r>
          </a:p>
          <a:p>
            <a:pPr marL="0" indent="0" algn="ctr">
              <a:buNone/>
            </a:pPr>
            <a:endParaRPr lang="en-US" dirty="0" smtClean="0">
              <a:latin typeface="Chalkboard"/>
              <a:cs typeface="Chalkboard"/>
            </a:endParaRPr>
          </a:p>
          <a:p>
            <a:pPr marL="0" indent="0" algn="ctr">
              <a:buNone/>
            </a:pPr>
            <a:endParaRPr lang="en-US" dirty="0" smtClean="0">
              <a:latin typeface="Chalkboard"/>
              <a:cs typeface="Chalkboard"/>
            </a:endParaRP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Complete lists </a:t>
            </a:r>
            <a:r>
              <a:rPr lang="en-US" dirty="0" smtClean="0">
                <a:latin typeface="Chalkboard"/>
                <a:cs typeface="Chalkboard"/>
              </a:rPr>
              <a:t>of actor nationalities</a:t>
            </a:r>
          </a:p>
          <a:p>
            <a:pPr marL="0" indent="0" algn="ctr">
              <a:buNone/>
            </a:pPr>
            <a:endParaRPr lang="en-US" dirty="0">
              <a:latin typeface="Chalkboard"/>
              <a:cs typeface="Chalkboard"/>
            </a:endParaRP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Genre </a:t>
            </a:r>
            <a:r>
              <a:rPr lang="en-US" dirty="0" smtClean="0">
                <a:latin typeface="Chalkboard"/>
                <a:cs typeface="Chalkboard"/>
              </a:rPr>
              <a:t>information</a:t>
            </a:r>
            <a:endParaRPr lang="en-US" dirty="0" smtClean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427171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_korea_model_err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8" y="246922"/>
            <a:ext cx="8138160" cy="6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936"/>
            <a:ext cx="8229600" cy="515022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Chalkboard"/>
                <a:cs typeface="Chalkboard"/>
              </a:rPr>
              <a:t>East Asia</a:t>
            </a:r>
          </a:p>
          <a:p>
            <a:pPr marL="0" indent="0" algn="ctr">
              <a:buNone/>
            </a:pPr>
            <a:endParaRPr lang="en-US" dirty="0">
              <a:latin typeface="Chalkboard"/>
              <a:cs typeface="Chalkboard"/>
            </a:endParaRP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China, Hong Kong, Taiwan</a:t>
            </a: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Japan</a:t>
            </a: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South Korea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alkboard"/>
                <a:cs typeface="Chalkboard"/>
              </a:rPr>
              <a:t>Mongolia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halkboard"/>
                <a:cs typeface="Chalkboard"/>
              </a:rPr>
              <a:t>North Korea</a:t>
            </a:r>
          </a:p>
          <a:p>
            <a:pPr marL="0" indent="0" algn="ctr">
              <a:buNone/>
            </a:pPr>
            <a:endParaRPr lang="en-US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272271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ll_east_asia_mov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1" y="517354"/>
            <a:ext cx="8567674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_east_asia_movie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2" y="510118"/>
            <a:ext cx="8567674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st_asia_model_err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5" y="188128"/>
            <a:ext cx="8352917" cy="64879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1695" y="505605"/>
            <a:ext cx="3799367" cy="5820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ast_asia_model_err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5" y="188128"/>
            <a:ext cx="8352917" cy="64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st_asia_model_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4" y="388014"/>
            <a:ext cx="8556371" cy="59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1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7914"/>
            <a:ext cx="8229600" cy="553825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latin typeface="Chalkboard"/>
                <a:cs typeface="Chalkboard"/>
              </a:rPr>
              <a:t>What doesn’t help the models</a:t>
            </a:r>
          </a:p>
          <a:p>
            <a:pPr marL="0" indent="0" algn="ctr">
              <a:buNone/>
            </a:pPr>
            <a:endParaRPr lang="en-US" dirty="0" smtClean="0">
              <a:latin typeface="Chalkboard"/>
              <a:cs typeface="Chalkboard"/>
            </a:endParaRP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(Number of Regional Actors)</a:t>
            </a: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Other East Asian Countries</a:t>
            </a: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Release Date Delay</a:t>
            </a:r>
          </a:p>
          <a:p>
            <a:pPr marL="0" indent="0" algn="ctr">
              <a:buNone/>
            </a:pPr>
            <a:r>
              <a:rPr lang="en-US" dirty="0" smtClean="0">
                <a:latin typeface="Chalkboard"/>
                <a:cs typeface="Chalkboard"/>
              </a:rPr>
              <a:t>MPAA Rating</a:t>
            </a:r>
          </a:p>
        </p:txBody>
      </p:sp>
    </p:spTree>
    <p:extLst>
      <p:ext uri="{BB962C8B-B14F-4D97-AF65-F5344CB8AC3E}">
        <p14:creationId xmlns:p14="http://schemas.microsoft.com/office/powerpoint/2010/main" val="218807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ina_model_err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7" y="246922"/>
            <a:ext cx="8262493" cy="6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125</Words>
  <Application>Microsoft Macintosh PowerPoint</Application>
  <PresentationFormat>On-screen Show (4:3)</PresentationFormat>
  <Paragraphs>33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Can we predict the East Asian success of movies?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East Asian success of movies based on US success?</dc:title>
  <dc:creator>Ian Crane</dc:creator>
  <cp:lastModifiedBy>Ian Crane</cp:lastModifiedBy>
  <cp:revision>22</cp:revision>
  <dcterms:created xsi:type="dcterms:W3CDTF">2014-09-19T04:32:00Z</dcterms:created>
  <dcterms:modified xsi:type="dcterms:W3CDTF">2014-09-23T01:31:44Z</dcterms:modified>
</cp:coreProperties>
</file>