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53" r:id="rId4"/>
  </p:sldMasterIdLst>
  <p:notesMasterIdLst>
    <p:notesMasterId r:id="rId72"/>
  </p:notesMasterIdLst>
  <p:handoutMasterIdLst>
    <p:handoutMasterId r:id="rId73"/>
  </p:handoutMasterIdLst>
  <p:sldIdLst>
    <p:sldId id="256" r:id="rId5"/>
    <p:sldId id="301" r:id="rId6"/>
    <p:sldId id="302" r:id="rId7"/>
    <p:sldId id="342" r:id="rId8"/>
    <p:sldId id="368" r:id="rId9"/>
    <p:sldId id="337" r:id="rId10"/>
    <p:sldId id="338" r:id="rId11"/>
    <p:sldId id="349" r:id="rId12"/>
    <p:sldId id="350" r:id="rId13"/>
    <p:sldId id="351" r:id="rId14"/>
    <p:sldId id="353" r:id="rId15"/>
    <p:sldId id="352" r:id="rId16"/>
    <p:sldId id="354" r:id="rId17"/>
    <p:sldId id="355" r:id="rId18"/>
    <p:sldId id="356" r:id="rId19"/>
    <p:sldId id="357" r:id="rId20"/>
    <p:sldId id="346" r:id="rId21"/>
    <p:sldId id="339" r:id="rId22"/>
    <p:sldId id="369" r:id="rId23"/>
    <p:sldId id="358" r:id="rId24"/>
    <p:sldId id="362" r:id="rId25"/>
    <p:sldId id="372" r:id="rId26"/>
    <p:sldId id="371" r:id="rId27"/>
    <p:sldId id="382" r:id="rId28"/>
    <p:sldId id="381" r:id="rId29"/>
    <p:sldId id="388" r:id="rId30"/>
    <p:sldId id="392" r:id="rId31"/>
    <p:sldId id="400" r:id="rId32"/>
    <p:sldId id="396" r:id="rId33"/>
    <p:sldId id="397" r:id="rId34"/>
    <p:sldId id="398" r:id="rId35"/>
    <p:sldId id="399" r:id="rId36"/>
    <p:sldId id="390" r:id="rId37"/>
    <p:sldId id="393" r:id="rId38"/>
    <p:sldId id="345" r:id="rId39"/>
    <p:sldId id="375" r:id="rId40"/>
    <p:sldId id="340" r:id="rId41"/>
    <p:sldId id="402" r:id="rId42"/>
    <p:sldId id="403" r:id="rId43"/>
    <p:sldId id="405" r:id="rId44"/>
    <p:sldId id="406" r:id="rId45"/>
    <p:sldId id="409" r:id="rId46"/>
    <p:sldId id="412" r:id="rId47"/>
    <p:sldId id="410" r:id="rId48"/>
    <p:sldId id="407" r:id="rId49"/>
    <p:sldId id="408" r:id="rId50"/>
    <p:sldId id="413" r:id="rId51"/>
    <p:sldId id="348" r:id="rId52"/>
    <p:sldId id="341" r:id="rId53"/>
    <p:sldId id="365" r:id="rId54"/>
    <p:sldId id="366" r:id="rId55"/>
    <p:sldId id="367" r:id="rId56"/>
    <p:sldId id="376" r:id="rId57"/>
    <p:sldId id="374" r:id="rId58"/>
    <p:sldId id="377" r:id="rId59"/>
    <p:sldId id="378" r:id="rId60"/>
    <p:sldId id="379" r:id="rId61"/>
    <p:sldId id="380" r:id="rId62"/>
    <p:sldId id="383" r:id="rId63"/>
    <p:sldId id="384" r:id="rId64"/>
    <p:sldId id="385" r:id="rId65"/>
    <p:sldId id="386" r:id="rId66"/>
    <p:sldId id="394" r:id="rId67"/>
    <p:sldId id="387" r:id="rId68"/>
    <p:sldId id="395" r:id="rId69"/>
    <p:sldId id="401" r:id="rId70"/>
    <p:sldId id="361" r:id="rId71"/>
  </p:sldIdLst>
  <p:sldSz cx="9144000" cy="5143500" type="screen16x9"/>
  <p:notesSz cx="6858000" cy="9144000"/>
  <p:embeddedFontLst>
    <p:embeddedFont>
      <p:font typeface="Proxima Nova" panose="02000506030000020004" pitchFamily="2" charset="0"/>
      <p:regular r:id="rId74"/>
      <p:bold r:id="rId75"/>
      <p:italic r:id="rId76"/>
      <p:boldItalic r:id="rId77"/>
    </p:embeddedFont>
    <p:embeddedFont>
      <p:font typeface="Proxima Nova Extrabold" panose="02000506030000020004" pitchFamily="2" charset="0"/>
      <p:bold r:id="rId78"/>
      <p:italic r:id="rId79"/>
      <p:boldItalic r:id="rId8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FAEE9A-5C75-4F8A-A424-31300C03B132}">
          <p14:sldIdLst>
            <p14:sldId id="256"/>
            <p14:sldId id="301"/>
            <p14:sldId id="302"/>
            <p14:sldId id="342"/>
            <p14:sldId id="368"/>
            <p14:sldId id="337"/>
            <p14:sldId id="338"/>
            <p14:sldId id="349"/>
            <p14:sldId id="350"/>
            <p14:sldId id="351"/>
            <p14:sldId id="353"/>
            <p14:sldId id="352"/>
            <p14:sldId id="354"/>
            <p14:sldId id="355"/>
            <p14:sldId id="356"/>
            <p14:sldId id="357"/>
            <p14:sldId id="346"/>
            <p14:sldId id="339"/>
            <p14:sldId id="369"/>
            <p14:sldId id="358"/>
            <p14:sldId id="362"/>
            <p14:sldId id="372"/>
            <p14:sldId id="371"/>
            <p14:sldId id="382"/>
            <p14:sldId id="381"/>
            <p14:sldId id="388"/>
            <p14:sldId id="392"/>
            <p14:sldId id="400"/>
            <p14:sldId id="396"/>
            <p14:sldId id="397"/>
            <p14:sldId id="398"/>
            <p14:sldId id="399"/>
            <p14:sldId id="390"/>
            <p14:sldId id="393"/>
            <p14:sldId id="345"/>
            <p14:sldId id="375"/>
            <p14:sldId id="340"/>
            <p14:sldId id="402"/>
            <p14:sldId id="403"/>
            <p14:sldId id="405"/>
            <p14:sldId id="406"/>
            <p14:sldId id="409"/>
            <p14:sldId id="412"/>
            <p14:sldId id="410"/>
            <p14:sldId id="407"/>
            <p14:sldId id="408"/>
            <p14:sldId id="413"/>
            <p14:sldId id="348"/>
            <p14:sldId id="341"/>
            <p14:sldId id="365"/>
            <p14:sldId id="366"/>
            <p14:sldId id="367"/>
            <p14:sldId id="376"/>
            <p14:sldId id="374"/>
            <p14:sldId id="377"/>
            <p14:sldId id="378"/>
            <p14:sldId id="379"/>
            <p14:sldId id="380"/>
            <p14:sldId id="383"/>
            <p14:sldId id="384"/>
            <p14:sldId id="385"/>
            <p14:sldId id="386"/>
            <p14:sldId id="394"/>
            <p14:sldId id="387"/>
            <p14:sldId id="395"/>
            <p14:sldId id="401"/>
          </p14:sldIdLst>
        </p14:section>
        <p14:section name="Appendix" id="{7707790E-8F7D-47FE-B46E-129A00257476}">
          <p14:sldIdLst>
            <p14:sldId id="36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C6BB4D-B2B2-69E1-56CA-DBA6068FA89A}" name="Maura Carter" initials="MC" userId="S::maura.carter@ideapublicschools.org::63cedfe0-2002-40c3-ba9f-8e470448bcbc" providerId="AD"/>
  <p188:author id="{0DCCB05C-D0DE-24C8-A9A1-538A9DEE4FE4}" name="Luzdivina Lozano" initials="LL" userId="S::luzdivina.lozano@ideapublicschools.org::b5aafe67-84bf-4623-9580-7897cf619d5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07B9"/>
    <a:srgbClr val="FF2FAB"/>
    <a:srgbClr val="FFCC00"/>
    <a:srgbClr val="FF9900"/>
    <a:srgbClr val="33CC33"/>
    <a:srgbClr val="007A37"/>
    <a:srgbClr val="238D5B"/>
    <a:srgbClr val="30C27C"/>
    <a:srgbClr val="FBE7CD"/>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702" y="180"/>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font" Target="fonts/font1.fntdata"/><Relationship Id="rId79" Type="http://schemas.openxmlformats.org/officeDocument/2006/relationships/font" Target="fonts/font6.fntdata"/><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4.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80" Type="http://schemas.openxmlformats.org/officeDocument/2006/relationships/font" Target="fonts/font7.fntdata"/><Relationship Id="rId85"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font" Target="fonts/font2.fntdata"/><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openxmlformats.org/officeDocument/2006/relationships/font" Target="fonts/font5.fntdata"/><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3.fntdata"/><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8D5106-9ADF-4F65-B8A3-089852FA92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D46E9DC-6B6F-48CD-BE45-5FEA062648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75C40-3B4A-4627-ABFB-A04C0E1F1D24}" type="datetimeFigureOut">
              <a:rPr lang="en-US" smtClean="0"/>
              <a:t>10/7/2024</a:t>
            </a:fld>
            <a:endParaRPr lang="en-US"/>
          </a:p>
        </p:txBody>
      </p:sp>
      <p:sp>
        <p:nvSpPr>
          <p:cNvPr id="4" name="Footer Placeholder 3">
            <a:extLst>
              <a:ext uri="{FF2B5EF4-FFF2-40B4-BE49-F238E27FC236}">
                <a16:creationId xmlns:a16="http://schemas.microsoft.com/office/drawing/2014/main" id="{2D28290E-2632-4E6B-B54E-2215FB5F7B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CD8F4A-34DB-4C1B-9451-DFE583DF1E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044546-1C4B-4589-BCD4-1B426DBEEB9B}" type="slidenum">
              <a:rPr lang="en-US" smtClean="0"/>
              <a:t>‹#›</a:t>
            </a:fld>
            <a:endParaRPr lang="en-US"/>
          </a:p>
        </p:txBody>
      </p:sp>
    </p:spTree>
    <p:extLst>
      <p:ext uri="{BB962C8B-B14F-4D97-AF65-F5344CB8AC3E}">
        <p14:creationId xmlns:p14="http://schemas.microsoft.com/office/powerpoint/2010/main" val="2747902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7A5C0-D3D3-4E90-800D-D840E756A264}"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4DE4D-2846-4BE8-8B8C-E93B087FC43D}" type="slidenum">
              <a:rPr lang="en-US" smtClean="0"/>
              <a:t>‹#›</a:t>
            </a:fld>
            <a:endParaRPr lang="en-US"/>
          </a:p>
        </p:txBody>
      </p:sp>
    </p:spTree>
    <p:extLst>
      <p:ext uri="{BB962C8B-B14F-4D97-AF65-F5344CB8AC3E}">
        <p14:creationId xmlns:p14="http://schemas.microsoft.com/office/powerpoint/2010/main" val="447599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F4DE4D-2846-4BE8-8B8C-E93B087FC43D}" type="slidenum">
              <a:rPr lang="en-US" smtClean="0"/>
              <a:t>1</a:t>
            </a:fld>
            <a:endParaRPr lang="en-US"/>
          </a:p>
        </p:txBody>
      </p:sp>
    </p:spTree>
    <p:extLst>
      <p:ext uri="{BB962C8B-B14F-4D97-AF65-F5344CB8AC3E}">
        <p14:creationId xmlns:p14="http://schemas.microsoft.com/office/powerpoint/2010/main" val="140795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97819"/>
            <a:ext cx="7772400" cy="1102519"/>
          </a:xfrm>
        </p:spPr>
        <p:txBody>
          <a:bodyPr/>
          <a:lstStyle>
            <a:lvl1pPr>
              <a:defRPr>
                <a:latin typeface="Proxima Nova" panose="02000506030000020004" pitchFamily="2"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b="1" i="0">
                <a:solidFill>
                  <a:schemeClr val="tx1">
                    <a:tint val="75000"/>
                  </a:schemeClr>
                </a:solidFill>
                <a:latin typeface="Proxima Nova" charset="0"/>
                <a:ea typeface="Proxima Nova" charset="0"/>
                <a:cs typeface="Proxima Nov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7652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latin typeface="Proxima Nova Extrabold" panose="02000506030000020004" pitchFamily="2"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Proxima Nova" panose="02000506030000020004" pitchFamily="2" charset="0"/>
              </a:defRPr>
            </a:lvl1pPr>
            <a:lvl2pPr>
              <a:defRPr>
                <a:latin typeface="Proxima Nova" panose="02000506030000020004" pitchFamily="2" charset="0"/>
              </a:defRPr>
            </a:lvl2pPr>
            <a:lvl3pPr>
              <a:defRPr>
                <a:latin typeface="Proxima Nova" panose="02000506030000020004" pitchFamily="2" charset="0"/>
              </a:defRPr>
            </a:lvl3pPr>
            <a:lvl4pPr>
              <a:defRPr>
                <a:latin typeface="Proxima Nova" panose="02000506030000020004" pitchFamily="2" charset="0"/>
              </a:defRPr>
            </a:lvl4pPr>
            <a:lvl5pPr>
              <a:defRPr>
                <a:latin typeface="Proxima Nova" panose="0200050603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2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Autofit/>
          </a:bodyPr>
          <a:lstStyle>
            <a:lvl1pPr algn="l">
              <a:defRPr sz="3200" b="1" cap="all">
                <a:latin typeface="Proxima Nova Extrabold" panose="02000506030000020004" pitchFamily="2" charset="0"/>
              </a:defRPr>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Proxima Nova" panose="02000506030000020004"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35061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b="1">
                <a:latin typeface="Proxima Nova" panose="02000506030000020004" pitchFamily="2" charset="0"/>
              </a:defRPr>
            </a:lvl1p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4558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220162"/>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ctr" defTabSz="457200" rtl="0" eaLnBrk="1" latinLnBrk="0" hangingPunct="1">
        <a:spcBef>
          <a:spcPct val="0"/>
        </a:spcBef>
        <a:buNone/>
        <a:defRPr sz="3600" b="1" i="0" kern="1200">
          <a:solidFill>
            <a:schemeClr val="tx2"/>
          </a:solidFill>
          <a:latin typeface="Proxima Nova" charset="0"/>
          <a:ea typeface="Proxima Nova" charset="0"/>
          <a:cs typeface="Proxima Nova"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Proxima Nova" charset="0"/>
          <a:ea typeface="Proxima Nova" charset="0"/>
          <a:cs typeface="Proxima Nova" charset="0"/>
        </a:defRPr>
      </a:lvl1pPr>
      <a:lvl2pPr marL="742950" indent="-285750" algn="l" defTabSz="457200" rtl="0" eaLnBrk="1" latinLnBrk="0" hangingPunct="1">
        <a:spcBef>
          <a:spcPct val="20000"/>
        </a:spcBef>
        <a:buFont typeface="Arial"/>
        <a:buChar char="–"/>
        <a:defRPr sz="2800" kern="1200">
          <a:solidFill>
            <a:schemeClr val="tx1"/>
          </a:solidFill>
          <a:latin typeface="Proxima Nova" charset="0"/>
          <a:ea typeface="Proxima Nova" charset="0"/>
          <a:cs typeface="Proxima Nova" charset="0"/>
        </a:defRPr>
      </a:lvl2pPr>
      <a:lvl3pPr marL="1143000" indent="-228600" algn="l" defTabSz="457200" rtl="0" eaLnBrk="1" latinLnBrk="0" hangingPunct="1">
        <a:spcBef>
          <a:spcPct val="20000"/>
        </a:spcBef>
        <a:buFont typeface="Arial"/>
        <a:buChar char="•"/>
        <a:defRPr sz="2400" kern="1200">
          <a:solidFill>
            <a:schemeClr val="tx1"/>
          </a:solidFill>
          <a:latin typeface="Proxima Nova" charset="0"/>
          <a:ea typeface="Proxima Nova" charset="0"/>
          <a:cs typeface="Proxima Nova" charset="0"/>
        </a:defRPr>
      </a:lvl3pPr>
      <a:lvl4pPr marL="1600200" indent="-228600" algn="l" defTabSz="457200" rtl="0" eaLnBrk="1" latinLnBrk="0" hangingPunct="1">
        <a:spcBef>
          <a:spcPct val="20000"/>
        </a:spcBef>
        <a:buFont typeface="Arial"/>
        <a:buChar char="–"/>
        <a:defRPr sz="2000" kern="1200">
          <a:solidFill>
            <a:schemeClr val="tx1"/>
          </a:solidFill>
          <a:latin typeface="Proxima Nova" charset="0"/>
          <a:ea typeface="Proxima Nova" charset="0"/>
          <a:cs typeface="Proxima Nova" charset="0"/>
        </a:defRPr>
      </a:lvl4pPr>
      <a:lvl5pPr marL="2057400" indent="-228600" algn="l" defTabSz="457200" rtl="0" eaLnBrk="1" latinLnBrk="0" hangingPunct="1">
        <a:spcBef>
          <a:spcPct val="20000"/>
        </a:spcBef>
        <a:buFont typeface="Arial"/>
        <a:buChar char="»"/>
        <a:defRPr sz="2000" kern="1200">
          <a:solidFill>
            <a:schemeClr val="tx1"/>
          </a:solidFill>
          <a:latin typeface="Proxima Nova" charset="0"/>
          <a:ea typeface="Proxima Nova" charset="0"/>
          <a:cs typeface="Proxima Nov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2048061"/>
            <a:ext cx="9143999" cy="1047377"/>
          </a:xfrm>
        </p:spPr>
        <p:txBody>
          <a:bodyPr>
            <a:normAutofit fontScale="90000"/>
          </a:bodyPr>
          <a:lstStyle/>
          <a:p>
            <a:r>
              <a:rPr lang="en-US" sz="4500" dirty="0">
                <a:solidFill>
                  <a:srgbClr val="1670B4"/>
                </a:solidFill>
                <a:latin typeface="Proxima Nova Extrabold"/>
              </a:rPr>
              <a:t>Staffing Vacancies in SY 23-24</a:t>
            </a:r>
            <a:br>
              <a:rPr lang="en-US" sz="4500" dirty="0">
                <a:solidFill>
                  <a:srgbClr val="1670B4"/>
                </a:solidFill>
                <a:latin typeface="Proxima Nova Extrabold"/>
              </a:rPr>
            </a:br>
            <a:r>
              <a:rPr lang="en-US" sz="4500" dirty="0">
                <a:solidFill>
                  <a:srgbClr val="1670B4"/>
                </a:solidFill>
                <a:latin typeface="Proxima Nova Extrabold"/>
              </a:rPr>
              <a:t>for October 1, 2024 Cycle</a:t>
            </a:r>
            <a:br>
              <a:rPr lang="en-US" sz="4500" dirty="0">
                <a:solidFill>
                  <a:srgbClr val="1670B4"/>
                </a:solidFill>
                <a:latin typeface="Proxima Nova Extrabold"/>
              </a:rPr>
            </a:br>
            <a:br>
              <a:rPr lang="en-US" sz="4500" dirty="0">
                <a:solidFill>
                  <a:srgbClr val="1670B4"/>
                </a:solidFill>
                <a:latin typeface="Proxima Nova Extrabold"/>
              </a:rPr>
            </a:br>
            <a:r>
              <a:rPr lang="en-US" sz="3100" dirty="0">
                <a:solidFill>
                  <a:srgbClr val="1670B4"/>
                </a:solidFill>
                <a:latin typeface="Proxima Nova Extrabold"/>
              </a:rPr>
              <a:t>Created by Research &amp; Analytics</a:t>
            </a:r>
            <a:endParaRPr lang="en-US" sz="3100" b="1" dirty="0">
              <a:solidFill>
                <a:srgbClr val="1670B4"/>
              </a:solidFill>
              <a:latin typeface="Proxima Nova Extrabold" panose="02000506030000020004" pitchFamily="2" charset="0"/>
            </a:endParaRPr>
          </a:p>
        </p:txBody>
      </p:sp>
    </p:spTree>
    <p:extLst>
      <p:ext uri="{BB962C8B-B14F-4D97-AF65-F5344CB8AC3E}">
        <p14:creationId xmlns:p14="http://schemas.microsoft.com/office/powerpoint/2010/main" val="1129760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F9D7-8020-7245-4B9E-01D1B5CDD7AE}"/>
              </a:ext>
            </a:extLst>
          </p:cNvPr>
          <p:cNvSpPr>
            <a:spLocks noGrp="1"/>
          </p:cNvSpPr>
          <p:nvPr>
            <p:ph type="title"/>
          </p:nvPr>
        </p:nvSpPr>
        <p:spPr>
          <a:xfrm>
            <a:off x="457200" y="205978"/>
            <a:ext cx="8229600" cy="994171"/>
          </a:xfrm>
        </p:spPr>
        <p:txBody>
          <a:bodyPr/>
          <a:lstStyle/>
          <a:p>
            <a:r>
              <a:rPr lang="en-US" dirty="0"/>
              <a:t>Greater Houston Area Vacancy Lengths in Days</a:t>
            </a:r>
          </a:p>
        </p:txBody>
      </p:sp>
      <p:pic>
        <p:nvPicPr>
          <p:cNvPr id="9" name="Content Placeholder 8">
            <a:extLst>
              <a:ext uri="{FF2B5EF4-FFF2-40B4-BE49-F238E27FC236}">
                <a16:creationId xmlns:a16="http://schemas.microsoft.com/office/drawing/2014/main" id="{D803710D-484C-D62A-3392-5E71A9A59F7F}"/>
              </a:ext>
            </a:extLst>
          </p:cNvPr>
          <p:cNvPicPr>
            <a:picLocks noGrp="1" noChangeAspect="1"/>
          </p:cNvPicPr>
          <p:nvPr>
            <p:ph idx="1"/>
          </p:nvPr>
        </p:nvPicPr>
        <p:blipFill>
          <a:blip r:embed="rId2"/>
          <a:stretch>
            <a:fillRect/>
          </a:stretch>
        </p:blipFill>
        <p:spPr>
          <a:xfrm>
            <a:off x="1464848" y="1372537"/>
            <a:ext cx="5749607" cy="3394075"/>
          </a:xfrm>
        </p:spPr>
      </p:pic>
    </p:spTree>
    <p:extLst>
      <p:ext uri="{BB962C8B-B14F-4D97-AF65-F5344CB8AC3E}">
        <p14:creationId xmlns:p14="http://schemas.microsoft.com/office/powerpoint/2010/main" val="128959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766F-290C-4F7F-528C-75291A2272EF}"/>
              </a:ext>
            </a:extLst>
          </p:cNvPr>
          <p:cNvSpPr>
            <a:spLocks noGrp="1"/>
          </p:cNvSpPr>
          <p:nvPr>
            <p:ph type="title"/>
          </p:nvPr>
        </p:nvSpPr>
        <p:spPr>
          <a:xfrm>
            <a:off x="457200" y="205978"/>
            <a:ext cx="8229600" cy="994171"/>
          </a:xfrm>
        </p:spPr>
        <p:txBody>
          <a:bodyPr/>
          <a:lstStyle/>
          <a:p>
            <a:r>
              <a:rPr lang="en-US" dirty="0"/>
              <a:t>Lower Valley RGV Vacancy </a:t>
            </a:r>
            <a:br>
              <a:rPr lang="en-US" dirty="0"/>
            </a:br>
            <a:r>
              <a:rPr lang="en-US" dirty="0"/>
              <a:t>Lengths in Days</a:t>
            </a:r>
          </a:p>
        </p:txBody>
      </p:sp>
      <p:pic>
        <p:nvPicPr>
          <p:cNvPr id="5" name="Content Placeholder 4">
            <a:extLst>
              <a:ext uri="{FF2B5EF4-FFF2-40B4-BE49-F238E27FC236}">
                <a16:creationId xmlns:a16="http://schemas.microsoft.com/office/drawing/2014/main" id="{7AC9A718-9AE1-0C6B-9553-4AD11BE7C7DA}"/>
              </a:ext>
            </a:extLst>
          </p:cNvPr>
          <p:cNvPicPr>
            <a:picLocks noGrp="1" noChangeAspect="1"/>
          </p:cNvPicPr>
          <p:nvPr>
            <p:ph idx="1"/>
          </p:nvPr>
        </p:nvPicPr>
        <p:blipFill>
          <a:blip r:embed="rId2"/>
          <a:stretch>
            <a:fillRect/>
          </a:stretch>
        </p:blipFill>
        <p:spPr>
          <a:xfrm>
            <a:off x="1464508" y="1395022"/>
            <a:ext cx="5765278" cy="3394075"/>
          </a:xfrm>
        </p:spPr>
      </p:pic>
    </p:spTree>
    <p:extLst>
      <p:ext uri="{BB962C8B-B14F-4D97-AF65-F5344CB8AC3E}">
        <p14:creationId xmlns:p14="http://schemas.microsoft.com/office/powerpoint/2010/main" val="222356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C9EA-94CC-3D33-4482-14404ABC1EDF}"/>
              </a:ext>
            </a:extLst>
          </p:cNvPr>
          <p:cNvSpPr>
            <a:spLocks noGrp="1"/>
          </p:cNvSpPr>
          <p:nvPr>
            <p:ph type="title"/>
          </p:nvPr>
        </p:nvSpPr>
        <p:spPr>
          <a:xfrm>
            <a:off x="457200" y="205979"/>
            <a:ext cx="8229600" cy="910788"/>
          </a:xfrm>
        </p:spPr>
        <p:txBody>
          <a:bodyPr/>
          <a:lstStyle/>
          <a:p>
            <a:r>
              <a:rPr lang="en-US" dirty="0"/>
              <a:t>Upper Valley RGV Vacancy </a:t>
            </a:r>
            <a:br>
              <a:rPr lang="en-US" dirty="0"/>
            </a:br>
            <a:r>
              <a:rPr lang="en-US" dirty="0"/>
              <a:t>Lengths in Days</a:t>
            </a:r>
          </a:p>
        </p:txBody>
      </p:sp>
      <p:pic>
        <p:nvPicPr>
          <p:cNvPr id="5" name="Content Placeholder 4">
            <a:extLst>
              <a:ext uri="{FF2B5EF4-FFF2-40B4-BE49-F238E27FC236}">
                <a16:creationId xmlns:a16="http://schemas.microsoft.com/office/drawing/2014/main" id="{5142658B-B7B6-E92B-F6E6-C8EB6A500DBC}"/>
              </a:ext>
            </a:extLst>
          </p:cNvPr>
          <p:cNvPicPr>
            <a:picLocks noGrp="1" noChangeAspect="1"/>
          </p:cNvPicPr>
          <p:nvPr>
            <p:ph idx="1"/>
          </p:nvPr>
        </p:nvPicPr>
        <p:blipFill>
          <a:blip r:embed="rId2"/>
          <a:stretch>
            <a:fillRect/>
          </a:stretch>
        </p:blipFill>
        <p:spPr>
          <a:xfrm>
            <a:off x="1636478" y="1365042"/>
            <a:ext cx="5871043" cy="3394075"/>
          </a:xfrm>
        </p:spPr>
      </p:pic>
    </p:spTree>
    <p:extLst>
      <p:ext uri="{BB962C8B-B14F-4D97-AF65-F5344CB8AC3E}">
        <p14:creationId xmlns:p14="http://schemas.microsoft.com/office/powerpoint/2010/main" val="3197204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F7C8-B189-60A5-DEA9-F328950B91BB}"/>
              </a:ext>
            </a:extLst>
          </p:cNvPr>
          <p:cNvSpPr>
            <a:spLocks noGrp="1"/>
          </p:cNvSpPr>
          <p:nvPr>
            <p:ph type="title"/>
          </p:nvPr>
        </p:nvSpPr>
        <p:spPr>
          <a:xfrm>
            <a:off x="457200" y="205978"/>
            <a:ext cx="8229600" cy="1015719"/>
          </a:xfrm>
        </p:spPr>
        <p:txBody>
          <a:bodyPr/>
          <a:lstStyle/>
          <a:p>
            <a:r>
              <a:rPr lang="en-US" dirty="0"/>
              <a:t>Mid Valley RGV Vacancy </a:t>
            </a:r>
            <a:br>
              <a:rPr lang="en-US" dirty="0"/>
            </a:br>
            <a:r>
              <a:rPr lang="en-US" dirty="0"/>
              <a:t>Lengths in Days</a:t>
            </a:r>
          </a:p>
        </p:txBody>
      </p:sp>
      <p:pic>
        <p:nvPicPr>
          <p:cNvPr id="5" name="Content Placeholder 4">
            <a:extLst>
              <a:ext uri="{FF2B5EF4-FFF2-40B4-BE49-F238E27FC236}">
                <a16:creationId xmlns:a16="http://schemas.microsoft.com/office/drawing/2014/main" id="{5D3A619D-D3A6-736B-6AB3-ED82FA8C4849}"/>
              </a:ext>
            </a:extLst>
          </p:cNvPr>
          <p:cNvPicPr>
            <a:picLocks noGrp="1" noChangeAspect="1"/>
          </p:cNvPicPr>
          <p:nvPr>
            <p:ph idx="1"/>
          </p:nvPr>
        </p:nvPicPr>
        <p:blipFill>
          <a:blip r:embed="rId2"/>
          <a:stretch>
            <a:fillRect/>
          </a:stretch>
        </p:blipFill>
        <p:spPr>
          <a:xfrm>
            <a:off x="1443652" y="1432497"/>
            <a:ext cx="5672080" cy="3394075"/>
          </a:xfrm>
        </p:spPr>
      </p:pic>
    </p:spTree>
    <p:extLst>
      <p:ext uri="{BB962C8B-B14F-4D97-AF65-F5344CB8AC3E}">
        <p14:creationId xmlns:p14="http://schemas.microsoft.com/office/powerpoint/2010/main" val="204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50CE-A720-278E-6659-3CE49EED3071}"/>
              </a:ext>
            </a:extLst>
          </p:cNvPr>
          <p:cNvSpPr>
            <a:spLocks noGrp="1"/>
          </p:cNvSpPr>
          <p:nvPr>
            <p:ph type="title"/>
          </p:nvPr>
        </p:nvSpPr>
        <p:spPr>
          <a:xfrm>
            <a:off x="457200" y="205979"/>
            <a:ext cx="8229600" cy="963254"/>
          </a:xfrm>
        </p:spPr>
        <p:txBody>
          <a:bodyPr/>
          <a:lstStyle/>
          <a:p>
            <a:r>
              <a:rPr lang="en-US" dirty="0"/>
              <a:t>Permian Basin Vacancy </a:t>
            </a:r>
            <a:br>
              <a:rPr lang="en-US" dirty="0"/>
            </a:br>
            <a:r>
              <a:rPr lang="en-US" dirty="0"/>
              <a:t>Lengths in Days</a:t>
            </a:r>
          </a:p>
        </p:txBody>
      </p:sp>
      <p:pic>
        <p:nvPicPr>
          <p:cNvPr id="5" name="Content Placeholder 4">
            <a:extLst>
              <a:ext uri="{FF2B5EF4-FFF2-40B4-BE49-F238E27FC236}">
                <a16:creationId xmlns:a16="http://schemas.microsoft.com/office/drawing/2014/main" id="{AA634593-10E4-E606-465F-2FF94F49EA67}"/>
              </a:ext>
            </a:extLst>
          </p:cNvPr>
          <p:cNvPicPr>
            <a:picLocks noGrp="1" noChangeAspect="1"/>
          </p:cNvPicPr>
          <p:nvPr>
            <p:ph idx="1"/>
          </p:nvPr>
        </p:nvPicPr>
        <p:blipFill>
          <a:blip r:embed="rId2"/>
          <a:stretch>
            <a:fillRect/>
          </a:stretch>
        </p:blipFill>
        <p:spPr>
          <a:xfrm>
            <a:off x="1527635" y="1395022"/>
            <a:ext cx="5624035" cy="3394075"/>
          </a:xfrm>
        </p:spPr>
      </p:pic>
    </p:spTree>
    <p:extLst>
      <p:ext uri="{BB962C8B-B14F-4D97-AF65-F5344CB8AC3E}">
        <p14:creationId xmlns:p14="http://schemas.microsoft.com/office/powerpoint/2010/main" val="652096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C964-0DD2-6B33-CB6B-9A1B7C731A19}"/>
              </a:ext>
            </a:extLst>
          </p:cNvPr>
          <p:cNvSpPr>
            <a:spLocks noGrp="1"/>
          </p:cNvSpPr>
          <p:nvPr>
            <p:ph type="title"/>
          </p:nvPr>
        </p:nvSpPr>
        <p:spPr/>
        <p:txBody>
          <a:bodyPr/>
          <a:lstStyle/>
          <a:p>
            <a:r>
              <a:rPr lang="en-US" dirty="0"/>
              <a:t>San Antonio Vacancy Lengths in Days</a:t>
            </a:r>
          </a:p>
        </p:txBody>
      </p:sp>
      <p:pic>
        <p:nvPicPr>
          <p:cNvPr id="5" name="Content Placeholder 4">
            <a:extLst>
              <a:ext uri="{FF2B5EF4-FFF2-40B4-BE49-F238E27FC236}">
                <a16:creationId xmlns:a16="http://schemas.microsoft.com/office/drawing/2014/main" id="{83C53CC5-ED06-8B81-9C55-D9A27D2A1F74}"/>
              </a:ext>
            </a:extLst>
          </p:cNvPr>
          <p:cNvPicPr>
            <a:picLocks noGrp="1" noChangeAspect="1"/>
          </p:cNvPicPr>
          <p:nvPr>
            <p:ph idx="1"/>
          </p:nvPr>
        </p:nvPicPr>
        <p:blipFill>
          <a:blip r:embed="rId2"/>
          <a:stretch>
            <a:fillRect/>
          </a:stretch>
        </p:blipFill>
        <p:spPr>
          <a:xfrm>
            <a:off x="1363593" y="1282596"/>
            <a:ext cx="5772236" cy="3394075"/>
          </a:xfrm>
        </p:spPr>
      </p:pic>
    </p:spTree>
    <p:extLst>
      <p:ext uri="{BB962C8B-B14F-4D97-AF65-F5344CB8AC3E}">
        <p14:creationId xmlns:p14="http://schemas.microsoft.com/office/powerpoint/2010/main" val="241974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DB97-E8B2-AB81-4A1B-EA4D70E8192D}"/>
              </a:ext>
            </a:extLst>
          </p:cNvPr>
          <p:cNvSpPr>
            <a:spLocks noGrp="1"/>
          </p:cNvSpPr>
          <p:nvPr>
            <p:ph type="title"/>
          </p:nvPr>
        </p:nvSpPr>
        <p:spPr>
          <a:xfrm>
            <a:off x="457200" y="205979"/>
            <a:ext cx="8229600" cy="1010702"/>
          </a:xfrm>
        </p:spPr>
        <p:txBody>
          <a:bodyPr/>
          <a:lstStyle/>
          <a:p>
            <a:r>
              <a:rPr lang="en-US" dirty="0"/>
              <a:t>Tarrant County Vacancy </a:t>
            </a:r>
            <a:br>
              <a:rPr lang="en-US" dirty="0"/>
            </a:br>
            <a:r>
              <a:rPr lang="en-US" dirty="0"/>
              <a:t>Lengths in Days</a:t>
            </a:r>
          </a:p>
        </p:txBody>
      </p:sp>
      <p:pic>
        <p:nvPicPr>
          <p:cNvPr id="5" name="Content Placeholder 4">
            <a:extLst>
              <a:ext uri="{FF2B5EF4-FFF2-40B4-BE49-F238E27FC236}">
                <a16:creationId xmlns:a16="http://schemas.microsoft.com/office/drawing/2014/main" id="{ED19D254-3A9A-29E7-CB63-A22679A647B4}"/>
              </a:ext>
            </a:extLst>
          </p:cNvPr>
          <p:cNvPicPr>
            <a:picLocks noGrp="1" noChangeAspect="1"/>
          </p:cNvPicPr>
          <p:nvPr>
            <p:ph idx="1"/>
          </p:nvPr>
        </p:nvPicPr>
        <p:blipFill>
          <a:blip r:embed="rId2"/>
          <a:stretch>
            <a:fillRect/>
          </a:stretch>
        </p:blipFill>
        <p:spPr>
          <a:xfrm>
            <a:off x="1627469" y="1381519"/>
            <a:ext cx="5617007" cy="3394075"/>
          </a:xfrm>
        </p:spPr>
      </p:pic>
    </p:spTree>
    <p:extLst>
      <p:ext uri="{BB962C8B-B14F-4D97-AF65-F5344CB8AC3E}">
        <p14:creationId xmlns:p14="http://schemas.microsoft.com/office/powerpoint/2010/main" val="1878602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9B77-58AA-91AE-04A1-298ACFE63D09}"/>
              </a:ext>
            </a:extLst>
          </p:cNvPr>
          <p:cNvSpPr>
            <a:spLocks noGrp="1"/>
          </p:cNvSpPr>
          <p:nvPr>
            <p:ph type="title"/>
          </p:nvPr>
        </p:nvSpPr>
        <p:spPr/>
        <p:txBody>
          <a:bodyPr/>
          <a:lstStyle/>
          <a:p>
            <a:r>
              <a:rPr lang="en-US" dirty="0"/>
              <a:t>Number of Staffing Vacancies Varied by Region </a:t>
            </a:r>
          </a:p>
        </p:txBody>
      </p:sp>
      <p:pic>
        <p:nvPicPr>
          <p:cNvPr id="5" name="Content Placeholder 4">
            <a:extLst>
              <a:ext uri="{FF2B5EF4-FFF2-40B4-BE49-F238E27FC236}">
                <a16:creationId xmlns:a16="http://schemas.microsoft.com/office/drawing/2014/main" id="{8B360A15-4A80-E0CD-B889-486EDD1B1DA5}"/>
              </a:ext>
            </a:extLst>
          </p:cNvPr>
          <p:cNvPicPr>
            <a:picLocks noGrp="1" noChangeAspect="1"/>
          </p:cNvPicPr>
          <p:nvPr>
            <p:ph idx="1"/>
          </p:nvPr>
        </p:nvPicPr>
        <p:blipFill>
          <a:blip r:embed="rId2"/>
          <a:stretch>
            <a:fillRect/>
          </a:stretch>
        </p:blipFill>
        <p:spPr>
          <a:xfrm>
            <a:off x="1032336" y="1501409"/>
            <a:ext cx="5166297" cy="2528188"/>
          </a:xfrm>
        </p:spPr>
      </p:pic>
      <p:sp>
        <p:nvSpPr>
          <p:cNvPr id="6" name="TextBox 5">
            <a:extLst>
              <a:ext uri="{FF2B5EF4-FFF2-40B4-BE49-F238E27FC236}">
                <a16:creationId xmlns:a16="http://schemas.microsoft.com/office/drawing/2014/main" id="{F0BAE911-98B4-C2EC-0389-C3D73AA76924}"/>
              </a:ext>
            </a:extLst>
          </p:cNvPr>
          <p:cNvSpPr txBox="1"/>
          <p:nvPr/>
        </p:nvSpPr>
        <p:spPr>
          <a:xfrm>
            <a:off x="6542048" y="2765503"/>
            <a:ext cx="2386361" cy="954107"/>
          </a:xfrm>
          <a:prstGeom prst="rect">
            <a:avLst/>
          </a:prstGeom>
          <a:noFill/>
        </p:spPr>
        <p:txBody>
          <a:bodyPr wrap="square" rtlCol="0">
            <a:spAutoFit/>
          </a:bodyPr>
          <a:lstStyle/>
          <a:p>
            <a:r>
              <a:rPr lang="en-US" sz="1400" dirty="0"/>
              <a:t>San Antonio had the highest count of Staffing Vacancies and Permian Basin had the lowest.</a:t>
            </a:r>
          </a:p>
        </p:txBody>
      </p:sp>
    </p:spTree>
    <p:extLst>
      <p:ext uri="{BB962C8B-B14F-4D97-AF65-F5344CB8AC3E}">
        <p14:creationId xmlns:p14="http://schemas.microsoft.com/office/powerpoint/2010/main" val="3674475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7ADE-630F-B970-D055-02DE6ACC11E2}"/>
              </a:ext>
            </a:extLst>
          </p:cNvPr>
          <p:cNvSpPr>
            <a:spLocks noGrp="1"/>
          </p:cNvSpPr>
          <p:nvPr>
            <p:ph type="title"/>
          </p:nvPr>
        </p:nvSpPr>
        <p:spPr/>
        <p:txBody>
          <a:bodyPr/>
          <a:lstStyle/>
          <a:p>
            <a:r>
              <a:rPr lang="en-US" sz="2800" dirty="0"/>
              <a:t>Number of Staffing Vacancies were Highest in San Antonio, Followed by Austin</a:t>
            </a:r>
            <a:r>
              <a:rPr lang="en-US" dirty="0"/>
              <a:t>.</a:t>
            </a:r>
          </a:p>
        </p:txBody>
      </p:sp>
      <p:pic>
        <p:nvPicPr>
          <p:cNvPr id="7" name="Content Placeholder 6">
            <a:extLst>
              <a:ext uri="{FF2B5EF4-FFF2-40B4-BE49-F238E27FC236}">
                <a16:creationId xmlns:a16="http://schemas.microsoft.com/office/drawing/2014/main" id="{9C0D9475-88D0-D69B-243B-D4DA3955663A}"/>
              </a:ext>
            </a:extLst>
          </p:cNvPr>
          <p:cNvPicPr>
            <a:picLocks noGrp="1" noChangeAspect="1"/>
          </p:cNvPicPr>
          <p:nvPr>
            <p:ph idx="1"/>
          </p:nvPr>
        </p:nvPicPr>
        <p:blipFill>
          <a:blip r:embed="rId2"/>
          <a:stretch>
            <a:fillRect/>
          </a:stretch>
        </p:blipFill>
        <p:spPr>
          <a:xfrm>
            <a:off x="1397532" y="1207856"/>
            <a:ext cx="5902677" cy="3656193"/>
          </a:xfrm>
        </p:spPr>
      </p:pic>
    </p:spTree>
    <p:extLst>
      <p:ext uri="{BB962C8B-B14F-4D97-AF65-F5344CB8AC3E}">
        <p14:creationId xmlns:p14="http://schemas.microsoft.com/office/powerpoint/2010/main" val="1750920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38B2-5785-AFE9-99F4-D31F05163870}"/>
              </a:ext>
            </a:extLst>
          </p:cNvPr>
          <p:cNvSpPr>
            <a:spLocks noGrp="1"/>
          </p:cNvSpPr>
          <p:nvPr>
            <p:ph type="title"/>
          </p:nvPr>
        </p:nvSpPr>
        <p:spPr/>
        <p:txBody>
          <a:bodyPr/>
          <a:lstStyle/>
          <a:p>
            <a:r>
              <a:rPr lang="en-US" dirty="0"/>
              <a:t>Vacancy: </a:t>
            </a:r>
            <a:r>
              <a:rPr lang="en-US" u="sng" dirty="0"/>
              <a:t>Campus</a:t>
            </a:r>
            <a:r>
              <a:rPr lang="en-US" dirty="0"/>
              <a:t> </a:t>
            </a:r>
          </a:p>
        </p:txBody>
      </p:sp>
      <p:sp>
        <p:nvSpPr>
          <p:cNvPr id="3" name="Content Placeholder 2">
            <a:extLst>
              <a:ext uri="{FF2B5EF4-FFF2-40B4-BE49-F238E27FC236}">
                <a16:creationId xmlns:a16="http://schemas.microsoft.com/office/drawing/2014/main" id="{853DCFB2-0C9D-1618-6F98-955BEB7BCC10}"/>
              </a:ext>
            </a:extLst>
          </p:cNvPr>
          <p:cNvSpPr>
            <a:spLocks noGrp="1"/>
          </p:cNvSpPr>
          <p:nvPr>
            <p:ph idx="1"/>
          </p:nvPr>
        </p:nvSpPr>
        <p:spPr/>
        <p:txBody>
          <a:bodyPr/>
          <a:lstStyle/>
          <a:p>
            <a:r>
              <a:rPr lang="en-US" dirty="0"/>
              <a:t>All Campuses in Texas where there were vacancies in SY 23-24.</a:t>
            </a:r>
          </a:p>
        </p:txBody>
      </p:sp>
    </p:spTree>
    <p:extLst>
      <p:ext uri="{BB962C8B-B14F-4D97-AF65-F5344CB8AC3E}">
        <p14:creationId xmlns:p14="http://schemas.microsoft.com/office/powerpoint/2010/main" val="395575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C070-DAEF-471A-830A-28B75BF411C4}"/>
              </a:ext>
            </a:extLst>
          </p:cNvPr>
          <p:cNvSpPr>
            <a:spLocks noGrp="1"/>
          </p:cNvSpPr>
          <p:nvPr>
            <p:ph type="title"/>
          </p:nvPr>
        </p:nvSpPr>
        <p:spPr/>
        <p:txBody>
          <a:bodyPr/>
          <a:lstStyle/>
          <a:p>
            <a:r>
              <a:rPr lang="en-US" dirty="0"/>
              <a:t>What is the Nature of Staffing Vacancies at IDEA?</a:t>
            </a:r>
          </a:p>
        </p:txBody>
      </p:sp>
      <p:sp>
        <p:nvSpPr>
          <p:cNvPr id="3" name="Content Placeholder 2">
            <a:extLst>
              <a:ext uri="{FF2B5EF4-FFF2-40B4-BE49-F238E27FC236}">
                <a16:creationId xmlns:a16="http://schemas.microsoft.com/office/drawing/2014/main" id="{C296601D-D9EE-404F-949F-61C2AB110AF3}"/>
              </a:ext>
            </a:extLst>
          </p:cNvPr>
          <p:cNvSpPr>
            <a:spLocks noGrp="1"/>
          </p:cNvSpPr>
          <p:nvPr>
            <p:ph idx="1"/>
          </p:nvPr>
        </p:nvSpPr>
        <p:spPr>
          <a:xfrm>
            <a:off x="457200" y="1200150"/>
            <a:ext cx="8229600" cy="3676650"/>
          </a:xfrm>
        </p:spPr>
        <p:txBody>
          <a:bodyPr>
            <a:normAutofit fontScale="92500"/>
          </a:bodyPr>
          <a:lstStyle/>
          <a:p>
            <a:r>
              <a:rPr lang="en-US" sz="2800" b="1" dirty="0"/>
              <a:t>1) How long are vacancies at IDEA for teacher roles? </a:t>
            </a:r>
          </a:p>
          <a:p>
            <a:r>
              <a:rPr lang="en-US" sz="2800" b="1" dirty="0"/>
              <a:t>2) How many vacancies are at IDEA for teacher roles? </a:t>
            </a:r>
          </a:p>
          <a:p>
            <a:r>
              <a:rPr lang="en-US" sz="2800" b="1" dirty="0"/>
              <a:t>3) What is the highest number of vacancies during a single time period? </a:t>
            </a:r>
          </a:p>
          <a:p>
            <a:pPr lvl="1">
              <a:buFont typeface="Courier New" panose="02070309020205020404" pitchFamily="49" charset="0"/>
              <a:buChar char="o"/>
            </a:pPr>
            <a:r>
              <a:rPr lang="en-US" sz="2000" b="1" dirty="0"/>
              <a:t>(time = week, month, quarter, semester)</a:t>
            </a:r>
          </a:p>
          <a:p>
            <a:pPr marL="0" indent="0">
              <a:buNone/>
            </a:pPr>
            <a:endParaRPr lang="en-US" sz="2800" b="1" dirty="0"/>
          </a:p>
          <a:p>
            <a:r>
              <a:rPr lang="en-US" sz="2800" b="1" dirty="0"/>
              <a:t>4) Graphs, box plots, and histograms of data</a:t>
            </a:r>
            <a:r>
              <a:rPr lang="en-US" sz="2000" b="1" dirty="0"/>
              <a:t>.</a:t>
            </a:r>
            <a:endParaRPr lang="en-US" sz="2000" dirty="0"/>
          </a:p>
        </p:txBody>
      </p:sp>
    </p:spTree>
    <p:extLst>
      <p:ext uri="{BB962C8B-B14F-4D97-AF65-F5344CB8AC3E}">
        <p14:creationId xmlns:p14="http://schemas.microsoft.com/office/powerpoint/2010/main" val="3336068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002-1E78-DF3A-C6B6-4C57AE820B91}"/>
              </a:ext>
            </a:extLst>
          </p:cNvPr>
          <p:cNvSpPr>
            <a:spLocks noGrp="1"/>
          </p:cNvSpPr>
          <p:nvPr>
            <p:ph type="title"/>
          </p:nvPr>
        </p:nvSpPr>
        <p:spPr/>
        <p:txBody>
          <a:bodyPr/>
          <a:lstStyle/>
          <a:p>
            <a:r>
              <a:rPr lang="en-US" sz="2800" dirty="0"/>
              <a:t>Median, Mean, and SD by Campus</a:t>
            </a:r>
            <a:br>
              <a:rPr lang="en-US" sz="2800" dirty="0"/>
            </a:br>
            <a:r>
              <a:rPr lang="en-US" sz="2800" dirty="0"/>
              <a:t>for Vacancy Length (in Days) – Part 1</a:t>
            </a:r>
          </a:p>
        </p:txBody>
      </p:sp>
      <p:pic>
        <p:nvPicPr>
          <p:cNvPr id="5" name="Content Placeholder 4">
            <a:extLst>
              <a:ext uri="{FF2B5EF4-FFF2-40B4-BE49-F238E27FC236}">
                <a16:creationId xmlns:a16="http://schemas.microsoft.com/office/drawing/2014/main" id="{4503909A-335B-0FAB-1534-115BE8D5BD94}"/>
              </a:ext>
            </a:extLst>
          </p:cNvPr>
          <p:cNvPicPr>
            <a:picLocks noGrp="1" noChangeAspect="1"/>
          </p:cNvPicPr>
          <p:nvPr>
            <p:ph idx="1"/>
          </p:nvPr>
        </p:nvPicPr>
        <p:blipFill>
          <a:blip r:embed="rId2"/>
          <a:stretch>
            <a:fillRect/>
          </a:stretch>
        </p:blipFill>
        <p:spPr>
          <a:xfrm>
            <a:off x="1587831" y="1152710"/>
            <a:ext cx="5425088" cy="3784811"/>
          </a:xfrm>
        </p:spPr>
      </p:pic>
    </p:spTree>
    <p:extLst>
      <p:ext uri="{BB962C8B-B14F-4D97-AF65-F5344CB8AC3E}">
        <p14:creationId xmlns:p14="http://schemas.microsoft.com/office/powerpoint/2010/main" val="1749973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002-1E78-DF3A-C6B6-4C57AE820B91}"/>
              </a:ext>
            </a:extLst>
          </p:cNvPr>
          <p:cNvSpPr>
            <a:spLocks noGrp="1"/>
          </p:cNvSpPr>
          <p:nvPr>
            <p:ph type="title"/>
          </p:nvPr>
        </p:nvSpPr>
        <p:spPr/>
        <p:txBody>
          <a:bodyPr/>
          <a:lstStyle/>
          <a:p>
            <a:r>
              <a:rPr lang="en-US" sz="2800" dirty="0"/>
              <a:t>Median, Mean, and SD by Campus</a:t>
            </a:r>
            <a:br>
              <a:rPr lang="en-US" sz="2800" dirty="0"/>
            </a:br>
            <a:r>
              <a:rPr lang="en-US" sz="2800" dirty="0"/>
              <a:t>for Vacancy Length (in Days) – Part 2</a:t>
            </a:r>
          </a:p>
        </p:txBody>
      </p:sp>
      <p:pic>
        <p:nvPicPr>
          <p:cNvPr id="7" name="Content Placeholder 6">
            <a:extLst>
              <a:ext uri="{FF2B5EF4-FFF2-40B4-BE49-F238E27FC236}">
                <a16:creationId xmlns:a16="http://schemas.microsoft.com/office/drawing/2014/main" id="{C865DAA4-E111-253D-E49F-7C65A42F4D3B}"/>
              </a:ext>
            </a:extLst>
          </p:cNvPr>
          <p:cNvPicPr>
            <a:picLocks noGrp="1" noChangeAspect="1"/>
          </p:cNvPicPr>
          <p:nvPr>
            <p:ph idx="1"/>
          </p:nvPr>
        </p:nvPicPr>
        <p:blipFill>
          <a:blip r:embed="rId2"/>
          <a:stretch>
            <a:fillRect/>
          </a:stretch>
        </p:blipFill>
        <p:spPr>
          <a:xfrm>
            <a:off x="1733340" y="1154347"/>
            <a:ext cx="5317364" cy="3783174"/>
          </a:xfrm>
        </p:spPr>
      </p:pic>
    </p:spTree>
    <p:extLst>
      <p:ext uri="{BB962C8B-B14F-4D97-AF65-F5344CB8AC3E}">
        <p14:creationId xmlns:p14="http://schemas.microsoft.com/office/powerpoint/2010/main" val="162567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6B0C-DD4A-5277-EC14-D85F43798E65}"/>
              </a:ext>
            </a:extLst>
          </p:cNvPr>
          <p:cNvSpPr>
            <a:spLocks noGrp="1"/>
          </p:cNvSpPr>
          <p:nvPr>
            <p:ph type="title"/>
          </p:nvPr>
        </p:nvSpPr>
        <p:spPr/>
        <p:txBody>
          <a:bodyPr/>
          <a:lstStyle/>
          <a:p>
            <a:r>
              <a:rPr lang="en-US" dirty="0"/>
              <a:t>Summary Statistics for Vacancies After Grouping by Campus </a:t>
            </a:r>
          </a:p>
        </p:txBody>
      </p:sp>
      <p:pic>
        <p:nvPicPr>
          <p:cNvPr id="5" name="Content Placeholder 4">
            <a:extLst>
              <a:ext uri="{FF2B5EF4-FFF2-40B4-BE49-F238E27FC236}">
                <a16:creationId xmlns:a16="http://schemas.microsoft.com/office/drawing/2014/main" id="{1CD498F5-A3F6-5C51-E17D-3D12B02C015B}"/>
              </a:ext>
            </a:extLst>
          </p:cNvPr>
          <p:cNvPicPr>
            <a:picLocks noGrp="1" noChangeAspect="1"/>
          </p:cNvPicPr>
          <p:nvPr>
            <p:ph idx="1"/>
          </p:nvPr>
        </p:nvPicPr>
        <p:blipFill>
          <a:blip r:embed="rId2"/>
          <a:stretch>
            <a:fillRect/>
          </a:stretch>
        </p:blipFill>
        <p:spPr>
          <a:xfrm>
            <a:off x="1062646" y="2075224"/>
            <a:ext cx="6805251" cy="857250"/>
          </a:xfrm>
        </p:spPr>
      </p:pic>
    </p:spTree>
    <p:extLst>
      <p:ext uri="{BB962C8B-B14F-4D97-AF65-F5344CB8AC3E}">
        <p14:creationId xmlns:p14="http://schemas.microsoft.com/office/powerpoint/2010/main" val="76242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9B77-58AA-91AE-04A1-298ACFE63D09}"/>
              </a:ext>
            </a:extLst>
          </p:cNvPr>
          <p:cNvSpPr>
            <a:spLocks noGrp="1"/>
          </p:cNvSpPr>
          <p:nvPr>
            <p:ph type="title"/>
          </p:nvPr>
        </p:nvSpPr>
        <p:spPr>
          <a:xfrm>
            <a:off x="457199" y="122159"/>
            <a:ext cx="8229600" cy="857250"/>
          </a:xfrm>
        </p:spPr>
        <p:txBody>
          <a:bodyPr/>
          <a:lstStyle/>
          <a:p>
            <a:r>
              <a:rPr lang="en-US" sz="3200" dirty="0"/>
              <a:t>Number of Staffing Vacancies </a:t>
            </a:r>
            <a:br>
              <a:rPr lang="en-US" sz="3200" dirty="0"/>
            </a:br>
            <a:r>
              <a:rPr lang="en-US" sz="3200" dirty="0"/>
              <a:t>Varied by Campus </a:t>
            </a:r>
          </a:p>
        </p:txBody>
      </p:sp>
      <p:pic>
        <p:nvPicPr>
          <p:cNvPr id="7" name="Content Placeholder 4">
            <a:extLst>
              <a:ext uri="{FF2B5EF4-FFF2-40B4-BE49-F238E27FC236}">
                <a16:creationId xmlns:a16="http://schemas.microsoft.com/office/drawing/2014/main" id="{918EB846-EE1C-9721-55B8-C3C391A6FA22}"/>
              </a:ext>
            </a:extLst>
          </p:cNvPr>
          <p:cNvPicPr>
            <a:picLocks noGrp="1" noChangeAspect="1"/>
          </p:cNvPicPr>
          <p:nvPr>
            <p:ph idx="1"/>
          </p:nvPr>
        </p:nvPicPr>
        <p:blipFill>
          <a:blip r:embed="rId2"/>
          <a:stretch>
            <a:fillRect/>
          </a:stretch>
        </p:blipFill>
        <p:spPr>
          <a:xfrm>
            <a:off x="110438" y="1169670"/>
            <a:ext cx="2755710" cy="3446558"/>
          </a:xfrm>
        </p:spPr>
      </p:pic>
      <p:pic>
        <p:nvPicPr>
          <p:cNvPr id="9" name="Picture 8">
            <a:extLst>
              <a:ext uri="{FF2B5EF4-FFF2-40B4-BE49-F238E27FC236}">
                <a16:creationId xmlns:a16="http://schemas.microsoft.com/office/drawing/2014/main" id="{F9A0FB2A-F2F0-7EB0-AEE9-C7AD18BC018F}"/>
              </a:ext>
            </a:extLst>
          </p:cNvPr>
          <p:cNvPicPr>
            <a:picLocks noChangeAspect="1"/>
          </p:cNvPicPr>
          <p:nvPr/>
        </p:nvPicPr>
        <p:blipFill>
          <a:blip r:embed="rId3"/>
          <a:stretch>
            <a:fillRect/>
          </a:stretch>
        </p:blipFill>
        <p:spPr>
          <a:xfrm>
            <a:off x="3121140" y="1169670"/>
            <a:ext cx="2771063" cy="3446558"/>
          </a:xfrm>
          <a:prstGeom prst="rect">
            <a:avLst/>
          </a:prstGeom>
        </p:spPr>
      </p:pic>
      <p:pic>
        <p:nvPicPr>
          <p:cNvPr id="11" name="Picture 10">
            <a:extLst>
              <a:ext uri="{FF2B5EF4-FFF2-40B4-BE49-F238E27FC236}">
                <a16:creationId xmlns:a16="http://schemas.microsoft.com/office/drawing/2014/main" id="{6EDCB488-BE41-58D9-663D-6832506DAE11}"/>
              </a:ext>
            </a:extLst>
          </p:cNvPr>
          <p:cNvPicPr>
            <a:picLocks noChangeAspect="1"/>
          </p:cNvPicPr>
          <p:nvPr/>
        </p:nvPicPr>
        <p:blipFill>
          <a:blip r:embed="rId4"/>
          <a:stretch>
            <a:fillRect/>
          </a:stretch>
        </p:blipFill>
        <p:spPr>
          <a:xfrm>
            <a:off x="6147195" y="1169670"/>
            <a:ext cx="2772564" cy="3446558"/>
          </a:xfrm>
          <a:prstGeom prst="rect">
            <a:avLst/>
          </a:prstGeom>
        </p:spPr>
      </p:pic>
    </p:spTree>
    <p:extLst>
      <p:ext uri="{BB962C8B-B14F-4D97-AF65-F5344CB8AC3E}">
        <p14:creationId xmlns:p14="http://schemas.microsoft.com/office/powerpoint/2010/main" val="3024046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967A-F0EC-4346-307A-3E17D0C4A4EB}"/>
              </a:ext>
            </a:extLst>
          </p:cNvPr>
          <p:cNvSpPr>
            <a:spLocks noGrp="1"/>
          </p:cNvSpPr>
          <p:nvPr>
            <p:ph type="title"/>
          </p:nvPr>
        </p:nvSpPr>
        <p:spPr/>
        <p:txBody>
          <a:bodyPr/>
          <a:lstStyle/>
          <a:p>
            <a:r>
              <a:rPr lang="en-US" dirty="0"/>
              <a:t>Vacancy: </a:t>
            </a:r>
            <a:r>
              <a:rPr lang="en-US" u="sng" dirty="0"/>
              <a:t>Subject</a:t>
            </a:r>
          </a:p>
        </p:txBody>
      </p:sp>
      <p:sp>
        <p:nvSpPr>
          <p:cNvPr id="3" name="Content Placeholder 2">
            <a:extLst>
              <a:ext uri="{FF2B5EF4-FFF2-40B4-BE49-F238E27FC236}">
                <a16:creationId xmlns:a16="http://schemas.microsoft.com/office/drawing/2014/main" id="{9FAFC360-21DE-2CE8-8D8A-09A7655F010B}"/>
              </a:ext>
            </a:extLst>
          </p:cNvPr>
          <p:cNvSpPr>
            <a:spLocks noGrp="1"/>
          </p:cNvSpPr>
          <p:nvPr>
            <p:ph idx="1"/>
          </p:nvPr>
        </p:nvSpPr>
        <p:spPr/>
        <p:txBody>
          <a:bodyPr>
            <a:normAutofit/>
          </a:bodyPr>
          <a:lstStyle/>
          <a:p>
            <a:r>
              <a:rPr lang="en-US" b="1" u="sng" dirty="0"/>
              <a:t>Includes four subjects:</a:t>
            </a:r>
          </a:p>
          <a:p>
            <a:pPr lvl="1">
              <a:buFont typeface="Arial" panose="020B0604020202020204" pitchFamily="34" charset="0"/>
              <a:buChar char="•"/>
            </a:pPr>
            <a:r>
              <a:rPr lang="en-US" dirty="0"/>
              <a:t>Math</a:t>
            </a:r>
          </a:p>
          <a:p>
            <a:pPr lvl="1">
              <a:buFont typeface="Arial" panose="020B0604020202020204" pitchFamily="34" charset="0"/>
              <a:buChar char="•"/>
            </a:pPr>
            <a:r>
              <a:rPr lang="en-US" dirty="0"/>
              <a:t>English Language Arts</a:t>
            </a:r>
          </a:p>
          <a:p>
            <a:pPr lvl="1">
              <a:buFont typeface="Arial" panose="020B0604020202020204" pitchFamily="34" charset="0"/>
              <a:buChar char="•"/>
            </a:pPr>
            <a:r>
              <a:rPr lang="en-US" dirty="0"/>
              <a:t>Science</a:t>
            </a:r>
          </a:p>
          <a:p>
            <a:pPr lvl="1">
              <a:buFont typeface="Arial" panose="020B0604020202020204" pitchFamily="34" charset="0"/>
              <a:buChar char="•"/>
            </a:pPr>
            <a:r>
              <a:rPr lang="en-US" dirty="0"/>
              <a:t>Social Studies</a:t>
            </a:r>
            <a:endParaRPr lang="en-US" b="1" u="sng" dirty="0"/>
          </a:p>
        </p:txBody>
      </p:sp>
    </p:spTree>
    <p:extLst>
      <p:ext uri="{BB962C8B-B14F-4D97-AF65-F5344CB8AC3E}">
        <p14:creationId xmlns:p14="http://schemas.microsoft.com/office/powerpoint/2010/main" val="3522499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D7AD-76ED-80DA-5738-5290E4C9FCAD}"/>
              </a:ext>
            </a:extLst>
          </p:cNvPr>
          <p:cNvSpPr>
            <a:spLocks noGrp="1"/>
          </p:cNvSpPr>
          <p:nvPr>
            <p:ph type="title"/>
          </p:nvPr>
        </p:nvSpPr>
        <p:spPr>
          <a:xfrm>
            <a:off x="289560" y="205979"/>
            <a:ext cx="8397240" cy="857250"/>
          </a:xfrm>
        </p:spPr>
        <p:txBody>
          <a:bodyPr/>
          <a:lstStyle/>
          <a:p>
            <a:r>
              <a:rPr lang="en-US" dirty="0"/>
              <a:t>Summary Statistics for Vacancy Length in Days by Subject</a:t>
            </a:r>
          </a:p>
        </p:txBody>
      </p:sp>
      <p:pic>
        <p:nvPicPr>
          <p:cNvPr id="5" name="Content Placeholder 4">
            <a:extLst>
              <a:ext uri="{FF2B5EF4-FFF2-40B4-BE49-F238E27FC236}">
                <a16:creationId xmlns:a16="http://schemas.microsoft.com/office/drawing/2014/main" id="{A7E613AA-95A0-E540-DAAE-1E6A18B3A67E}"/>
              </a:ext>
            </a:extLst>
          </p:cNvPr>
          <p:cNvPicPr>
            <a:picLocks noGrp="1" noChangeAspect="1"/>
          </p:cNvPicPr>
          <p:nvPr>
            <p:ph idx="1"/>
          </p:nvPr>
        </p:nvPicPr>
        <p:blipFill>
          <a:blip r:embed="rId2"/>
          <a:stretch>
            <a:fillRect/>
          </a:stretch>
        </p:blipFill>
        <p:spPr>
          <a:xfrm>
            <a:off x="746731" y="1737479"/>
            <a:ext cx="7650538" cy="1226581"/>
          </a:xfrm>
        </p:spPr>
      </p:pic>
      <p:sp>
        <p:nvSpPr>
          <p:cNvPr id="6" name="TextBox 5">
            <a:extLst>
              <a:ext uri="{FF2B5EF4-FFF2-40B4-BE49-F238E27FC236}">
                <a16:creationId xmlns:a16="http://schemas.microsoft.com/office/drawing/2014/main" id="{E910A2DA-4856-EB80-D49B-6CD61F31E2FF}"/>
              </a:ext>
            </a:extLst>
          </p:cNvPr>
          <p:cNvSpPr txBox="1"/>
          <p:nvPr/>
        </p:nvSpPr>
        <p:spPr>
          <a:xfrm>
            <a:off x="746731" y="3535560"/>
            <a:ext cx="5913119" cy="1169551"/>
          </a:xfrm>
          <a:prstGeom prst="rect">
            <a:avLst/>
          </a:prstGeom>
          <a:noFill/>
        </p:spPr>
        <p:txBody>
          <a:bodyPr wrap="square" rtlCol="0">
            <a:spAutoFit/>
          </a:bodyPr>
          <a:lstStyle/>
          <a:p>
            <a:r>
              <a:rPr lang="en-US" sz="1400" dirty="0">
                <a:solidFill>
                  <a:srgbClr val="2007B9"/>
                </a:solidFill>
              </a:rPr>
              <a:t>The highest median vacancy length was Math at 34 days, and the lowest median was Science at 32 days. The largest mean vacancy length was for English Language Arts (60.2 days) and the lowest was for Social Studies (47.5). The largest standard deviation for vacancy length was for English Language Arts (53.0), and the lowest was for Science (42.1 days).</a:t>
            </a:r>
          </a:p>
        </p:txBody>
      </p:sp>
    </p:spTree>
    <p:extLst>
      <p:ext uri="{BB962C8B-B14F-4D97-AF65-F5344CB8AC3E}">
        <p14:creationId xmlns:p14="http://schemas.microsoft.com/office/powerpoint/2010/main" val="234247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FD49-1846-B31A-DF1D-E805015F4FFC}"/>
              </a:ext>
            </a:extLst>
          </p:cNvPr>
          <p:cNvSpPr>
            <a:spLocks noGrp="1"/>
          </p:cNvSpPr>
          <p:nvPr>
            <p:ph type="title"/>
          </p:nvPr>
        </p:nvSpPr>
        <p:spPr/>
        <p:txBody>
          <a:bodyPr/>
          <a:lstStyle/>
          <a:p>
            <a:r>
              <a:rPr lang="en-US" dirty="0"/>
              <a:t>Number of Staffing Vacancies Varied by Subject</a:t>
            </a:r>
          </a:p>
        </p:txBody>
      </p:sp>
      <p:sp>
        <p:nvSpPr>
          <p:cNvPr id="6" name="TextBox 5">
            <a:extLst>
              <a:ext uri="{FF2B5EF4-FFF2-40B4-BE49-F238E27FC236}">
                <a16:creationId xmlns:a16="http://schemas.microsoft.com/office/drawing/2014/main" id="{64D833D9-E13B-775D-A977-9C7C3BFC2EEC}"/>
              </a:ext>
            </a:extLst>
          </p:cNvPr>
          <p:cNvSpPr txBox="1"/>
          <p:nvPr/>
        </p:nvSpPr>
        <p:spPr>
          <a:xfrm>
            <a:off x="2362200" y="3714511"/>
            <a:ext cx="4781393" cy="738664"/>
          </a:xfrm>
          <a:prstGeom prst="rect">
            <a:avLst/>
          </a:prstGeom>
          <a:noFill/>
        </p:spPr>
        <p:txBody>
          <a:bodyPr wrap="square" rtlCol="0">
            <a:spAutoFit/>
          </a:bodyPr>
          <a:lstStyle/>
          <a:p>
            <a:r>
              <a:rPr lang="en-US" sz="1400" dirty="0">
                <a:solidFill>
                  <a:srgbClr val="2007B9"/>
                </a:solidFill>
              </a:rPr>
              <a:t>English Language Arts had the highest number of staffing vacancies (288) and Science had the lowest number of vacancies at 93.</a:t>
            </a:r>
          </a:p>
        </p:txBody>
      </p:sp>
      <p:pic>
        <p:nvPicPr>
          <p:cNvPr id="10" name="Content Placeholder 9">
            <a:extLst>
              <a:ext uri="{FF2B5EF4-FFF2-40B4-BE49-F238E27FC236}">
                <a16:creationId xmlns:a16="http://schemas.microsoft.com/office/drawing/2014/main" id="{D4D4D755-E90D-D6E7-1592-FF871C7D704C}"/>
              </a:ext>
            </a:extLst>
          </p:cNvPr>
          <p:cNvPicPr>
            <a:picLocks noGrp="1" noChangeAspect="1"/>
          </p:cNvPicPr>
          <p:nvPr>
            <p:ph idx="1"/>
          </p:nvPr>
        </p:nvPicPr>
        <p:blipFill>
          <a:blip r:embed="rId2"/>
          <a:stretch>
            <a:fillRect/>
          </a:stretch>
        </p:blipFill>
        <p:spPr>
          <a:xfrm>
            <a:off x="1329383" y="1668780"/>
            <a:ext cx="6044163" cy="1616157"/>
          </a:xfrm>
        </p:spPr>
      </p:pic>
    </p:spTree>
    <p:extLst>
      <p:ext uri="{BB962C8B-B14F-4D97-AF65-F5344CB8AC3E}">
        <p14:creationId xmlns:p14="http://schemas.microsoft.com/office/powerpoint/2010/main" val="1355635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CE67-5290-E1A4-19C6-9F06225C0E9E}"/>
              </a:ext>
            </a:extLst>
          </p:cNvPr>
          <p:cNvSpPr>
            <a:spLocks noGrp="1"/>
          </p:cNvSpPr>
          <p:nvPr>
            <p:ph type="title"/>
          </p:nvPr>
        </p:nvSpPr>
        <p:spPr/>
        <p:txBody>
          <a:bodyPr/>
          <a:lstStyle/>
          <a:p>
            <a:r>
              <a:rPr lang="en-US" dirty="0"/>
              <a:t>Summary Statistics for Number of Vacancies after Grouping by Subject</a:t>
            </a:r>
          </a:p>
        </p:txBody>
      </p:sp>
      <p:pic>
        <p:nvPicPr>
          <p:cNvPr id="5" name="Content Placeholder 4">
            <a:extLst>
              <a:ext uri="{FF2B5EF4-FFF2-40B4-BE49-F238E27FC236}">
                <a16:creationId xmlns:a16="http://schemas.microsoft.com/office/drawing/2014/main" id="{CDEEE186-DF5D-E808-2333-FBD1F50149DE}"/>
              </a:ext>
            </a:extLst>
          </p:cNvPr>
          <p:cNvPicPr>
            <a:picLocks noGrp="1" noChangeAspect="1"/>
          </p:cNvPicPr>
          <p:nvPr>
            <p:ph idx="1"/>
          </p:nvPr>
        </p:nvPicPr>
        <p:blipFill>
          <a:blip r:embed="rId2"/>
          <a:stretch>
            <a:fillRect/>
          </a:stretch>
        </p:blipFill>
        <p:spPr>
          <a:xfrm>
            <a:off x="1069257" y="2340017"/>
            <a:ext cx="7239347" cy="758867"/>
          </a:xfrm>
        </p:spPr>
      </p:pic>
      <p:sp>
        <p:nvSpPr>
          <p:cNvPr id="6" name="TextBox 5">
            <a:extLst>
              <a:ext uri="{FF2B5EF4-FFF2-40B4-BE49-F238E27FC236}">
                <a16:creationId xmlns:a16="http://schemas.microsoft.com/office/drawing/2014/main" id="{8CA326DD-859F-9DD0-30E8-F05833BBE6A6}"/>
              </a:ext>
            </a:extLst>
          </p:cNvPr>
          <p:cNvSpPr txBox="1"/>
          <p:nvPr/>
        </p:nvSpPr>
        <p:spPr>
          <a:xfrm>
            <a:off x="2735581" y="3878580"/>
            <a:ext cx="4175760" cy="738664"/>
          </a:xfrm>
          <a:prstGeom prst="rect">
            <a:avLst/>
          </a:prstGeom>
          <a:noFill/>
        </p:spPr>
        <p:txBody>
          <a:bodyPr wrap="square" rtlCol="0">
            <a:spAutoFit/>
          </a:bodyPr>
          <a:lstStyle/>
          <a:p>
            <a:r>
              <a:rPr lang="en-US" sz="1400" dirty="0"/>
              <a:t>Both English Language Arts and Math were above the median and mean numbers of staffing vacancies after grouping by subject.</a:t>
            </a:r>
          </a:p>
        </p:txBody>
      </p:sp>
    </p:spTree>
    <p:extLst>
      <p:ext uri="{BB962C8B-B14F-4D97-AF65-F5344CB8AC3E}">
        <p14:creationId xmlns:p14="http://schemas.microsoft.com/office/powerpoint/2010/main" val="870953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945D-16E9-ABA7-B846-2A0979EBB053}"/>
              </a:ext>
            </a:extLst>
          </p:cNvPr>
          <p:cNvSpPr>
            <a:spLocks noGrp="1"/>
          </p:cNvSpPr>
          <p:nvPr>
            <p:ph type="title"/>
          </p:nvPr>
        </p:nvSpPr>
        <p:spPr/>
        <p:txBody>
          <a:bodyPr/>
          <a:lstStyle/>
          <a:p>
            <a:r>
              <a:rPr lang="en-US" dirty="0"/>
              <a:t>Reading Histograms</a:t>
            </a:r>
          </a:p>
        </p:txBody>
      </p:sp>
      <p:sp>
        <p:nvSpPr>
          <p:cNvPr id="3" name="Content Placeholder 2">
            <a:extLst>
              <a:ext uri="{FF2B5EF4-FFF2-40B4-BE49-F238E27FC236}">
                <a16:creationId xmlns:a16="http://schemas.microsoft.com/office/drawing/2014/main" id="{66E89BFF-99CC-2572-A1AA-CF95264D6DED}"/>
              </a:ext>
            </a:extLst>
          </p:cNvPr>
          <p:cNvSpPr>
            <a:spLocks noGrp="1"/>
          </p:cNvSpPr>
          <p:nvPr>
            <p:ph idx="1"/>
          </p:nvPr>
        </p:nvSpPr>
        <p:spPr>
          <a:xfrm>
            <a:off x="457200" y="1063229"/>
            <a:ext cx="8229600" cy="3531394"/>
          </a:xfrm>
        </p:spPr>
        <p:txBody>
          <a:bodyPr>
            <a:normAutofit fontScale="92500" lnSpcReduction="10000"/>
          </a:bodyPr>
          <a:lstStyle/>
          <a:p>
            <a:r>
              <a:rPr lang="en-US" dirty="0"/>
              <a:t>Number of days Vacant (Vacancy length in days) is shown on the horizontal axis</a:t>
            </a:r>
          </a:p>
          <a:p>
            <a:pPr marL="0" indent="0">
              <a:buNone/>
            </a:pPr>
            <a:endParaRPr lang="en-US" dirty="0"/>
          </a:p>
          <a:p>
            <a:r>
              <a:rPr lang="en-US" dirty="0"/>
              <a:t>Number of vacancies (frequency) within a range of a particular length is on the vertical axis</a:t>
            </a:r>
          </a:p>
          <a:p>
            <a:pPr lvl="1">
              <a:buFont typeface="Courier New" panose="02070309020205020404" pitchFamily="49" charset="0"/>
              <a:buChar char="o"/>
            </a:pPr>
            <a:r>
              <a:rPr lang="en-US" sz="2200" dirty="0"/>
              <a:t>The number of vacancies that had the same length of time (the vacancies were open for a similar number of days).</a:t>
            </a:r>
          </a:p>
        </p:txBody>
      </p:sp>
    </p:spTree>
    <p:extLst>
      <p:ext uri="{BB962C8B-B14F-4D97-AF65-F5344CB8AC3E}">
        <p14:creationId xmlns:p14="http://schemas.microsoft.com/office/powerpoint/2010/main" val="3655245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FEB0-4670-2EBA-F747-7F519CF5C668}"/>
              </a:ext>
            </a:extLst>
          </p:cNvPr>
          <p:cNvSpPr>
            <a:spLocks noGrp="1"/>
          </p:cNvSpPr>
          <p:nvPr>
            <p:ph type="title"/>
          </p:nvPr>
        </p:nvSpPr>
        <p:spPr/>
        <p:txBody>
          <a:bodyPr/>
          <a:lstStyle/>
          <a:p>
            <a:r>
              <a:rPr lang="en-US" dirty="0"/>
              <a:t>Math Vacancy Lengths in Days</a:t>
            </a:r>
          </a:p>
        </p:txBody>
      </p:sp>
      <p:pic>
        <p:nvPicPr>
          <p:cNvPr id="5" name="Content Placeholder 4">
            <a:extLst>
              <a:ext uri="{FF2B5EF4-FFF2-40B4-BE49-F238E27FC236}">
                <a16:creationId xmlns:a16="http://schemas.microsoft.com/office/drawing/2014/main" id="{20A6DBB0-7290-B3D3-1803-8928D33C9364}"/>
              </a:ext>
            </a:extLst>
          </p:cNvPr>
          <p:cNvPicPr>
            <a:picLocks noGrp="1" noChangeAspect="1"/>
          </p:cNvPicPr>
          <p:nvPr>
            <p:ph idx="1"/>
          </p:nvPr>
        </p:nvPicPr>
        <p:blipFill>
          <a:blip r:embed="rId2"/>
          <a:stretch>
            <a:fillRect/>
          </a:stretch>
        </p:blipFill>
        <p:spPr>
          <a:xfrm>
            <a:off x="786893" y="1188720"/>
            <a:ext cx="6001511" cy="3519805"/>
          </a:xfrm>
        </p:spPr>
      </p:pic>
      <p:sp>
        <p:nvSpPr>
          <p:cNvPr id="6" name="TextBox 5">
            <a:extLst>
              <a:ext uri="{FF2B5EF4-FFF2-40B4-BE49-F238E27FC236}">
                <a16:creationId xmlns:a16="http://schemas.microsoft.com/office/drawing/2014/main" id="{BDACAFC7-6268-8D82-A015-98D8A48B440E}"/>
              </a:ext>
            </a:extLst>
          </p:cNvPr>
          <p:cNvSpPr txBox="1"/>
          <p:nvPr/>
        </p:nvSpPr>
        <p:spPr>
          <a:xfrm>
            <a:off x="6888480" y="2571750"/>
            <a:ext cx="1950719" cy="738664"/>
          </a:xfrm>
          <a:prstGeom prst="rect">
            <a:avLst/>
          </a:prstGeom>
          <a:noFill/>
        </p:spPr>
        <p:txBody>
          <a:bodyPr wrap="square" rtlCol="0">
            <a:spAutoFit/>
          </a:bodyPr>
          <a:lstStyle/>
          <a:p>
            <a:r>
              <a:rPr lang="en-US" sz="1400" dirty="0">
                <a:solidFill>
                  <a:srgbClr val="2007B9"/>
                </a:solidFill>
              </a:rPr>
              <a:t>The highest frequencies of vacancies were less than 50 days.</a:t>
            </a:r>
          </a:p>
        </p:txBody>
      </p:sp>
    </p:spTree>
    <p:extLst>
      <p:ext uri="{BB962C8B-B14F-4D97-AF65-F5344CB8AC3E}">
        <p14:creationId xmlns:p14="http://schemas.microsoft.com/office/powerpoint/2010/main" val="312700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44DD-994D-4004-9634-38D612221AB9}"/>
              </a:ext>
            </a:extLst>
          </p:cNvPr>
          <p:cNvSpPr>
            <a:spLocks noGrp="1"/>
          </p:cNvSpPr>
          <p:nvPr>
            <p:ph type="title"/>
          </p:nvPr>
        </p:nvSpPr>
        <p:spPr>
          <a:xfrm>
            <a:off x="457200" y="72781"/>
            <a:ext cx="8229600" cy="857250"/>
          </a:xfrm>
        </p:spPr>
        <p:txBody>
          <a:bodyPr/>
          <a:lstStyle/>
          <a:p>
            <a:r>
              <a:rPr lang="en-US"/>
              <a:t>Data Background</a:t>
            </a:r>
          </a:p>
        </p:txBody>
      </p:sp>
      <p:sp>
        <p:nvSpPr>
          <p:cNvPr id="3" name="Content Placeholder 2">
            <a:extLst>
              <a:ext uri="{FF2B5EF4-FFF2-40B4-BE49-F238E27FC236}">
                <a16:creationId xmlns:a16="http://schemas.microsoft.com/office/drawing/2014/main" id="{A95921EF-2483-46EB-87E1-47A51F6308FF}"/>
              </a:ext>
            </a:extLst>
          </p:cNvPr>
          <p:cNvSpPr>
            <a:spLocks noGrp="1"/>
          </p:cNvSpPr>
          <p:nvPr>
            <p:ph idx="1"/>
          </p:nvPr>
        </p:nvSpPr>
        <p:spPr>
          <a:xfrm>
            <a:off x="457200" y="1278673"/>
            <a:ext cx="8229600" cy="3559050"/>
          </a:xfrm>
        </p:spPr>
        <p:txBody>
          <a:bodyPr vert="horz" lIns="91440" tIns="45720" rIns="91440" bIns="45720" rtlCol="0" anchor="t">
            <a:noAutofit/>
          </a:bodyPr>
          <a:lstStyle/>
          <a:p>
            <a:r>
              <a:rPr lang="en-US" sz="1800" b="1" dirty="0">
                <a:solidFill>
                  <a:srgbClr val="FF2FAB"/>
                </a:solidFill>
              </a:rPr>
              <a:t>Jobvite Data for HA and Staffing – shows when a job is posted or filled</a:t>
            </a:r>
          </a:p>
          <a:p>
            <a:r>
              <a:rPr lang="en-US" sz="1600" b="1" dirty="0">
                <a:latin typeface="Proxima Nova"/>
              </a:rPr>
              <a:t>Employee Data: Tyler Munis, Power Schools – shows employee number, name, course name taught, school year, hire date, start date, FMLA data for leave</a:t>
            </a:r>
          </a:p>
          <a:p>
            <a:r>
              <a:rPr lang="en-US" sz="1600" b="1" dirty="0">
                <a:solidFill>
                  <a:schemeClr val="tx2">
                    <a:lumMod val="60000"/>
                    <a:lumOff val="40000"/>
                  </a:schemeClr>
                </a:solidFill>
                <a:latin typeface="Proxima Nova"/>
              </a:rPr>
              <a:t>Subjects: Math, English Language Arts, Science, Social Studies </a:t>
            </a:r>
          </a:p>
          <a:p>
            <a:r>
              <a:rPr lang="en-US" sz="1800" b="1" dirty="0">
                <a:solidFill>
                  <a:srgbClr val="2007B9"/>
                </a:solidFill>
              </a:rPr>
              <a:t>“Grade” is binned into 1</a:t>
            </a:r>
            <a:r>
              <a:rPr lang="en-US" sz="1800" b="1" baseline="30000" dirty="0">
                <a:solidFill>
                  <a:srgbClr val="2007B9"/>
                </a:solidFill>
              </a:rPr>
              <a:t>st</a:t>
            </a:r>
            <a:r>
              <a:rPr lang="en-US" sz="1800" b="1" dirty="0">
                <a:solidFill>
                  <a:srgbClr val="2007B9"/>
                </a:solidFill>
              </a:rPr>
              <a:t> – 5</a:t>
            </a:r>
            <a:r>
              <a:rPr lang="en-US" sz="1800" b="1" baseline="30000" dirty="0">
                <a:solidFill>
                  <a:srgbClr val="2007B9"/>
                </a:solidFill>
              </a:rPr>
              <a:t>th</a:t>
            </a:r>
            <a:r>
              <a:rPr lang="en-US" sz="1800" b="1" dirty="0">
                <a:solidFill>
                  <a:srgbClr val="2007B9"/>
                </a:solidFill>
              </a:rPr>
              <a:t>, 6</a:t>
            </a:r>
            <a:r>
              <a:rPr lang="en-US" sz="1800" b="1" baseline="30000" dirty="0">
                <a:solidFill>
                  <a:srgbClr val="2007B9"/>
                </a:solidFill>
              </a:rPr>
              <a:t>th</a:t>
            </a:r>
            <a:r>
              <a:rPr lang="en-US" sz="1800" b="1" dirty="0">
                <a:solidFill>
                  <a:srgbClr val="2007B9"/>
                </a:solidFill>
              </a:rPr>
              <a:t> – 8</a:t>
            </a:r>
            <a:r>
              <a:rPr lang="en-US" sz="1800" b="1" baseline="30000" dirty="0">
                <a:solidFill>
                  <a:srgbClr val="2007B9"/>
                </a:solidFill>
              </a:rPr>
              <a:t>th</a:t>
            </a:r>
            <a:r>
              <a:rPr lang="en-US" sz="1800" b="1" dirty="0">
                <a:solidFill>
                  <a:srgbClr val="2007B9"/>
                </a:solidFill>
              </a:rPr>
              <a:t>, and 9</a:t>
            </a:r>
            <a:r>
              <a:rPr lang="en-US" sz="1800" b="1" baseline="30000" dirty="0">
                <a:solidFill>
                  <a:srgbClr val="2007B9"/>
                </a:solidFill>
              </a:rPr>
              <a:t>th</a:t>
            </a:r>
            <a:r>
              <a:rPr lang="en-US" sz="1800" b="1" dirty="0">
                <a:solidFill>
                  <a:srgbClr val="2007B9"/>
                </a:solidFill>
              </a:rPr>
              <a:t>-12</a:t>
            </a:r>
            <a:r>
              <a:rPr lang="en-US" sz="1800" b="1" baseline="30000" dirty="0">
                <a:solidFill>
                  <a:srgbClr val="2007B9"/>
                </a:solidFill>
              </a:rPr>
              <a:t>th</a:t>
            </a:r>
            <a:r>
              <a:rPr lang="en-US" sz="1800" b="1" dirty="0">
                <a:solidFill>
                  <a:srgbClr val="2007B9"/>
                </a:solidFill>
              </a:rPr>
              <a:t>, unless otherwise denoted by the course name to a specific individual grade for that course. </a:t>
            </a:r>
            <a:endParaRPr lang="en-US" sz="1800" b="1" dirty="0"/>
          </a:p>
          <a:p>
            <a:r>
              <a:rPr lang="en-US" sz="1800" b="1" dirty="0">
                <a:solidFill>
                  <a:srgbClr val="33CC33"/>
                </a:solidFill>
              </a:rPr>
              <a:t>Region is inclusive of all Texas regions, and campus includes all Texas schools that have accountability ratings A-F.</a:t>
            </a:r>
            <a:endParaRPr lang="en-US" sz="1600" b="1" dirty="0"/>
          </a:p>
          <a:p>
            <a:r>
              <a:rPr lang="en-US" sz="1800" b="1" dirty="0">
                <a:solidFill>
                  <a:srgbClr val="FF9900"/>
                </a:solidFill>
              </a:rPr>
              <a:t>Time periods are derived from role posting date, hire date, and start date.</a:t>
            </a:r>
          </a:p>
        </p:txBody>
      </p:sp>
    </p:spTree>
    <p:extLst>
      <p:ext uri="{BB962C8B-B14F-4D97-AF65-F5344CB8AC3E}">
        <p14:creationId xmlns:p14="http://schemas.microsoft.com/office/powerpoint/2010/main" val="3293653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7200-1517-4F1E-7F37-1AECF5EF49ED}"/>
              </a:ext>
            </a:extLst>
          </p:cNvPr>
          <p:cNvSpPr>
            <a:spLocks noGrp="1"/>
          </p:cNvSpPr>
          <p:nvPr>
            <p:ph type="title"/>
          </p:nvPr>
        </p:nvSpPr>
        <p:spPr/>
        <p:txBody>
          <a:bodyPr/>
          <a:lstStyle/>
          <a:p>
            <a:r>
              <a:rPr lang="en-US" dirty="0"/>
              <a:t>English Language Arts Vacancy Lengths in Days</a:t>
            </a:r>
          </a:p>
        </p:txBody>
      </p:sp>
      <p:pic>
        <p:nvPicPr>
          <p:cNvPr id="5" name="Content Placeholder 4">
            <a:extLst>
              <a:ext uri="{FF2B5EF4-FFF2-40B4-BE49-F238E27FC236}">
                <a16:creationId xmlns:a16="http://schemas.microsoft.com/office/drawing/2014/main" id="{9874124B-AD4F-214B-49E0-00951ADF01DD}"/>
              </a:ext>
            </a:extLst>
          </p:cNvPr>
          <p:cNvPicPr>
            <a:picLocks noGrp="1" noChangeAspect="1"/>
          </p:cNvPicPr>
          <p:nvPr>
            <p:ph idx="1"/>
          </p:nvPr>
        </p:nvPicPr>
        <p:blipFill>
          <a:blip r:embed="rId2"/>
          <a:stretch>
            <a:fillRect/>
          </a:stretch>
        </p:blipFill>
        <p:spPr>
          <a:xfrm>
            <a:off x="807561" y="1249680"/>
            <a:ext cx="5943917" cy="3588781"/>
          </a:xfrm>
        </p:spPr>
      </p:pic>
      <p:sp>
        <p:nvSpPr>
          <p:cNvPr id="6" name="TextBox 5">
            <a:extLst>
              <a:ext uri="{FF2B5EF4-FFF2-40B4-BE49-F238E27FC236}">
                <a16:creationId xmlns:a16="http://schemas.microsoft.com/office/drawing/2014/main" id="{E87DFEA0-8FAD-651A-3666-872536E47D49}"/>
              </a:ext>
            </a:extLst>
          </p:cNvPr>
          <p:cNvSpPr txBox="1"/>
          <p:nvPr/>
        </p:nvSpPr>
        <p:spPr>
          <a:xfrm>
            <a:off x="7292340" y="2571750"/>
            <a:ext cx="1470660" cy="954107"/>
          </a:xfrm>
          <a:prstGeom prst="rect">
            <a:avLst/>
          </a:prstGeom>
          <a:noFill/>
        </p:spPr>
        <p:txBody>
          <a:bodyPr wrap="square" rtlCol="0">
            <a:spAutoFit/>
          </a:bodyPr>
          <a:lstStyle/>
          <a:p>
            <a:r>
              <a:rPr lang="en-US" sz="1400" dirty="0">
                <a:solidFill>
                  <a:srgbClr val="2007B9"/>
                </a:solidFill>
              </a:rPr>
              <a:t>The highest frequencies of vacancies were less than 50 days.</a:t>
            </a:r>
          </a:p>
        </p:txBody>
      </p:sp>
    </p:spTree>
    <p:extLst>
      <p:ext uri="{BB962C8B-B14F-4D97-AF65-F5344CB8AC3E}">
        <p14:creationId xmlns:p14="http://schemas.microsoft.com/office/powerpoint/2010/main" val="3880701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1CAF-D565-AB92-7DF9-E99C94E2846A}"/>
              </a:ext>
            </a:extLst>
          </p:cNvPr>
          <p:cNvSpPr>
            <a:spLocks noGrp="1"/>
          </p:cNvSpPr>
          <p:nvPr>
            <p:ph type="title"/>
          </p:nvPr>
        </p:nvSpPr>
        <p:spPr/>
        <p:txBody>
          <a:bodyPr/>
          <a:lstStyle/>
          <a:p>
            <a:r>
              <a:rPr lang="en-US" dirty="0"/>
              <a:t>Science Vacancy Lengths in Days</a:t>
            </a:r>
          </a:p>
        </p:txBody>
      </p:sp>
      <p:pic>
        <p:nvPicPr>
          <p:cNvPr id="5" name="Content Placeholder 4">
            <a:extLst>
              <a:ext uri="{FF2B5EF4-FFF2-40B4-BE49-F238E27FC236}">
                <a16:creationId xmlns:a16="http://schemas.microsoft.com/office/drawing/2014/main" id="{27B9431A-A571-7337-EB12-EBD9047D91FB}"/>
              </a:ext>
            </a:extLst>
          </p:cNvPr>
          <p:cNvPicPr>
            <a:picLocks noGrp="1" noChangeAspect="1"/>
          </p:cNvPicPr>
          <p:nvPr>
            <p:ph idx="1"/>
          </p:nvPr>
        </p:nvPicPr>
        <p:blipFill>
          <a:blip r:embed="rId2"/>
          <a:stretch>
            <a:fillRect/>
          </a:stretch>
        </p:blipFill>
        <p:spPr>
          <a:xfrm>
            <a:off x="752546" y="1154670"/>
            <a:ext cx="5916538" cy="3492896"/>
          </a:xfrm>
        </p:spPr>
      </p:pic>
      <p:sp>
        <p:nvSpPr>
          <p:cNvPr id="6" name="TextBox 5">
            <a:extLst>
              <a:ext uri="{FF2B5EF4-FFF2-40B4-BE49-F238E27FC236}">
                <a16:creationId xmlns:a16="http://schemas.microsoft.com/office/drawing/2014/main" id="{F81EA22A-EE3B-7A7E-0AD0-67DB626C9465}"/>
              </a:ext>
            </a:extLst>
          </p:cNvPr>
          <p:cNvSpPr txBox="1"/>
          <p:nvPr/>
        </p:nvSpPr>
        <p:spPr>
          <a:xfrm>
            <a:off x="6840926" y="2208620"/>
            <a:ext cx="1845874" cy="1384995"/>
          </a:xfrm>
          <a:prstGeom prst="rect">
            <a:avLst/>
          </a:prstGeom>
          <a:noFill/>
        </p:spPr>
        <p:txBody>
          <a:bodyPr wrap="square" rtlCol="0">
            <a:spAutoFit/>
          </a:bodyPr>
          <a:lstStyle/>
          <a:p>
            <a:r>
              <a:rPr lang="en-US" sz="1400" dirty="0">
                <a:solidFill>
                  <a:srgbClr val="2007B9"/>
                </a:solidFill>
              </a:rPr>
              <a:t>The highest frequency of vacancies was less than 50 days. The next highest frequency of vacancies was 50-100 days.</a:t>
            </a:r>
          </a:p>
        </p:txBody>
      </p:sp>
    </p:spTree>
    <p:extLst>
      <p:ext uri="{BB962C8B-B14F-4D97-AF65-F5344CB8AC3E}">
        <p14:creationId xmlns:p14="http://schemas.microsoft.com/office/powerpoint/2010/main" val="460292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8B2E-6688-74E1-FE7C-08DD21549810}"/>
              </a:ext>
            </a:extLst>
          </p:cNvPr>
          <p:cNvSpPr>
            <a:spLocks noGrp="1"/>
          </p:cNvSpPr>
          <p:nvPr>
            <p:ph type="title"/>
          </p:nvPr>
        </p:nvSpPr>
        <p:spPr/>
        <p:txBody>
          <a:bodyPr/>
          <a:lstStyle/>
          <a:p>
            <a:r>
              <a:rPr lang="en-US" dirty="0"/>
              <a:t>Social Studies Vacancy </a:t>
            </a:r>
            <a:br>
              <a:rPr lang="en-US" dirty="0"/>
            </a:br>
            <a:r>
              <a:rPr lang="en-US" dirty="0"/>
              <a:t>Lengths in Days</a:t>
            </a:r>
          </a:p>
        </p:txBody>
      </p:sp>
      <p:pic>
        <p:nvPicPr>
          <p:cNvPr id="5" name="Content Placeholder 4">
            <a:extLst>
              <a:ext uri="{FF2B5EF4-FFF2-40B4-BE49-F238E27FC236}">
                <a16:creationId xmlns:a16="http://schemas.microsoft.com/office/drawing/2014/main" id="{01B35684-9C06-4490-81D3-3CE7BAAD3721}"/>
              </a:ext>
            </a:extLst>
          </p:cNvPr>
          <p:cNvPicPr>
            <a:picLocks noGrp="1" noChangeAspect="1"/>
          </p:cNvPicPr>
          <p:nvPr>
            <p:ph idx="1"/>
          </p:nvPr>
        </p:nvPicPr>
        <p:blipFill>
          <a:blip r:embed="rId2"/>
          <a:stretch>
            <a:fillRect/>
          </a:stretch>
        </p:blipFill>
        <p:spPr>
          <a:xfrm>
            <a:off x="677097" y="1341120"/>
            <a:ext cx="5826267" cy="3458845"/>
          </a:xfrm>
        </p:spPr>
      </p:pic>
      <p:sp>
        <p:nvSpPr>
          <p:cNvPr id="6" name="TextBox 5">
            <a:extLst>
              <a:ext uri="{FF2B5EF4-FFF2-40B4-BE49-F238E27FC236}">
                <a16:creationId xmlns:a16="http://schemas.microsoft.com/office/drawing/2014/main" id="{CF8DC9A4-8784-381C-C47F-6E64DED8F805}"/>
              </a:ext>
            </a:extLst>
          </p:cNvPr>
          <p:cNvSpPr txBox="1"/>
          <p:nvPr/>
        </p:nvSpPr>
        <p:spPr>
          <a:xfrm>
            <a:off x="6869874" y="2791608"/>
            <a:ext cx="1816926" cy="1169551"/>
          </a:xfrm>
          <a:prstGeom prst="rect">
            <a:avLst/>
          </a:prstGeom>
          <a:noFill/>
        </p:spPr>
        <p:txBody>
          <a:bodyPr wrap="square" rtlCol="0">
            <a:spAutoFit/>
          </a:bodyPr>
          <a:lstStyle/>
          <a:p>
            <a:r>
              <a:rPr lang="en-US" sz="1400" dirty="0">
                <a:solidFill>
                  <a:srgbClr val="2007B9"/>
                </a:solidFill>
              </a:rPr>
              <a:t>The two highest frequencies of vacancies had lengths that were less than 50 days.</a:t>
            </a:r>
          </a:p>
        </p:txBody>
      </p:sp>
    </p:spTree>
    <p:extLst>
      <p:ext uri="{BB962C8B-B14F-4D97-AF65-F5344CB8AC3E}">
        <p14:creationId xmlns:p14="http://schemas.microsoft.com/office/powerpoint/2010/main" val="3019242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F1D8-3D40-2147-0795-2ABC902D7176}"/>
              </a:ext>
            </a:extLst>
          </p:cNvPr>
          <p:cNvSpPr>
            <a:spLocks noGrp="1"/>
          </p:cNvSpPr>
          <p:nvPr>
            <p:ph type="title"/>
          </p:nvPr>
        </p:nvSpPr>
        <p:spPr/>
        <p:txBody>
          <a:bodyPr/>
          <a:lstStyle/>
          <a:p>
            <a:r>
              <a:rPr lang="en-US" dirty="0"/>
              <a:t>Number Staffing Vacancies were Highest in English Language Arts</a:t>
            </a:r>
          </a:p>
        </p:txBody>
      </p:sp>
      <p:pic>
        <p:nvPicPr>
          <p:cNvPr id="5" name="Content Placeholder 4">
            <a:extLst>
              <a:ext uri="{FF2B5EF4-FFF2-40B4-BE49-F238E27FC236}">
                <a16:creationId xmlns:a16="http://schemas.microsoft.com/office/drawing/2014/main" id="{8F60AFF8-C5A4-7A33-9A36-19DFFF463ED1}"/>
              </a:ext>
            </a:extLst>
          </p:cNvPr>
          <p:cNvPicPr>
            <a:picLocks noGrp="1" noChangeAspect="1"/>
          </p:cNvPicPr>
          <p:nvPr>
            <p:ph idx="1"/>
          </p:nvPr>
        </p:nvPicPr>
        <p:blipFill>
          <a:blip r:embed="rId2"/>
          <a:stretch>
            <a:fillRect/>
          </a:stretch>
        </p:blipFill>
        <p:spPr>
          <a:xfrm>
            <a:off x="542440" y="1332090"/>
            <a:ext cx="5865980" cy="3513595"/>
          </a:xfrm>
        </p:spPr>
      </p:pic>
      <p:sp>
        <p:nvSpPr>
          <p:cNvPr id="6" name="TextBox 5">
            <a:extLst>
              <a:ext uri="{FF2B5EF4-FFF2-40B4-BE49-F238E27FC236}">
                <a16:creationId xmlns:a16="http://schemas.microsoft.com/office/drawing/2014/main" id="{7D78D8F0-31C3-4C4C-EA82-60C44C6B4F61}"/>
              </a:ext>
            </a:extLst>
          </p:cNvPr>
          <p:cNvSpPr txBox="1"/>
          <p:nvPr/>
        </p:nvSpPr>
        <p:spPr>
          <a:xfrm>
            <a:off x="6766560" y="2073224"/>
            <a:ext cx="2049780" cy="2031325"/>
          </a:xfrm>
          <a:prstGeom prst="rect">
            <a:avLst/>
          </a:prstGeom>
          <a:noFill/>
        </p:spPr>
        <p:txBody>
          <a:bodyPr wrap="square" rtlCol="0">
            <a:spAutoFit/>
          </a:bodyPr>
          <a:lstStyle/>
          <a:p>
            <a:r>
              <a:rPr lang="en-US" sz="1400" dirty="0"/>
              <a:t>Each subject across Texas had a different number of staffing vacancies. English Language arts had the most at 288, followed by Math at 187, then Social Studies with 142. Science had the lowest vacancies with 93. </a:t>
            </a:r>
          </a:p>
        </p:txBody>
      </p:sp>
    </p:spTree>
    <p:extLst>
      <p:ext uri="{BB962C8B-B14F-4D97-AF65-F5344CB8AC3E}">
        <p14:creationId xmlns:p14="http://schemas.microsoft.com/office/powerpoint/2010/main" val="2693204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692D-CA11-C3F1-9B56-EE432BCFD1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5D56DB-B18A-DD31-9D23-F7FD88C9A0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8654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8D5B-9622-410A-FB03-1458F8571920}"/>
              </a:ext>
            </a:extLst>
          </p:cNvPr>
          <p:cNvSpPr>
            <a:spLocks noGrp="1"/>
          </p:cNvSpPr>
          <p:nvPr>
            <p:ph type="title"/>
          </p:nvPr>
        </p:nvSpPr>
        <p:spPr/>
        <p:txBody>
          <a:bodyPr/>
          <a:lstStyle/>
          <a:p>
            <a:r>
              <a:rPr lang="en-US" dirty="0"/>
              <a:t>FMLA Data</a:t>
            </a:r>
          </a:p>
        </p:txBody>
      </p:sp>
      <p:sp>
        <p:nvSpPr>
          <p:cNvPr id="3" name="Content Placeholder 2">
            <a:extLst>
              <a:ext uri="{FF2B5EF4-FFF2-40B4-BE49-F238E27FC236}">
                <a16:creationId xmlns:a16="http://schemas.microsoft.com/office/drawing/2014/main" id="{58421222-1872-B5C4-1802-5D6A054D2304}"/>
              </a:ext>
            </a:extLst>
          </p:cNvPr>
          <p:cNvSpPr>
            <a:spLocks noGrp="1"/>
          </p:cNvSpPr>
          <p:nvPr>
            <p:ph idx="1"/>
          </p:nvPr>
        </p:nvSpPr>
        <p:spPr>
          <a:xfrm>
            <a:off x="457200" y="1200151"/>
            <a:ext cx="8229600" cy="3825332"/>
          </a:xfrm>
        </p:spPr>
        <p:txBody>
          <a:bodyPr>
            <a:normAutofit fontScale="85000" lnSpcReduction="20000"/>
          </a:bodyPr>
          <a:lstStyle/>
          <a:p>
            <a:r>
              <a:rPr lang="en-US" dirty="0"/>
              <a:t>FMLA is Family Medical Leave and is time off for medical or family (such as having a child) absences </a:t>
            </a:r>
          </a:p>
          <a:p>
            <a:endParaRPr lang="en-US" dirty="0"/>
          </a:p>
          <a:p>
            <a:r>
              <a:rPr lang="en-US" dirty="0"/>
              <a:t>FMLA leave length of time is counted in days, starting from the first day the employee is absent with leave to the return-to-work date.</a:t>
            </a:r>
          </a:p>
          <a:p>
            <a:endParaRPr lang="en-US" dirty="0"/>
          </a:p>
          <a:p>
            <a:r>
              <a:rPr lang="en-US" dirty="0"/>
              <a:t>FMLA leave can vary in length of time (depending on how many days the employee applied for and was approved for).</a:t>
            </a:r>
          </a:p>
          <a:p>
            <a:pPr marL="457200" lvl="1" indent="0">
              <a:buNone/>
            </a:pPr>
            <a:endParaRPr lang="en-US" dirty="0"/>
          </a:p>
        </p:txBody>
      </p:sp>
    </p:spTree>
    <p:extLst>
      <p:ext uri="{BB962C8B-B14F-4D97-AF65-F5344CB8AC3E}">
        <p14:creationId xmlns:p14="http://schemas.microsoft.com/office/powerpoint/2010/main" val="1758383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2270-F8D7-54E1-3D71-84F42B2E0A11}"/>
              </a:ext>
            </a:extLst>
          </p:cNvPr>
          <p:cNvSpPr>
            <a:spLocks noGrp="1"/>
          </p:cNvSpPr>
          <p:nvPr>
            <p:ph type="title"/>
          </p:nvPr>
        </p:nvSpPr>
        <p:spPr/>
        <p:txBody>
          <a:bodyPr/>
          <a:lstStyle/>
          <a:p>
            <a:r>
              <a:rPr lang="en-US" dirty="0"/>
              <a:t>FMLA: </a:t>
            </a:r>
            <a:r>
              <a:rPr lang="en-US" u="sng" dirty="0"/>
              <a:t>Region</a:t>
            </a:r>
          </a:p>
        </p:txBody>
      </p:sp>
      <p:sp>
        <p:nvSpPr>
          <p:cNvPr id="3" name="Content Placeholder 2">
            <a:extLst>
              <a:ext uri="{FF2B5EF4-FFF2-40B4-BE49-F238E27FC236}">
                <a16:creationId xmlns:a16="http://schemas.microsoft.com/office/drawing/2014/main" id="{7B95A4F0-CF20-22C0-CF73-728979EF7A6C}"/>
              </a:ext>
            </a:extLst>
          </p:cNvPr>
          <p:cNvSpPr>
            <a:spLocks noGrp="1"/>
          </p:cNvSpPr>
          <p:nvPr>
            <p:ph idx="1"/>
          </p:nvPr>
        </p:nvSpPr>
        <p:spPr/>
        <p:txBody>
          <a:bodyPr/>
          <a:lstStyle/>
          <a:p>
            <a:r>
              <a:rPr lang="en-US" dirty="0"/>
              <a:t>Regions in Texas who had teachers that took leave for FMLA </a:t>
            </a:r>
          </a:p>
        </p:txBody>
      </p:sp>
    </p:spTree>
    <p:extLst>
      <p:ext uri="{BB962C8B-B14F-4D97-AF65-F5344CB8AC3E}">
        <p14:creationId xmlns:p14="http://schemas.microsoft.com/office/powerpoint/2010/main" val="2463031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836D-EAD1-4B46-FE83-4E9445DE1CEA}"/>
              </a:ext>
            </a:extLst>
          </p:cNvPr>
          <p:cNvSpPr>
            <a:spLocks noGrp="1"/>
          </p:cNvSpPr>
          <p:nvPr>
            <p:ph type="title"/>
          </p:nvPr>
        </p:nvSpPr>
        <p:spPr/>
        <p:txBody>
          <a:bodyPr/>
          <a:lstStyle/>
          <a:p>
            <a:r>
              <a:rPr lang="en-US" dirty="0"/>
              <a:t>Median, Mean, and SD by Region</a:t>
            </a:r>
            <a:br>
              <a:rPr lang="en-US" dirty="0"/>
            </a:br>
            <a:r>
              <a:rPr lang="en-US" dirty="0"/>
              <a:t>for FMLA Length (in Days)</a:t>
            </a:r>
          </a:p>
        </p:txBody>
      </p:sp>
      <p:pic>
        <p:nvPicPr>
          <p:cNvPr id="5" name="Content Placeholder 4">
            <a:extLst>
              <a:ext uri="{FF2B5EF4-FFF2-40B4-BE49-F238E27FC236}">
                <a16:creationId xmlns:a16="http://schemas.microsoft.com/office/drawing/2014/main" id="{5D5B50C7-5C1C-1804-FA21-51435ECE0719}"/>
              </a:ext>
            </a:extLst>
          </p:cNvPr>
          <p:cNvPicPr>
            <a:picLocks noGrp="1" noChangeAspect="1"/>
          </p:cNvPicPr>
          <p:nvPr>
            <p:ph idx="1"/>
          </p:nvPr>
        </p:nvPicPr>
        <p:blipFill>
          <a:blip r:embed="rId2"/>
          <a:stretch>
            <a:fillRect/>
          </a:stretch>
        </p:blipFill>
        <p:spPr>
          <a:xfrm>
            <a:off x="847205" y="1682580"/>
            <a:ext cx="7449590" cy="2429214"/>
          </a:xfrm>
        </p:spPr>
      </p:pic>
    </p:spTree>
    <p:extLst>
      <p:ext uri="{BB962C8B-B14F-4D97-AF65-F5344CB8AC3E}">
        <p14:creationId xmlns:p14="http://schemas.microsoft.com/office/powerpoint/2010/main" val="2368985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9AFD-806A-CA77-4B16-553DD7C8E49C}"/>
              </a:ext>
            </a:extLst>
          </p:cNvPr>
          <p:cNvSpPr>
            <a:spLocks noGrp="1"/>
          </p:cNvSpPr>
          <p:nvPr>
            <p:ph type="title"/>
          </p:nvPr>
        </p:nvSpPr>
        <p:spPr/>
        <p:txBody>
          <a:bodyPr/>
          <a:lstStyle/>
          <a:p>
            <a:r>
              <a:rPr lang="en-US" dirty="0"/>
              <a:t>Histogram of FMLA Lengths </a:t>
            </a:r>
            <a:br>
              <a:rPr lang="en-US" dirty="0"/>
            </a:br>
            <a:r>
              <a:rPr lang="en-US" dirty="0"/>
              <a:t>(in Days) for Austin</a:t>
            </a:r>
          </a:p>
        </p:txBody>
      </p:sp>
      <p:pic>
        <p:nvPicPr>
          <p:cNvPr id="5" name="Content Placeholder 4">
            <a:extLst>
              <a:ext uri="{FF2B5EF4-FFF2-40B4-BE49-F238E27FC236}">
                <a16:creationId xmlns:a16="http://schemas.microsoft.com/office/drawing/2014/main" id="{FE5454C0-0F25-2167-578A-E89B0ED8CC76}"/>
              </a:ext>
            </a:extLst>
          </p:cNvPr>
          <p:cNvPicPr>
            <a:picLocks noGrp="1" noChangeAspect="1"/>
          </p:cNvPicPr>
          <p:nvPr>
            <p:ph idx="1"/>
          </p:nvPr>
        </p:nvPicPr>
        <p:blipFill>
          <a:blip r:embed="rId2"/>
          <a:stretch>
            <a:fillRect/>
          </a:stretch>
        </p:blipFill>
        <p:spPr>
          <a:xfrm>
            <a:off x="708502" y="1275844"/>
            <a:ext cx="5829457" cy="3546982"/>
          </a:xfrm>
        </p:spPr>
      </p:pic>
    </p:spTree>
    <p:extLst>
      <p:ext uri="{BB962C8B-B14F-4D97-AF65-F5344CB8AC3E}">
        <p14:creationId xmlns:p14="http://schemas.microsoft.com/office/powerpoint/2010/main" val="3004370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FCB4-441D-4609-4CAB-7629A6E449A9}"/>
              </a:ext>
            </a:extLst>
          </p:cNvPr>
          <p:cNvSpPr>
            <a:spLocks noGrp="1"/>
          </p:cNvSpPr>
          <p:nvPr>
            <p:ph type="title"/>
          </p:nvPr>
        </p:nvSpPr>
        <p:spPr/>
        <p:txBody>
          <a:bodyPr/>
          <a:lstStyle/>
          <a:p>
            <a:r>
              <a:rPr lang="en-US" dirty="0"/>
              <a:t>Frequency of FMLA Lengths </a:t>
            </a:r>
            <a:br>
              <a:rPr lang="en-US" dirty="0"/>
            </a:br>
            <a:r>
              <a:rPr lang="en-US" dirty="0"/>
              <a:t>(in Days) for El Paso</a:t>
            </a:r>
          </a:p>
        </p:txBody>
      </p:sp>
      <p:pic>
        <p:nvPicPr>
          <p:cNvPr id="5" name="Content Placeholder 4">
            <a:extLst>
              <a:ext uri="{FF2B5EF4-FFF2-40B4-BE49-F238E27FC236}">
                <a16:creationId xmlns:a16="http://schemas.microsoft.com/office/drawing/2014/main" id="{F94863D8-AFD5-EFC4-BFAB-F8CBBDCE8669}"/>
              </a:ext>
            </a:extLst>
          </p:cNvPr>
          <p:cNvPicPr>
            <a:picLocks noGrp="1" noChangeAspect="1"/>
          </p:cNvPicPr>
          <p:nvPr>
            <p:ph idx="1"/>
          </p:nvPr>
        </p:nvPicPr>
        <p:blipFill>
          <a:blip r:embed="rId2"/>
          <a:stretch>
            <a:fillRect/>
          </a:stretch>
        </p:blipFill>
        <p:spPr>
          <a:xfrm>
            <a:off x="457200" y="1325880"/>
            <a:ext cx="5764741" cy="3458845"/>
          </a:xfrm>
        </p:spPr>
      </p:pic>
    </p:spTree>
    <p:extLst>
      <p:ext uri="{BB962C8B-B14F-4D97-AF65-F5344CB8AC3E}">
        <p14:creationId xmlns:p14="http://schemas.microsoft.com/office/powerpoint/2010/main" val="127013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8D5B-9622-410A-FB03-1458F8571920}"/>
              </a:ext>
            </a:extLst>
          </p:cNvPr>
          <p:cNvSpPr>
            <a:spLocks noGrp="1"/>
          </p:cNvSpPr>
          <p:nvPr>
            <p:ph type="title"/>
          </p:nvPr>
        </p:nvSpPr>
        <p:spPr/>
        <p:txBody>
          <a:bodyPr/>
          <a:lstStyle/>
          <a:p>
            <a:r>
              <a:rPr lang="en-US" dirty="0"/>
              <a:t>Vacancy Data</a:t>
            </a:r>
          </a:p>
        </p:txBody>
      </p:sp>
      <p:sp>
        <p:nvSpPr>
          <p:cNvPr id="3" name="Content Placeholder 2">
            <a:extLst>
              <a:ext uri="{FF2B5EF4-FFF2-40B4-BE49-F238E27FC236}">
                <a16:creationId xmlns:a16="http://schemas.microsoft.com/office/drawing/2014/main" id="{58421222-1872-B5C4-1802-5D6A054D2304}"/>
              </a:ext>
            </a:extLst>
          </p:cNvPr>
          <p:cNvSpPr>
            <a:spLocks noGrp="1"/>
          </p:cNvSpPr>
          <p:nvPr>
            <p:ph idx="1"/>
          </p:nvPr>
        </p:nvSpPr>
        <p:spPr>
          <a:xfrm>
            <a:off x="457200" y="1200151"/>
            <a:ext cx="8229600" cy="3637320"/>
          </a:xfrm>
        </p:spPr>
        <p:txBody>
          <a:bodyPr>
            <a:normAutofit fontScale="85000" lnSpcReduction="10000"/>
          </a:bodyPr>
          <a:lstStyle/>
          <a:p>
            <a:r>
              <a:rPr lang="en-US" dirty="0"/>
              <a:t>Vacancies are for teaching positions</a:t>
            </a:r>
          </a:p>
          <a:p>
            <a:endParaRPr lang="en-US" dirty="0"/>
          </a:p>
          <a:p>
            <a:r>
              <a:rPr lang="en-US" dirty="0"/>
              <a:t>Vacancies are when there is an opening for a teaching role that needs to be filled</a:t>
            </a:r>
          </a:p>
          <a:p>
            <a:pPr marL="0" indent="0">
              <a:buNone/>
            </a:pPr>
            <a:endParaRPr lang="en-US" dirty="0"/>
          </a:p>
          <a:p>
            <a:r>
              <a:rPr lang="en-US" dirty="0"/>
              <a:t>Vacancies can vary in length of time (from the time the position is open or posted, to the time the role is filled – and there is no longer that vacancy).</a:t>
            </a:r>
          </a:p>
        </p:txBody>
      </p:sp>
    </p:spTree>
    <p:extLst>
      <p:ext uri="{BB962C8B-B14F-4D97-AF65-F5344CB8AC3E}">
        <p14:creationId xmlns:p14="http://schemas.microsoft.com/office/powerpoint/2010/main" val="973872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7A9E-C8C8-567E-7742-31D8199118B0}"/>
              </a:ext>
            </a:extLst>
          </p:cNvPr>
          <p:cNvSpPr>
            <a:spLocks noGrp="1"/>
          </p:cNvSpPr>
          <p:nvPr>
            <p:ph type="title"/>
          </p:nvPr>
        </p:nvSpPr>
        <p:spPr/>
        <p:txBody>
          <a:bodyPr/>
          <a:lstStyle/>
          <a:p>
            <a:r>
              <a:rPr lang="en-US" dirty="0"/>
              <a:t>Frequency of FMLA Lengths (in Days) for Greater Houston Area</a:t>
            </a:r>
          </a:p>
        </p:txBody>
      </p:sp>
      <p:pic>
        <p:nvPicPr>
          <p:cNvPr id="5" name="Content Placeholder 4">
            <a:extLst>
              <a:ext uri="{FF2B5EF4-FFF2-40B4-BE49-F238E27FC236}">
                <a16:creationId xmlns:a16="http://schemas.microsoft.com/office/drawing/2014/main" id="{20A44C69-7AC5-4274-EB7C-952A2C8ABEBE}"/>
              </a:ext>
            </a:extLst>
          </p:cNvPr>
          <p:cNvPicPr>
            <a:picLocks noGrp="1" noChangeAspect="1"/>
          </p:cNvPicPr>
          <p:nvPr>
            <p:ph idx="1"/>
          </p:nvPr>
        </p:nvPicPr>
        <p:blipFill>
          <a:blip r:embed="rId2"/>
          <a:stretch>
            <a:fillRect/>
          </a:stretch>
        </p:blipFill>
        <p:spPr>
          <a:xfrm>
            <a:off x="662769" y="1390650"/>
            <a:ext cx="5959182" cy="3394075"/>
          </a:xfrm>
        </p:spPr>
      </p:pic>
    </p:spTree>
    <p:extLst>
      <p:ext uri="{BB962C8B-B14F-4D97-AF65-F5344CB8AC3E}">
        <p14:creationId xmlns:p14="http://schemas.microsoft.com/office/powerpoint/2010/main" val="2121109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3B64-1E42-BAE8-B951-9F98565EA1D3}"/>
              </a:ext>
            </a:extLst>
          </p:cNvPr>
          <p:cNvSpPr>
            <a:spLocks noGrp="1"/>
          </p:cNvSpPr>
          <p:nvPr>
            <p:ph type="title"/>
          </p:nvPr>
        </p:nvSpPr>
        <p:spPr/>
        <p:txBody>
          <a:bodyPr/>
          <a:lstStyle/>
          <a:p>
            <a:r>
              <a:rPr lang="en-US" dirty="0"/>
              <a:t>Frequency of FMLA Lengths (in Days) for Lower Valley RGV</a:t>
            </a:r>
          </a:p>
        </p:txBody>
      </p:sp>
      <p:pic>
        <p:nvPicPr>
          <p:cNvPr id="5" name="Content Placeholder 4">
            <a:extLst>
              <a:ext uri="{FF2B5EF4-FFF2-40B4-BE49-F238E27FC236}">
                <a16:creationId xmlns:a16="http://schemas.microsoft.com/office/drawing/2014/main" id="{A00A1062-EE04-F214-E243-0FB9E03B23D3}"/>
              </a:ext>
            </a:extLst>
          </p:cNvPr>
          <p:cNvPicPr>
            <a:picLocks noGrp="1" noChangeAspect="1"/>
          </p:cNvPicPr>
          <p:nvPr>
            <p:ph idx="1"/>
          </p:nvPr>
        </p:nvPicPr>
        <p:blipFill>
          <a:blip r:embed="rId2"/>
          <a:stretch>
            <a:fillRect/>
          </a:stretch>
        </p:blipFill>
        <p:spPr>
          <a:xfrm>
            <a:off x="549523" y="1354394"/>
            <a:ext cx="5851277" cy="3430331"/>
          </a:xfrm>
        </p:spPr>
      </p:pic>
    </p:spTree>
    <p:extLst>
      <p:ext uri="{BB962C8B-B14F-4D97-AF65-F5344CB8AC3E}">
        <p14:creationId xmlns:p14="http://schemas.microsoft.com/office/powerpoint/2010/main" val="3272780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257A-7B9A-BBED-6456-BF8C0C07B209}"/>
              </a:ext>
            </a:extLst>
          </p:cNvPr>
          <p:cNvSpPr>
            <a:spLocks noGrp="1"/>
          </p:cNvSpPr>
          <p:nvPr>
            <p:ph type="title"/>
          </p:nvPr>
        </p:nvSpPr>
        <p:spPr/>
        <p:txBody>
          <a:bodyPr/>
          <a:lstStyle/>
          <a:p>
            <a:r>
              <a:rPr lang="en-US" dirty="0"/>
              <a:t>Frequency of FMLA Lengths (in Days) for Mid Valley RGV</a:t>
            </a:r>
          </a:p>
        </p:txBody>
      </p:sp>
      <p:pic>
        <p:nvPicPr>
          <p:cNvPr id="5" name="Content Placeholder 4">
            <a:extLst>
              <a:ext uri="{FF2B5EF4-FFF2-40B4-BE49-F238E27FC236}">
                <a16:creationId xmlns:a16="http://schemas.microsoft.com/office/drawing/2014/main" id="{E58FC37E-9BD9-927E-8D88-6848D9E88CDA}"/>
              </a:ext>
            </a:extLst>
          </p:cNvPr>
          <p:cNvPicPr>
            <a:picLocks noGrp="1" noChangeAspect="1"/>
          </p:cNvPicPr>
          <p:nvPr>
            <p:ph idx="1"/>
          </p:nvPr>
        </p:nvPicPr>
        <p:blipFill>
          <a:blip r:embed="rId2"/>
          <a:stretch>
            <a:fillRect/>
          </a:stretch>
        </p:blipFill>
        <p:spPr>
          <a:xfrm>
            <a:off x="1695600" y="1200150"/>
            <a:ext cx="5752800" cy="3394075"/>
          </a:xfrm>
        </p:spPr>
      </p:pic>
    </p:spTree>
    <p:extLst>
      <p:ext uri="{BB962C8B-B14F-4D97-AF65-F5344CB8AC3E}">
        <p14:creationId xmlns:p14="http://schemas.microsoft.com/office/powerpoint/2010/main" val="482197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4A51-25D2-3417-E3AF-21BC501732F2}"/>
              </a:ext>
            </a:extLst>
          </p:cNvPr>
          <p:cNvSpPr>
            <a:spLocks noGrp="1"/>
          </p:cNvSpPr>
          <p:nvPr>
            <p:ph type="title"/>
          </p:nvPr>
        </p:nvSpPr>
        <p:spPr/>
        <p:txBody>
          <a:bodyPr/>
          <a:lstStyle/>
          <a:p>
            <a:r>
              <a:rPr lang="en-US" dirty="0"/>
              <a:t>Frequency of FMLA Lengths (in Days) for Upper Valley RGV</a:t>
            </a:r>
          </a:p>
        </p:txBody>
      </p:sp>
      <p:pic>
        <p:nvPicPr>
          <p:cNvPr id="5" name="Content Placeholder 4">
            <a:extLst>
              <a:ext uri="{FF2B5EF4-FFF2-40B4-BE49-F238E27FC236}">
                <a16:creationId xmlns:a16="http://schemas.microsoft.com/office/drawing/2014/main" id="{2369BEFD-B7C9-A7C5-5C33-631E2C225AEB}"/>
              </a:ext>
            </a:extLst>
          </p:cNvPr>
          <p:cNvPicPr>
            <a:picLocks noGrp="1" noChangeAspect="1"/>
          </p:cNvPicPr>
          <p:nvPr>
            <p:ph idx="1"/>
          </p:nvPr>
        </p:nvPicPr>
        <p:blipFill>
          <a:blip r:embed="rId2"/>
          <a:stretch>
            <a:fillRect/>
          </a:stretch>
        </p:blipFill>
        <p:spPr>
          <a:xfrm>
            <a:off x="553851" y="1333500"/>
            <a:ext cx="5865135" cy="3443605"/>
          </a:xfrm>
        </p:spPr>
      </p:pic>
    </p:spTree>
    <p:extLst>
      <p:ext uri="{BB962C8B-B14F-4D97-AF65-F5344CB8AC3E}">
        <p14:creationId xmlns:p14="http://schemas.microsoft.com/office/powerpoint/2010/main" val="1749205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AEBC-D59D-60EC-7D12-0BE54E2278F3}"/>
              </a:ext>
            </a:extLst>
          </p:cNvPr>
          <p:cNvSpPr>
            <a:spLocks noGrp="1"/>
          </p:cNvSpPr>
          <p:nvPr>
            <p:ph type="title"/>
          </p:nvPr>
        </p:nvSpPr>
        <p:spPr/>
        <p:txBody>
          <a:bodyPr/>
          <a:lstStyle/>
          <a:p>
            <a:r>
              <a:rPr lang="en-US" dirty="0"/>
              <a:t>Histogram of FMLA Lengths (in Days) for Permian Basin</a:t>
            </a:r>
          </a:p>
        </p:txBody>
      </p:sp>
      <p:pic>
        <p:nvPicPr>
          <p:cNvPr id="5" name="Content Placeholder 4">
            <a:extLst>
              <a:ext uri="{FF2B5EF4-FFF2-40B4-BE49-F238E27FC236}">
                <a16:creationId xmlns:a16="http://schemas.microsoft.com/office/drawing/2014/main" id="{36CB618B-D6D3-3613-0908-AD0B03877BC6}"/>
              </a:ext>
            </a:extLst>
          </p:cNvPr>
          <p:cNvPicPr>
            <a:picLocks noGrp="1" noChangeAspect="1"/>
          </p:cNvPicPr>
          <p:nvPr>
            <p:ph idx="1"/>
          </p:nvPr>
        </p:nvPicPr>
        <p:blipFill>
          <a:blip r:embed="rId2"/>
          <a:stretch>
            <a:fillRect/>
          </a:stretch>
        </p:blipFill>
        <p:spPr>
          <a:xfrm>
            <a:off x="645025" y="1291830"/>
            <a:ext cx="5951116" cy="3530996"/>
          </a:xfrm>
        </p:spPr>
      </p:pic>
    </p:spTree>
    <p:extLst>
      <p:ext uri="{BB962C8B-B14F-4D97-AF65-F5344CB8AC3E}">
        <p14:creationId xmlns:p14="http://schemas.microsoft.com/office/powerpoint/2010/main" val="545715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0A62-7588-CD61-C819-20EC292557D3}"/>
              </a:ext>
            </a:extLst>
          </p:cNvPr>
          <p:cNvSpPr>
            <a:spLocks noGrp="1"/>
          </p:cNvSpPr>
          <p:nvPr>
            <p:ph type="title"/>
          </p:nvPr>
        </p:nvSpPr>
        <p:spPr/>
        <p:txBody>
          <a:bodyPr/>
          <a:lstStyle/>
          <a:p>
            <a:r>
              <a:rPr lang="en-US" dirty="0"/>
              <a:t>Histogram of FMLA Lengths (in Days) for East San Antonio</a:t>
            </a:r>
          </a:p>
        </p:txBody>
      </p:sp>
      <p:pic>
        <p:nvPicPr>
          <p:cNvPr id="5" name="Content Placeholder 4">
            <a:extLst>
              <a:ext uri="{FF2B5EF4-FFF2-40B4-BE49-F238E27FC236}">
                <a16:creationId xmlns:a16="http://schemas.microsoft.com/office/drawing/2014/main" id="{601C28C3-96B4-9F00-90B9-60F9C598677B}"/>
              </a:ext>
            </a:extLst>
          </p:cNvPr>
          <p:cNvPicPr>
            <a:picLocks noGrp="1" noChangeAspect="1"/>
          </p:cNvPicPr>
          <p:nvPr>
            <p:ph idx="1"/>
          </p:nvPr>
        </p:nvPicPr>
        <p:blipFill>
          <a:blip r:embed="rId2"/>
          <a:stretch>
            <a:fillRect/>
          </a:stretch>
        </p:blipFill>
        <p:spPr>
          <a:xfrm>
            <a:off x="748794" y="1286958"/>
            <a:ext cx="5872986" cy="3444427"/>
          </a:xfrm>
        </p:spPr>
      </p:pic>
    </p:spTree>
    <p:extLst>
      <p:ext uri="{BB962C8B-B14F-4D97-AF65-F5344CB8AC3E}">
        <p14:creationId xmlns:p14="http://schemas.microsoft.com/office/powerpoint/2010/main" val="2467978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654C1-4FF0-59AA-74EC-7983947CCC0A}"/>
              </a:ext>
            </a:extLst>
          </p:cNvPr>
          <p:cNvSpPr>
            <a:spLocks noGrp="1"/>
          </p:cNvSpPr>
          <p:nvPr>
            <p:ph type="title"/>
          </p:nvPr>
        </p:nvSpPr>
        <p:spPr/>
        <p:txBody>
          <a:bodyPr/>
          <a:lstStyle/>
          <a:p>
            <a:r>
              <a:rPr lang="en-US" dirty="0"/>
              <a:t>Frequency of FMLA Lengths (in Days) for West San Antonio</a:t>
            </a:r>
          </a:p>
        </p:txBody>
      </p:sp>
      <p:pic>
        <p:nvPicPr>
          <p:cNvPr id="5" name="Content Placeholder 4">
            <a:extLst>
              <a:ext uri="{FF2B5EF4-FFF2-40B4-BE49-F238E27FC236}">
                <a16:creationId xmlns:a16="http://schemas.microsoft.com/office/drawing/2014/main" id="{04E9E548-D737-36A4-2841-4886952FB8D7}"/>
              </a:ext>
            </a:extLst>
          </p:cNvPr>
          <p:cNvPicPr>
            <a:picLocks noGrp="1" noChangeAspect="1"/>
          </p:cNvPicPr>
          <p:nvPr>
            <p:ph idx="1"/>
          </p:nvPr>
        </p:nvPicPr>
        <p:blipFill>
          <a:blip r:embed="rId2"/>
          <a:stretch>
            <a:fillRect/>
          </a:stretch>
        </p:blipFill>
        <p:spPr>
          <a:xfrm>
            <a:off x="808872" y="1260934"/>
            <a:ext cx="5873867" cy="3508552"/>
          </a:xfrm>
        </p:spPr>
      </p:pic>
    </p:spTree>
    <p:extLst>
      <p:ext uri="{BB962C8B-B14F-4D97-AF65-F5344CB8AC3E}">
        <p14:creationId xmlns:p14="http://schemas.microsoft.com/office/powerpoint/2010/main" val="16998846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6A51-A164-34F5-8589-13CCE0AA3DD6}"/>
              </a:ext>
            </a:extLst>
          </p:cNvPr>
          <p:cNvSpPr>
            <a:spLocks noGrp="1"/>
          </p:cNvSpPr>
          <p:nvPr>
            <p:ph type="title"/>
          </p:nvPr>
        </p:nvSpPr>
        <p:spPr/>
        <p:txBody>
          <a:bodyPr/>
          <a:lstStyle/>
          <a:p>
            <a:r>
              <a:rPr lang="en-US" dirty="0"/>
              <a:t>Frequency of FMLA Lengths (in Days) for Tarrant County</a:t>
            </a:r>
          </a:p>
        </p:txBody>
      </p:sp>
      <p:pic>
        <p:nvPicPr>
          <p:cNvPr id="5" name="Content Placeholder 4">
            <a:extLst>
              <a:ext uri="{FF2B5EF4-FFF2-40B4-BE49-F238E27FC236}">
                <a16:creationId xmlns:a16="http://schemas.microsoft.com/office/drawing/2014/main" id="{502EBCCC-7A83-2191-C7D5-EB97B3F03B58}"/>
              </a:ext>
            </a:extLst>
          </p:cNvPr>
          <p:cNvPicPr>
            <a:picLocks noGrp="1" noChangeAspect="1"/>
          </p:cNvPicPr>
          <p:nvPr>
            <p:ph idx="1"/>
          </p:nvPr>
        </p:nvPicPr>
        <p:blipFill>
          <a:blip r:embed="rId2"/>
          <a:stretch>
            <a:fillRect/>
          </a:stretch>
        </p:blipFill>
        <p:spPr>
          <a:xfrm>
            <a:off x="878047" y="1246110"/>
            <a:ext cx="6100462" cy="3530996"/>
          </a:xfrm>
        </p:spPr>
      </p:pic>
    </p:spTree>
    <p:extLst>
      <p:ext uri="{BB962C8B-B14F-4D97-AF65-F5344CB8AC3E}">
        <p14:creationId xmlns:p14="http://schemas.microsoft.com/office/powerpoint/2010/main" val="907051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9B77-58AA-91AE-04A1-298ACFE63D09}"/>
              </a:ext>
            </a:extLst>
          </p:cNvPr>
          <p:cNvSpPr>
            <a:spLocks noGrp="1"/>
          </p:cNvSpPr>
          <p:nvPr>
            <p:ph type="title"/>
          </p:nvPr>
        </p:nvSpPr>
        <p:spPr/>
        <p:txBody>
          <a:bodyPr/>
          <a:lstStyle/>
          <a:p>
            <a:r>
              <a:rPr lang="en-US" dirty="0"/>
              <a:t>Number of Teacher Leaves from FMLA Varied by Region </a:t>
            </a:r>
          </a:p>
        </p:txBody>
      </p:sp>
      <p:sp>
        <p:nvSpPr>
          <p:cNvPr id="6" name="TextBox 5">
            <a:extLst>
              <a:ext uri="{FF2B5EF4-FFF2-40B4-BE49-F238E27FC236}">
                <a16:creationId xmlns:a16="http://schemas.microsoft.com/office/drawing/2014/main" id="{F0BAE911-98B4-C2EC-0389-C3D73AA76924}"/>
              </a:ext>
            </a:extLst>
          </p:cNvPr>
          <p:cNvSpPr txBox="1"/>
          <p:nvPr/>
        </p:nvSpPr>
        <p:spPr>
          <a:xfrm>
            <a:off x="6088419" y="2252547"/>
            <a:ext cx="2386361" cy="954107"/>
          </a:xfrm>
          <a:prstGeom prst="rect">
            <a:avLst/>
          </a:prstGeom>
          <a:noFill/>
        </p:spPr>
        <p:txBody>
          <a:bodyPr wrap="square" rtlCol="0">
            <a:spAutoFit/>
          </a:bodyPr>
          <a:lstStyle/>
          <a:p>
            <a:r>
              <a:rPr lang="en-US" sz="1400" dirty="0"/>
              <a:t>Lower Valley RGV had the highest count of teacher leaves from FMLA, and Permian Basin had the lowest.</a:t>
            </a:r>
          </a:p>
        </p:txBody>
      </p:sp>
      <p:pic>
        <p:nvPicPr>
          <p:cNvPr id="7" name="Content Placeholder 6">
            <a:extLst>
              <a:ext uri="{FF2B5EF4-FFF2-40B4-BE49-F238E27FC236}">
                <a16:creationId xmlns:a16="http://schemas.microsoft.com/office/drawing/2014/main" id="{898DE5A7-369B-C320-DB1A-62406171A20C}"/>
              </a:ext>
            </a:extLst>
          </p:cNvPr>
          <p:cNvPicPr>
            <a:picLocks noGrp="1" noChangeAspect="1"/>
          </p:cNvPicPr>
          <p:nvPr>
            <p:ph idx="1"/>
          </p:nvPr>
        </p:nvPicPr>
        <p:blipFill>
          <a:blip r:embed="rId2"/>
          <a:stretch>
            <a:fillRect/>
          </a:stretch>
        </p:blipFill>
        <p:spPr>
          <a:xfrm>
            <a:off x="669220" y="1590907"/>
            <a:ext cx="5135844" cy="2751345"/>
          </a:xfrm>
        </p:spPr>
      </p:pic>
    </p:spTree>
    <p:extLst>
      <p:ext uri="{BB962C8B-B14F-4D97-AF65-F5344CB8AC3E}">
        <p14:creationId xmlns:p14="http://schemas.microsoft.com/office/powerpoint/2010/main" val="980250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521C-48D0-B610-862A-4789FBA92E74}"/>
              </a:ext>
            </a:extLst>
          </p:cNvPr>
          <p:cNvSpPr>
            <a:spLocks noGrp="1"/>
          </p:cNvSpPr>
          <p:nvPr>
            <p:ph type="title"/>
          </p:nvPr>
        </p:nvSpPr>
        <p:spPr>
          <a:xfrm>
            <a:off x="329783" y="205979"/>
            <a:ext cx="8476937" cy="857250"/>
          </a:xfrm>
        </p:spPr>
        <p:txBody>
          <a:bodyPr/>
          <a:lstStyle/>
          <a:p>
            <a:r>
              <a:rPr lang="en-US" sz="2800" dirty="0"/>
              <a:t>Number of Teacher Leaves from FMLA were Highest in Lower Valley RGV, Followed by Austin</a:t>
            </a:r>
            <a:r>
              <a:rPr lang="en-US" dirty="0"/>
              <a:t>.</a:t>
            </a:r>
          </a:p>
        </p:txBody>
      </p:sp>
      <p:pic>
        <p:nvPicPr>
          <p:cNvPr id="11" name="Content Placeholder 10">
            <a:extLst>
              <a:ext uri="{FF2B5EF4-FFF2-40B4-BE49-F238E27FC236}">
                <a16:creationId xmlns:a16="http://schemas.microsoft.com/office/drawing/2014/main" id="{FE95FB40-14C7-63AC-F82A-7178326B0A45}"/>
              </a:ext>
            </a:extLst>
          </p:cNvPr>
          <p:cNvPicPr>
            <a:picLocks noGrp="1" noChangeAspect="1"/>
          </p:cNvPicPr>
          <p:nvPr>
            <p:ph idx="1"/>
          </p:nvPr>
        </p:nvPicPr>
        <p:blipFill>
          <a:blip r:embed="rId2"/>
          <a:stretch>
            <a:fillRect/>
          </a:stretch>
        </p:blipFill>
        <p:spPr>
          <a:xfrm>
            <a:off x="508598" y="1251804"/>
            <a:ext cx="6048144" cy="3627359"/>
          </a:xfrm>
        </p:spPr>
      </p:pic>
      <p:sp>
        <p:nvSpPr>
          <p:cNvPr id="12" name="TextBox 11">
            <a:extLst>
              <a:ext uri="{FF2B5EF4-FFF2-40B4-BE49-F238E27FC236}">
                <a16:creationId xmlns:a16="http://schemas.microsoft.com/office/drawing/2014/main" id="{9A1BBCC1-A79A-F3D5-94C5-EB87B4059619}"/>
              </a:ext>
            </a:extLst>
          </p:cNvPr>
          <p:cNvSpPr txBox="1"/>
          <p:nvPr/>
        </p:nvSpPr>
        <p:spPr>
          <a:xfrm>
            <a:off x="6772181" y="2571750"/>
            <a:ext cx="2034539" cy="1600438"/>
          </a:xfrm>
          <a:prstGeom prst="rect">
            <a:avLst/>
          </a:prstGeom>
          <a:noFill/>
        </p:spPr>
        <p:txBody>
          <a:bodyPr wrap="square" rtlCol="0">
            <a:spAutoFit/>
          </a:bodyPr>
          <a:lstStyle/>
          <a:p>
            <a:r>
              <a:rPr lang="en-US" sz="1400" dirty="0"/>
              <a:t>The highest number of Teacher leaves from FMLA was in the Lower Valley RGV (140) and Austin (127), and the lowest was in Permian Basin (9).</a:t>
            </a:r>
          </a:p>
        </p:txBody>
      </p:sp>
    </p:spTree>
    <p:extLst>
      <p:ext uri="{BB962C8B-B14F-4D97-AF65-F5344CB8AC3E}">
        <p14:creationId xmlns:p14="http://schemas.microsoft.com/office/powerpoint/2010/main" val="1183491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AB87-18B5-5CE8-1D1F-287DF97E88D1}"/>
              </a:ext>
            </a:extLst>
          </p:cNvPr>
          <p:cNvSpPr>
            <a:spLocks noGrp="1"/>
          </p:cNvSpPr>
          <p:nvPr>
            <p:ph type="title"/>
          </p:nvPr>
        </p:nvSpPr>
        <p:spPr/>
        <p:txBody>
          <a:bodyPr/>
          <a:lstStyle/>
          <a:p>
            <a:r>
              <a:rPr lang="en-US" dirty="0"/>
              <a:t>Vacancy: </a:t>
            </a:r>
            <a:r>
              <a:rPr lang="en-US" u="sng" dirty="0"/>
              <a:t>Region</a:t>
            </a:r>
          </a:p>
        </p:txBody>
      </p:sp>
      <p:sp>
        <p:nvSpPr>
          <p:cNvPr id="3" name="Content Placeholder 2">
            <a:extLst>
              <a:ext uri="{FF2B5EF4-FFF2-40B4-BE49-F238E27FC236}">
                <a16:creationId xmlns:a16="http://schemas.microsoft.com/office/drawing/2014/main" id="{DBDBF5D9-4F53-6799-DA0A-FC890266F394}"/>
              </a:ext>
            </a:extLst>
          </p:cNvPr>
          <p:cNvSpPr>
            <a:spLocks noGrp="1"/>
          </p:cNvSpPr>
          <p:nvPr>
            <p:ph idx="1"/>
          </p:nvPr>
        </p:nvSpPr>
        <p:spPr/>
        <p:txBody>
          <a:bodyPr/>
          <a:lstStyle/>
          <a:p>
            <a:r>
              <a:rPr lang="en-US" dirty="0"/>
              <a:t>All regions in Texas contained vacancies for teacher roles.</a:t>
            </a:r>
          </a:p>
        </p:txBody>
      </p:sp>
    </p:spTree>
    <p:extLst>
      <p:ext uri="{BB962C8B-B14F-4D97-AF65-F5344CB8AC3E}">
        <p14:creationId xmlns:p14="http://schemas.microsoft.com/office/powerpoint/2010/main" val="2148945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4C28-06A3-6115-AFD8-9AC5C9248E11}"/>
              </a:ext>
            </a:extLst>
          </p:cNvPr>
          <p:cNvSpPr>
            <a:spLocks noGrp="1"/>
          </p:cNvSpPr>
          <p:nvPr>
            <p:ph type="title"/>
          </p:nvPr>
        </p:nvSpPr>
        <p:spPr/>
        <p:txBody>
          <a:bodyPr/>
          <a:lstStyle/>
          <a:p>
            <a:r>
              <a:rPr lang="en-US" dirty="0"/>
              <a:t>FMLA: </a:t>
            </a:r>
            <a:r>
              <a:rPr lang="en-US" u="sng" dirty="0"/>
              <a:t>Campus</a:t>
            </a:r>
          </a:p>
        </p:txBody>
      </p:sp>
      <p:sp>
        <p:nvSpPr>
          <p:cNvPr id="3" name="Content Placeholder 2">
            <a:extLst>
              <a:ext uri="{FF2B5EF4-FFF2-40B4-BE49-F238E27FC236}">
                <a16:creationId xmlns:a16="http://schemas.microsoft.com/office/drawing/2014/main" id="{34A0BAC7-649A-6F82-63B4-78AF5AC055C6}"/>
              </a:ext>
            </a:extLst>
          </p:cNvPr>
          <p:cNvSpPr>
            <a:spLocks noGrp="1"/>
          </p:cNvSpPr>
          <p:nvPr>
            <p:ph idx="1"/>
          </p:nvPr>
        </p:nvSpPr>
        <p:spPr/>
        <p:txBody>
          <a:bodyPr/>
          <a:lstStyle/>
          <a:p>
            <a:r>
              <a:rPr lang="en-US" dirty="0"/>
              <a:t>Campuses in Texas who had teachers that took leave for FMLA </a:t>
            </a:r>
          </a:p>
        </p:txBody>
      </p:sp>
    </p:spTree>
    <p:extLst>
      <p:ext uri="{BB962C8B-B14F-4D97-AF65-F5344CB8AC3E}">
        <p14:creationId xmlns:p14="http://schemas.microsoft.com/office/powerpoint/2010/main" val="7566942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002-1E78-DF3A-C6B6-4C57AE820B91}"/>
              </a:ext>
            </a:extLst>
          </p:cNvPr>
          <p:cNvSpPr>
            <a:spLocks noGrp="1"/>
          </p:cNvSpPr>
          <p:nvPr>
            <p:ph type="title"/>
          </p:nvPr>
        </p:nvSpPr>
        <p:spPr>
          <a:xfrm>
            <a:off x="457200" y="120650"/>
            <a:ext cx="8229600" cy="857250"/>
          </a:xfrm>
        </p:spPr>
        <p:txBody>
          <a:bodyPr/>
          <a:lstStyle/>
          <a:p>
            <a:r>
              <a:rPr lang="en-US" sz="2400" dirty="0"/>
              <a:t>Median, Mean, and SD by Campus</a:t>
            </a:r>
            <a:br>
              <a:rPr lang="en-US" sz="2400" dirty="0"/>
            </a:br>
            <a:r>
              <a:rPr lang="en-US" sz="2400" dirty="0"/>
              <a:t>for Teacher Leave from FMLA (in Days) – Part 1</a:t>
            </a:r>
          </a:p>
        </p:txBody>
      </p:sp>
      <p:pic>
        <p:nvPicPr>
          <p:cNvPr id="5" name="Content Placeholder 4">
            <a:extLst>
              <a:ext uri="{FF2B5EF4-FFF2-40B4-BE49-F238E27FC236}">
                <a16:creationId xmlns:a16="http://schemas.microsoft.com/office/drawing/2014/main" id="{B564F7C4-2B5C-04AC-60A0-453766EF40D6}"/>
              </a:ext>
            </a:extLst>
          </p:cNvPr>
          <p:cNvPicPr>
            <a:picLocks noGrp="1" noChangeAspect="1"/>
          </p:cNvPicPr>
          <p:nvPr>
            <p:ph idx="1"/>
          </p:nvPr>
        </p:nvPicPr>
        <p:blipFill>
          <a:blip r:embed="rId2"/>
          <a:stretch>
            <a:fillRect/>
          </a:stretch>
        </p:blipFill>
        <p:spPr>
          <a:xfrm>
            <a:off x="1734738" y="977900"/>
            <a:ext cx="5420442" cy="3927773"/>
          </a:xfrm>
        </p:spPr>
      </p:pic>
    </p:spTree>
    <p:extLst>
      <p:ext uri="{BB962C8B-B14F-4D97-AF65-F5344CB8AC3E}">
        <p14:creationId xmlns:p14="http://schemas.microsoft.com/office/powerpoint/2010/main" val="1162580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002-1E78-DF3A-C6B6-4C57AE820B91}"/>
              </a:ext>
            </a:extLst>
          </p:cNvPr>
          <p:cNvSpPr>
            <a:spLocks noGrp="1"/>
          </p:cNvSpPr>
          <p:nvPr>
            <p:ph type="title"/>
          </p:nvPr>
        </p:nvSpPr>
        <p:spPr>
          <a:xfrm>
            <a:off x="457200" y="84059"/>
            <a:ext cx="8229600" cy="857250"/>
          </a:xfrm>
        </p:spPr>
        <p:txBody>
          <a:bodyPr/>
          <a:lstStyle/>
          <a:p>
            <a:r>
              <a:rPr lang="en-US" sz="2400" dirty="0"/>
              <a:t>Median, Mean, and SD by Campus</a:t>
            </a:r>
            <a:br>
              <a:rPr lang="en-US" sz="2400" dirty="0"/>
            </a:br>
            <a:r>
              <a:rPr lang="en-US" sz="2400" dirty="0"/>
              <a:t>for Teacher Leave from FMLA (in Days) – Part 2</a:t>
            </a:r>
          </a:p>
        </p:txBody>
      </p:sp>
      <p:pic>
        <p:nvPicPr>
          <p:cNvPr id="6" name="Content Placeholder 5">
            <a:extLst>
              <a:ext uri="{FF2B5EF4-FFF2-40B4-BE49-F238E27FC236}">
                <a16:creationId xmlns:a16="http://schemas.microsoft.com/office/drawing/2014/main" id="{23DB210D-01A1-25E3-86BE-8C14894F3223}"/>
              </a:ext>
            </a:extLst>
          </p:cNvPr>
          <p:cNvPicPr>
            <a:picLocks noGrp="1" noChangeAspect="1"/>
          </p:cNvPicPr>
          <p:nvPr>
            <p:ph idx="1"/>
          </p:nvPr>
        </p:nvPicPr>
        <p:blipFill>
          <a:blip r:embed="rId2"/>
          <a:stretch>
            <a:fillRect/>
          </a:stretch>
        </p:blipFill>
        <p:spPr>
          <a:xfrm>
            <a:off x="1618356" y="1035104"/>
            <a:ext cx="5475864" cy="3863922"/>
          </a:xfrm>
        </p:spPr>
      </p:pic>
    </p:spTree>
    <p:extLst>
      <p:ext uri="{BB962C8B-B14F-4D97-AF65-F5344CB8AC3E}">
        <p14:creationId xmlns:p14="http://schemas.microsoft.com/office/powerpoint/2010/main" val="28565692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3E82-C41F-47E4-9922-CC3F8CD8CE06}"/>
              </a:ext>
            </a:extLst>
          </p:cNvPr>
          <p:cNvSpPr>
            <a:spLocks noGrp="1"/>
          </p:cNvSpPr>
          <p:nvPr>
            <p:ph type="title"/>
          </p:nvPr>
        </p:nvSpPr>
        <p:spPr/>
        <p:txBody>
          <a:bodyPr/>
          <a:lstStyle/>
          <a:p>
            <a:r>
              <a:rPr lang="en-US" dirty="0"/>
              <a:t>Number of Teacher Leaves from FMLA Varied by Campus</a:t>
            </a:r>
          </a:p>
        </p:txBody>
      </p:sp>
      <p:pic>
        <p:nvPicPr>
          <p:cNvPr id="9" name="Content Placeholder 8">
            <a:extLst>
              <a:ext uri="{FF2B5EF4-FFF2-40B4-BE49-F238E27FC236}">
                <a16:creationId xmlns:a16="http://schemas.microsoft.com/office/drawing/2014/main" id="{6D945BE9-539E-7B8A-A3EA-926DEDB8BFD4}"/>
              </a:ext>
            </a:extLst>
          </p:cNvPr>
          <p:cNvPicPr>
            <a:picLocks noGrp="1" noChangeAspect="1"/>
          </p:cNvPicPr>
          <p:nvPr>
            <p:ph idx="1"/>
          </p:nvPr>
        </p:nvPicPr>
        <p:blipFill>
          <a:blip r:embed="rId2"/>
          <a:stretch>
            <a:fillRect/>
          </a:stretch>
        </p:blipFill>
        <p:spPr>
          <a:xfrm>
            <a:off x="166390" y="1379220"/>
            <a:ext cx="2769833" cy="3161664"/>
          </a:xfrm>
        </p:spPr>
      </p:pic>
      <p:pic>
        <p:nvPicPr>
          <p:cNvPr id="11" name="Picture 10">
            <a:extLst>
              <a:ext uri="{FF2B5EF4-FFF2-40B4-BE49-F238E27FC236}">
                <a16:creationId xmlns:a16="http://schemas.microsoft.com/office/drawing/2014/main" id="{B6C6E180-2EAA-4B0B-63AE-1EC2D78BD702}"/>
              </a:ext>
            </a:extLst>
          </p:cNvPr>
          <p:cNvPicPr>
            <a:picLocks noChangeAspect="1"/>
          </p:cNvPicPr>
          <p:nvPr/>
        </p:nvPicPr>
        <p:blipFill>
          <a:blip r:embed="rId3"/>
          <a:stretch>
            <a:fillRect/>
          </a:stretch>
        </p:blipFill>
        <p:spPr>
          <a:xfrm>
            <a:off x="3125751" y="1379220"/>
            <a:ext cx="2832043" cy="3161664"/>
          </a:xfrm>
          <a:prstGeom prst="rect">
            <a:avLst/>
          </a:prstGeom>
        </p:spPr>
      </p:pic>
      <p:pic>
        <p:nvPicPr>
          <p:cNvPr id="13" name="Picture 12">
            <a:extLst>
              <a:ext uri="{FF2B5EF4-FFF2-40B4-BE49-F238E27FC236}">
                <a16:creationId xmlns:a16="http://schemas.microsoft.com/office/drawing/2014/main" id="{AD3341C7-8316-3958-71D5-486B8CE74441}"/>
              </a:ext>
            </a:extLst>
          </p:cNvPr>
          <p:cNvPicPr>
            <a:picLocks noChangeAspect="1"/>
          </p:cNvPicPr>
          <p:nvPr/>
        </p:nvPicPr>
        <p:blipFill>
          <a:blip r:embed="rId4"/>
          <a:stretch>
            <a:fillRect/>
          </a:stretch>
        </p:blipFill>
        <p:spPr>
          <a:xfrm>
            <a:off x="6147322" y="1379220"/>
            <a:ext cx="2906162" cy="2990196"/>
          </a:xfrm>
          <a:prstGeom prst="rect">
            <a:avLst/>
          </a:prstGeom>
        </p:spPr>
      </p:pic>
    </p:spTree>
    <p:extLst>
      <p:ext uri="{BB962C8B-B14F-4D97-AF65-F5344CB8AC3E}">
        <p14:creationId xmlns:p14="http://schemas.microsoft.com/office/powerpoint/2010/main" val="24308760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8824-3F6C-B8D5-BD1B-268725B07718}"/>
              </a:ext>
            </a:extLst>
          </p:cNvPr>
          <p:cNvSpPr>
            <a:spLocks noGrp="1"/>
          </p:cNvSpPr>
          <p:nvPr>
            <p:ph type="title"/>
          </p:nvPr>
        </p:nvSpPr>
        <p:spPr/>
        <p:txBody>
          <a:bodyPr/>
          <a:lstStyle/>
          <a:p>
            <a:r>
              <a:rPr lang="en-US" sz="2800" dirty="0"/>
              <a:t>Summary Statistics for Number of Teacher Leaves from FMLA After Grouping by Campus </a:t>
            </a:r>
          </a:p>
        </p:txBody>
      </p:sp>
      <p:pic>
        <p:nvPicPr>
          <p:cNvPr id="7" name="Content Placeholder 6">
            <a:extLst>
              <a:ext uri="{FF2B5EF4-FFF2-40B4-BE49-F238E27FC236}">
                <a16:creationId xmlns:a16="http://schemas.microsoft.com/office/drawing/2014/main" id="{FBBAE37E-3972-45CF-3A5D-1F101884472D}"/>
              </a:ext>
            </a:extLst>
          </p:cNvPr>
          <p:cNvPicPr>
            <a:picLocks noGrp="1" noChangeAspect="1"/>
          </p:cNvPicPr>
          <p:nvPr>
            <p:ph idx="1"/>
          </p:nvPr>
        </p:nvPicPr>
        <p:blipFill>
          <a:blip r:embed="rId2"/>
          <a:stretch>
            <a:fillRect/>
          </a:stretch>
        </p:blipFill>
        <p:spPr>
          <a:xfrm>
            <a:off x="1348766" y="2188031"/>
            <a:ext cx="6446468" cy="767437"/>
          </a:xfrm>
        </p:spPr>
      </p:pic>
    </p:spTree>
    <p:extLst>
      <p:ext uri="{BB962C8B-B14F-4D97-AF65-F5344CB8AC3E}">
        <p14:creationId xmlns:p14="http://schemas.microsoft.com/office/powerpoint/2010/main" val="527098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52C0-4790-BC0F-391F-819D46297596}"/>
              </a:ext>
            </a:extLst>
          </p:cNvPr>
          <p:cNvSpPr>
            <a:spLocks noGrp="1"/>
          </p:cNvSpPr>
          <p:nvPr>
            <p:ph type="title"/>
          </p:nvPr>
        </p:nvSpPr>
        <p:spPr>
          <a:xfrm>
            <a:off x="335280" y="137399"/>
            <a:ext cx="8724900" cy="441721"/>
          </a:xfrm>
        </p:spPr>
        <p:txBody>
          <a:bodyPr/>
          <a:lstStyle/>
          <a:p>
            <a:r>
              <a:rPr lang="en-US" sz="2000" dirty="0"/>
              <a:t>Number of Teacher Leaves from FMLA were highest in Sports Park</a:t>
            </a:r>
          </a:p>
        </p:txBody>
      </p:sp>
      <p:pic>
        <p:nvPicPr>
          <p:cNvPr id="5" name="Content Placeholder 4">
            <a:extLst>
              <a:ext uri="{FF2B5EF4-FFF2-40B4-BE49-F238E27FC236}">
                <a16:creationId xmlns:a16="http://schemas.microsoft.com/office/drawing/2014/main" id="{7990679F-D2D5-F98B-1E11-15B856F4AD4D}"/>
              </a:ext>
            </a:extLst>
          </p:cNvPr>
          <p:cNvPicPr>
            <a:picLocks noGrp="1" noChangeAspect="1"/>
          </p:cNvPicPr>
          <p:nvPr>
            <p:ph idx="1"/>
          </p:nvPr>
        </p:nvPicPr>
        <p:blipFill>
          <a:blip r:embed="rId2"/>
          <a:stretch>
            <a:fillRect/>
          </a:stretch>
        </p:blipFill>
        <p:spPr>
          <a:xfrm>
            <a:off x="567405" y="632460"/>
            <a:ext cx="5794799" cy="4373641"/>
          </a:xfrm>
        </p:spPr>
      </p:pic>
      <p:sp>
        <p:nvSpPr>
          <p:cNvPr id="6" name="TextBox 5">
            <a:extLst>
              <a:ext uri="{FF2B5EF4-FFF2-40B4-BE49-F238E27FC236}">
                <a16:creationId xmlns:a16="http://schemas.microsoft.com/office/drawing/2014/main" id="{A201CBCF-79F7-4473-8D6A-C021814C8768}"/>
              </a:ext>
            </a:extLst>
          </p:cNvPr>
          <p:cNvSpPr txBox="1"/>
          <p:nvPr/>
        </p:nvSpPr>
        <p:spPr>
          <a:xfrm>
            <a:off x="6720840" y="2571750"/>
            <a:ext cx="2225040" cy="1600438"/>
          </a:xfrm>
          <a:prstGeom prst="rect">
            <a:avLst/>
          </a:prstGeom>
          <a:noFill/>
        </p:spPr>
        <p:txBody>
          <a:bodyPr wrap="square" rtlCol="0">
            <a:spAutoFit/>
          </a:bodyPr>
          <a:lstStyle/>
          <a:p>
            <a:r>
              <a:rPr lang="en-US" sz="1400" dirty="0"/>
              <a:t>Number of Teacher FMLA leaves were highest in Sports Park (46) followed by Tres Lagos (36) and Pflugerville (35), and lowest in Monterrey Park (3) and La Joya (3).</a:t>
            </a:r>
          </a:p>
        </p:txBody>
      </p:sp>
    </p:spTree>
    <p:extLst>
      <p:ext uri="{BB962C8B-B14F-4D97-AF65-F5344CB8AC3E}">
        <p14:creationId xmlns:p14="http://schemas.microsoft.com/office/powerpoint/2010/main" val="20811539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967A-F0EC-4346-307A-3E17D0C4A4EB}"/>
              </a:ext>
            </a:extLst>
          </p:cNvPr>
          <p:cNvSpPr>
            <a:spLocks noGrp="1"/>
          </p:cNvSpPr>
          <p:nvPr>
            <p:ph type="title"/>
          </p:nvPr>
        </p:nvSpPr>
        <p:spPr/>
        <p:txBody>
          <a:bodyPr/>
          <a:lstStyle/>
          <a:p>
            <a:r>
              <a:rPr lang="en-US" dirty="0"/>
              <a:t>FMLA: </a:t>
            </a:r>
            <a:r>
              <a:rPr lang="en-US" u="sng" dirty="0"/>
              <a:t>Subject</a:t>
            </a:r>
          </a:p>
        </p:txBody>
      </p:sp>
      <p:sp>
        <p:nvSpPr>
          <p:cNvPr id="3" name="Content Placeholder 2">
            <a:extLst>
              <a:ext uri="{FF2B5EF4-FFF2-40B4-BE49-F238E27FC236}">
                <a16:creationId xmlns:a16="http://schemas.microsoft.com/office/drawing/2014/main" id="{9FAFC360-21DE-2CE8-8D8A-09A7655F010B}"/>
              </a:ext>
            </a:extLst>
          </p:cNvPr>
          <p:cNvSpPr>
            <a:spLocks noGrp="1"/>
          </p:cNvSpPr>
          <p:nvPr>
            <p:ph idx="1"/>
          </p:nvPr>
        </p:nvSpPr>
        <p:spPr/>
        <p:txBody>
          <a:bodyPr/>
          <a:lstStyle/>
          <a:p>
            <a:r>
              <a:rPr lang="en-US" b="1" u="sng" dirty="0"/>
              <a:t>Includes four subjects</a:t>
            </a:r>
            <a:r>
              <a:rPr lang="en-US" dirty="0"/>
              <a:t>:</a:t>
            </a:r>
          </a:p>
          <a:p>
            <a:pPr lvl="1">
              <a:buFont typeface="Arial" panose="020B0604020202020204" pitchFamily="34" charset="0"/>
              <a:buChar char="•"/>
            </a:pPr>
            <a:r>
              <a:rPr lang="en-US" dirty="0"/>
              <a:t>Math</a:t>
            </a:r>
          </a:p>
          <a:p>
            <a:pPr lvl="1">
              <a:buFont typeface="Arial" panose="020B0604020202020204" pitchFamily="34" charset="0"/>
              <a:buChar char="•"/>
            </a:pPr>
            <a:r>
              <a:rPr lang="en-US" dirty="0"/>
              <a:t>English Language Arts</a:t>
            </a:r>
          </a:p>
          <a:p>
            <a:pPr lvl="1">
              <a:buFont typeface="Arial" panose="020B0604020202020204" pitchFamily="34" charset="0"/>
              <a:buChar char="•"/>
            </a:pPr>
            <a:r>
              <a:rPr lang="en-US" dirty="0"/>
              <a:t>Science</a:t>
            </a:r>
          </a:p>
          <a:p>
            <a:pPr lvl="1">
              <a:buFont typeface="Arial" panose="020B0604020202020204" pitchFamily="34" charset="0"/>
              <a:buChar char="•"/>
            </a:pPr>
            <a:r>
              <a:rPr lang="en-US" dirty="0"/>
              <a:t>Social Studies</a:t>
            </a:r>
          </a:p>
        </p:txBody>
      </p:sp>
    </p:spTree>
    <p:extLst>
      <p:ext uri="{BB962C8B-B14F-4D97-AF65-F5344CB8AC3E}">
        <p14:creationId xmlns:p14="http://schemas.microsoft.com/office/powerpoint/2010/main" val="2903379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F228-4121-FA39-E5D1-09AD1907EEE8}"/>
              </a:ext>
            </a:extLst>
          </p:cNvPr>
          <p:cNvSpPr>
            <a:spLocks noGrp="1"/>
          </p:cNvSpPr>
          <p:nvPr>
            <p:ph type="title"/>
          </p:nvPr>
        </p:nvSpPr>
        <p:spPr/>
        <p:txBody>
          <a:bodyPr/>
          <a:lstStyle/>
          <a:p>
            <a:r>
              <a:rPr lang="en-US" dirty="0"/>
              <a:t>Summary Statistics for Teacher Leave (in Days) from FMLA by Subject</a:t>
            </a:r>
          </a:p>
        </p:txBody>
      </p:sp>
      <p:pic>
        <p:nvPicPr>
          <p:cNvPr id="5" name="Content Placeholder 4">
            <a:extLst>
              <a:ext uri="{FF2B5EF4-FFF2-40B4-BE49-F238E27FC236}">
                <a16:creationId xmlns:a16="http://schemas.microsoft.com/office/drawing/2014/main" id="{E7365EA0-ECB3-D665-53A9-576A2748C7C8}"/>
              </a:ext>
            </a:extLst>
          </p:cNvPr>
          <p:cNvPicPr>
            <a:picLocks noGrp="1" noChangeAspect="1"/>
          </p:cNvPicPr>
          <p:nvPr>
            <p:ph idx="1"/>
          </p:nvPr>
        </p:nvPicPr>
        <p:blipFill>
          <a:blip r:embed="rId2"/>
          <a:stretch>
            <a:fillRect/>
          </a:stretch>
        </p:blipFill>
        <p:spPr>
          <a:xfrm>
            <a:off x="650320" y="1798320"/>
            <a:ext cx="7843359" cy="1314530"/>
          </a:xfrm>
        </p:spPr>
      </p:pic>
      <p:sp>
        <p:nvSpPr>
          <p:cNvPr id="6" name="TextBox 5">
            <a:extLst>
              <a:ext uri="{FF2B5EF4-FFF2-40B4-BE49-F238E27FC236}">
                <a16:creationId xmlns:a16="http://schemas.microsoft.com/office/drawing/2014/main" id="{7DF9D3F0-975A-BC31-1B5C-BF2E7717C637}"/>
              </a:ext>
            </a:extLst>
          </p:cNvPr>
          <p:cNvSpPr txBox="1"/>
          <p:nvPr/>
        </p:nvSpPr>
        <p:spPr>
          <a:xfrm>
            <a:off x="650320" y="3665220"/>
            <a:ext cx="7117080" cy="954107"/>
          </a:xfrm>
          <a:prstGeom prst="rect">
            <a:avLst/>
          </a:prstGeom>
          <a:noFill/>
        </p:spPr>
        <p:txBody>
          <a:bodyPr wrap="square" rtlCol="0">
            <a:spAutoFit/>
          </a:bodyPr>
          <a:lstStyle/>
          <a:p>
            <a:r>
              <a:rPr lang="en-US" sz="1400" dirty="0">
                <a:solidFill>
                  <a:srgbClr val="2007B9"/>
                </a:solidFill>
              </a:rPr>
              <a:t>The highest median FMLA leave was tied between Math and Science at 86.0 and the lowest median was English Language Arts at 85 days. The largest mean FMLA was for Math (106.3 days) and the lowest was for Social Studies (93.9 days). The largest standard deviation for FMLA was for Math at 71.9 days, and the lowest was for Social Studies at 52.0 days.</a:t>
            </a:r>
          </a:p>
        </p:txBody>
      </p:sp>
    </p:spTree>
    <p:extLst>
      <p:ext uri="{BB962C8B-B14F-4D97-AF65-F5344CB8AC3E}">
        <p14:creationId xmlns:p14="http://schemas.microsoft.com/office/powerpoint/2010/main" val="11369143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107B-D09E-2788-77BA-10A6BEF32980}"/>
              </a:ext>
            </a:extLst>
          </p:cNvPr>
          <p:cNvSpPr>
            <a:spLocks noGrp="1"/>
          </p:cNvSpPr>
          <p:nvPr>
            <p:ph type="title"/>
          </p:nvPr>
        </p:nvSpPr>
        <p:spPr/>
        <p:txBody>
          <a:bodyPr/>
          <a:lstStyle/>
          <a:p>
            <a:r>
              <a:rPr lang="en-US" dirty="0"/>
              <a:t>Math: Total Days of FMLA</a:t>
            </a:r>
          </a:p>
        </p:txBody>
      </p:sp>
      <p:pic>
        <p:nvPicPr>
          <p:cNvPr id="5" name="Content Placeholder 4">
            <a:extLst>
              <a:ext uri="{FF2B5EF4-FFF2-40B4-BE49-F238E27FC236}">
                <a16:creationId xmlns:a16="http://schemas.microsoft.com/office/drawing/2014/main" id="{7CE7F600-4C58-5F06-0E7D-0F2DC8727A15}"/>
              </a:ext>
            </a:extLst>
          </p:cNvPr>
          <p:cNvPicPr>
            <a:picLocks noGrp="1" noChangeAspect="1"/>
          </p:cNvPicPr>
          <p:nvPr>
            <p:ph idx="1"/>
          </p:nvPr>
        </p:nvPicPr>
        <p:blipFill>
          <a:blip r:embed="rId2"/>
          <a:stretch>
            <a:fillRect/>
          </a:stretch>
        </p:blipFill>
        <p:spPr>
          <a:xfrm>
            <a:off x="1575345" y="1305890"/>
            <a:ext cx="5993310" cy="3516936"/>
          </a:xfrm>
        </p:spPr>
      </p:pic>
    </p:spTree>
    <p:extLst>
      <p:ext uri="{BB962C8B-B14F-4D97-AF65-F5344CB8AC3E}">
        <p14:creationId xmlns:p14="http://schemas.microsoft.com/office/powerpoint/2010/main" val="2871546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56AA-C187-F638-C4CD-1A19FF2E0E48}"/>
              </a:ext>
            </a:extLst>
          </p:cNvPr>
          <p:cNvSpPr>
            <a:spLocks noGrp="1"/>
          </p:cNvSpPr>
          <p:nvPr>
            <p:ph type="title"/>
          </p:nvPr>
        </p:nvSpPr>
        <p:spPr/>
        <p:txBody>
          <a:bodyPr/>
          <a:lstStyle/>
          <a:p>
            <a:r>
              <a:rPr lang="en-US" dirty="0"/>
              <a:t>English Language Arts: Total Days of FMLA</a:t>
            </a:r>
          </a:p>
        </p:txBody>
      </p:sp>
      <p:pic>
        <p:nvPicPr>
          <p:cNvPr id="5" name="Content Placeholder 4">
            <a:extLst>
              <a:ext uri="{FF2B5EF4-FFF2-40B4-BE49-F238E27FC236}">
                <a16:creationId xmlns:a16="http://schemas.microsoft.com/office/drawing/2014/main" id="{E2BDF471-A152-5ED8-A170-CFE8709A4C5A}"/>
              </a:ext>
            </a:extLst>
          </p:cNvPr>
          <p:cNvPicPr>
            <a:picLocks noGrp="1" noChangeAspect="1"/>
          </p:cNvPicPr>
          <p:nvPr>
            <p:ph idx="1"/>
          </p:nvPr>
        </p:nvPicPr>
        <p:blipFill>
          <a:blip r:embed="rId2"/>
          <a:stretch>
            <a:fillRect/>
          </a:stretch>
        </p:blipFill>
        <p:spPr>
          <a:xfrm>
            <a:off x="1487366" y="1329330"/>
            <a:ext cx="5942134" cy="3493496"/>
          </a:xfrm>
        </p:spPr>
      </p:pic>
    </p:spTree>
    <p:extLst>
      <p:ext uri="{BB962C8B-B14F-4D97-AF65-F5344CB8AC3E}">
        <p14:creationId xmlns:p14="http://schemas.microsoft.com/office/powerpoint/2010/main" val="35488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770A-CF44-8137-9F19-BB39B8946D0F}"/>
              </a:ext>
            </a:extLst>
          </p:cNvPr>
          <p:cNvSpPr>
            <a:spLocks noGrp="1"/>
          </p:cNvSpPr>
          <p:nvPr>
            <p:ph type="title"/>
          </p:nvPr>
        </p:nvSpPr>
        <p:spPr/>
        <p:txBody>
          <a:bodyPr/>
          <a:lstStyle/>
          <a:p>
            <a:r>
              <a:rPr lang="en-US" dirty="0"/>
              <a:t>Median, Mean, and SD by Region</a:t>
            </a:r>
            <a:br>
              <a:rPr lang="en-US" dirty="0"/>
            </a:br>
            <a:r>
              <a:rPr lang="en-US" dirty="0"/>
              <a:t>for Vacancy Length (in Days)</a:t>
            </a:r>
          </a:p>
        </p:txBody>
      </p:sp>
      <p:pic>
        <p:nvPicPr>
          <p:cNvPr id="5" name="Content Placeholder 4">
            <a:extLst>
              <a:ext uri="{FF2B5EF4-FFF2-40B4-BE49-F238E27FC236}">
                <a16:creationId xmlns:a16="http://schemas.microsoft.com/office/drawing/2014/main" id="{D961A4A6-4566-C081-2807-04C9984F439E}"/>
              </a:ext>
            </a:extLst>
          </p:cNvPr>
          <p:cNvPicPr>
            <a:picLocks noGrp="1" noChangeAspect="1"/>
          </p:cNvPicPr>
          <p:nvPr>
            <p:ph idx="1"/>
          </p:nvPr>
        </p:nvPicPr>
        <p:blipFill>
          <a:blip r:embed="rId2"/>
          <a:stretch>
            <a:fillRect/>
          </a:stretch>
        </p:blipFill>
        <p:spPr>
          <a:xfrm>
            <a:off x="403291" y="1492091"/>
            <a:ext cx="8154538" cy="2276793"/>
          </a:xfrm>
        </p:spPr>
      </p:pic>
      <p:sp>
        <p:nvSpPr>
          <p:cNvPr id="3" name="TextBox 2">
            <a:extLst>
              <a:ext uri="{FF2B5EF4-FFF2-40B4-BE49-F238E27FC236}">
                <a16:creationId xmlns:a16="http://schemas.microsoft.com/office/drawing/2014/main" id="{E3053088-52EF-41D1-984D-6F013AF26A8A}"/>
              </a:ext>
            </a:extLst>
          </p:cNvPr>
          <p:cNvSpPr txBox="1"/>
          <p:nvPr/>
        </p:nvSpPr>
        <p:spPr>
          <a:xfrm>
            <a:off x="952500" y="3893820"/>
            <a:ext cx="6926580" cy="954107"/>
          </a:xfrm>
          <a:prstGeom prst="rect">
            <a:avLst/>
          </a:prstGeom>
          <a:noFill/>
        </p:spPr>
        <p:txBody>
          <a:bodyPr wrap="square" rtlCol="0">
            <a:spAutoFit/>
          </a:bodyPr>
          <a:lstStyle/>
          <a:p>
            <a:r>
              <a:rPr lang="en-US" sz="1400" dirty="0">
                <a:solidFill>
                  <a:srgbClr val="2007B9"/>
                </a:solidFill>
              </a:rPr>
              <a:t>Austin had the highest median for vacancy length and Upper Valley RGV had the lowest median. Tarrant County had the highest mean vacancy length, whereas Mid Valley RGV had the lowest mean. Tarrant County had the highest standard deviation and Mid Valley RGV had the lowest standard deviation for vacancy length in days.</a:t>
            </a:r>
          </a:p>
        </p:txBody>
      </p:sp>
    </p:spTree>
    <p:extLst>
      <p:ext uri="{BB962C8B-B14F-4D97-AF65-F5344CB8AC3E}">
        <p14:creationId xmlns:p14="http://schemas.microsoft.com/office/powerpoint/2010/main" val="2783368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3180-0DB4-0A7D-AC41-782539C8A7A3}"/>
              </a:ext>
            </a:extLst>
          </p:cNvPr>
          <p:cNvSpPr>
            <a:spLocks noGrp="1"/>
          </p:cNvSpPr>
          <p:nvPr>
            <p:ph type="title"/>
          </p:nvPr>
        </p:nvSpPr>
        <p:spPr/>
        <p:txBody>
          <a:bodyPr/>
          <a:lstStyle/>
          <a:p>
            <a:r>
              <a:rPr lang="en-US" dirty="0"/>
              <a:t>Science: Total Days of FMLA</a:t>
            </a:r>
          </a:p>
        </p:txBody>
      </p:sp>
      <p:pic>
        <p:nvPicPr>
          <p:cNvPr id="5" name="Content Placeholder 4">
            <a:extLst>
              <a:ext uri="{FF2B5EF4-FFF2-40B4-BE49-F238E27FC236}">
                <a16:creationId xmlns:a16="http://schemas.microsoft.com/office/drawing/2014/main" id="{E7783261-EB79-E1B8-DB45-FD4000639808}"/>
              </a:ext>
            </a:extLst>
          </p:cNvPr>
          <p:cNvPicPr>
            <a:picLocks noGrp="1" noChangeAspect="1"/>
          </p:cNvPicPr>
          <p:nvPr>
            <p:ph idx="1"/>
          </p:nvPr>
        </p:nvPicPr>
        <p:blipFill>
          <a:blip r:embed="rId2"/>
          <a:stretch>
            <a:fillRect/>
          </a:stretch>
        </p:blipFill>
        <p:spPr>
          <a:xfrm>
            <a:off x="1466731" y="1249680"/>
            <a:ext cx="5871639" cy="3519806"/>
          </a:xfrm>
        </p:spPr>
      </p:pic>
    </p:spTree>
    <p:extLst>
      <p:ext uri="{BB962C8B-B14F-4D97-AF65-F5344CB8AC3E}">
        <p14:creationId xmlns:p14="http://schemas.microsoft.com/office/powerpoint/2010/main" val="10449182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BA1D-FC0B-59FD-BE75-A9943BCCD6E1}"/>
              </a:ext>
            </a:extLst>
          </p:cNvPr>
          <p:cNvSpPr>
            <a:spLocks noGrp="1"/>
          </p:cNvSpPr>
          <p:nvPr>
            <p:ph type="title"/>
          </p:nvPr>
        </p:nvSpPr>
        <p:spPr/>
        <p:txBody>
          <a:bodyPr/>
          <a:lstStyle/>
          <a:p>
            <a:r>
              <a:rPr lang="en-US" dirty="0"/>
              <a:t>Social Studies: Total Days of FMLA</a:t>
            </a:r>
          </a:p>
        </p:txBody>
      </p:sp>
      <p:pic>
        <p:nvPicPr>
          <p:cNvPr id="5" name="Content Placeholder 4">
            <a:extLst>
              <a:ext uri="{FF2B5EF4-FFF2-40B4-BE49-F238E27FC236}">
                <a16:creationId xmlns:a16="http://schemas.microsoft.com/office/drawing/2014/main" id="{54B7AB2B-DAA2-F4FA-0159-B0D587DEA1E6}"/>
              </a:ext>
            </a:extLst>
          </p:cNvPr>
          <p:cNvPicPr>
            <a:picLocks noGrp="1" noChangeAspect="1"/>
          </p:cNvPicPr>
          <p:nvPr>
            <p:ph idx="1"/>
          </p:nvPr>
        </p:nvPicPr>
        <p:blipFill>
          <a:blip r:embed="rId2"/>
          <a:stretch>
            <a:fillRect/>
          </a:stretch>
        </p:blipFill>
        <p:spPr>
          <a:xfrm>
            <a:off x="1477318" y="1191482"/>
            <a:ext cx="6058862" cy="3578004"/>
          </a:xfrm>
        </p:spPr>
      </p:pic>
    </p:spTree>
    <p:extLst>
      <p:ext uri="{BB962C8B-B14F-4D97-AF65-F5344CB8AC3E}">
        <p14:creationId xmlns:p14="http://schemas.microsoft.com/office/powerpoint/2010/main" val="34864172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6CA8-410C-24EA-39BD-7F06BF46AF24}"/>
              </a:ext>
            </a:extLst>
          </p:cNvPr>
          <p:cNvSpPr>
            <a:spLocks noGrp="1"/>
          </p:cNvSpPr>
          <p:nvPr>
            <p:ph type="title"/>
          </p:nvPr>
        </p:nvSpPr>
        <p:spPr/>
        <p:txBody>
          <a:bodyPr/>
          <a:lstStyle/>
          <a:p>
            <a:r>
              <a:rPr lang="en-US" dirty="0"/>
              <a:t>Number of Leaves Taken </a:t>
            </a:r>
            <a:br>
              <a:rPr lang="en-US" dirty="0"/>
            </a:br>
            <a:r>
              <a:rPr lang="en-US" dirty="0"/>
              <a:t>for FMLA by Subject</a:t>
            </a:r>
          </a:p>
        </p:txBody>
      </p:sp>
      <p:pic>
        <p:nvPicPr>
          <p:cNvPr id="5" name="Content Placeholder 4">
            <a:extLst>
              <a:ext uri="{FF2B5EF4-FFF2-40B4-BE49-F238E27FC236}">
                <a16:creationId xmlns:a16="http://schemas.microsoft.com/office/drawing/2014/main" id="{6AE6EB76-9877-3F1C-CB02-D6DBBE3C82A9}"/>
              </a:ext>
            </a:extLst>
          </p:cNvPr>
          <p:cNvPicPr>
            <a:picLocks noGrp="1" noChangeAspect="1"/>
          </p:cNvPicPr>
          <p:nvPr>
            <p:ph idx="1"/>
          </p:nvPr>
        </p:nvPicPr>
        <p:blipFill>
          <a:blip r:embed="rId2"/>
          <a:stretch>
            <a:fillRect/>
          </a:stretch>
        </p:blipFill>
        <p:spPr>
          <a:xfrm>
            <a:off x="1422549" y="1649135"/>
            <a:ext cx="6184599" cy="1599010"/>
          </a:xfrm>
        </p:spPr>
      </p:pic>
      <p:sp>
        <p:nvSpPr>
          <p:cNvPr id="6" name="TextBox 5">
            <a:extLst>
              <a:ext uri="{FF2B5EF4-FFF2-40B4-BE49-F238E27FC236}">
                <a16:creationId xmlns:a16="http://schemas.microsoft.com/office/drawing/2014/main" id="{6FE6C36E-7919-5F2E-71EA-6EEF94F424A3}"/>
              </a:ext>
            </a:extLst>
          </p:cNvPr>
          <p:cNvSpPr txBox="1"/>
          <p:nvPr/>
        </p:nvSpPr>
        <p:spPr>
          <a:xfrm>
            <a:off x="1722120" y="3676769"/>
            <a:ext cx="5166360" cy="954107"/>
          </a:xfrm>
          <a:prstGeom prst="rect">
            <a:avLst/>
          </a:prstGeom>
          <a:noFill/>
        </p:spPr>
        <p:txBody>
          <a:bodyPr wrap="square" rtlCol="0">
            <a:spAutoFit/>
          </a:bodyPr>
          <a:lstStyle/>
          <a:p>
            <a:r>
              <a:rPr lang="en-US" sz="1400" dirty="0">
                <a:solidFill>
                  <a:srgbClr val="2007B9"/>
                </a:solidFill>
              </a:rPr>
              <a:t>English Language Arts had the highest count of teachers leaves from FMLA for any subject at 285 leaves. This was followed by Math at 216 leaves and Science at 198 leaves. Social Studies was the subject with the fewest count of teacher leaves from FMLA, with 160 leaves</a:t>
            </a:r>
            <a:r>
              <a:rPr lang="en-US" sz="1400" dirty="0"/>
              <a:t>.</a:t>
            </a:r>
          </a:p>
        </p:txBody>
      </p:sp>
    </p:spTree>
    <p:extLst>
      <p:ext uri="{BB962C8B-B14F-4D97-AF65-F5344CB8AC3E}">
        <p14:creationId xmlns:p14="http://schemas.microsoft.com/office/powerpoint/2010/main" val="1903250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5A6B-A67D-F3AA-432F-16E3977BD08C}"/>
              </a:ext>
            </a:extLst>
          </p:cNvPr>
          <p:cNvSpPr>
            <a:spLocks noGrp="1"/>
          </p:cNvSpPr>
          <p:nvPr>
            <p:ph type="title"/>
          </p:nvPr>
        </p:nvSpPr>
        <p:spPr/>
        <p:txBody>
          <a:bodyPr/>
          <a:lstStyle/>
          <a:p>
            <a:r>
              <a:rPr lang="en-US" dirty="0"/>
              <a:t>Number of Teacher Leaves from FMLA Varied by Subject</a:t>
            </a:r>
          </a:p>
        </p:txBody>
      </p:sp>
      <p:pic>
        <p:nvPicPr>
          <p:cNvPr id="5" name="Content Placeholder 4">
            <a:extLst>
              <a:ext uri="{FF2B5EF4-FFF2-40B4-BE49-F238E27FC236}">
                <a16:creationId xmlns:a16="http://schemas.microsoft.com/office/drawing/2014/main" id="{FB4CB6FD-695F-ED55-684A-220941901288}"/>
              </a:ext>
            </a:extLst>
          </p:cNvPr>
          <p:cNvPicPr>
            <a:picLocks noGrp="1" noChangeAspect="1"/>
          </p:cNvPicPr>
          <p:nvPr>
            <p:ph idx="1"/>
          </p:nvPr>
        </p:nvPicPr>
        <p:blipFill>
          <a:blip r:embed="rId2"/>
          <a:stretch>
            <a:fillRect/>
          </a:stretch>
        </p:blipFill>
        <p:spPr>
          <a:xfrm>
            <a:off x="403860" y="1289938"/>
            <a:ext cx="5883157" cy="3540508"/>
          </a:xfrm>
        </p:spPr>
      </p:pic>
      <p:sp>
        <p:nvSpPr>
          <p:cNvPr id="6" name="TextBox 5">
            <a:extLst>
              <a:ext uri="{FF2B5EF4-FFF2-40B4-BE49-F238E27FC236}">
                <a16:creationId xmlns:a16="http://schemas.microsoft.com/office/drawing/2014/main" id="{B113BD69-5179-9253-4A82-A739D4B5D60F}"/>
              </a:ext>
            </a:extLst>
          </p:cNvPr>
          <p:cNvSpPr txBox="1"/>
          <p:nvPr/>
        </p:nvSpPr>
        <p:spPr>
          <a:xfrm>
            <a:off x="6614160" y="2179320"/>
            <a:ext cx="2072640" cy="2031325"/>
          </a:xfrm>
          <a:prstGeom prst="rect">
            <a:avLst/>
          </a:prstGeom>
          <a:noFill/>
        </p:spPr>
        <p:txBody>
          <a:bodyPr wrap="square" rtlCol="0">
            <a:spAutoFit/>
          </a:bodyPr>
          <a:lstStyle/>
          <a:p>
            <a:r>
              <a:rPr lang="en-US" sz="1400" dirty="0">
                <a:solidFill>
                  <a:srgbClr val="2007B9"/>
                </a:solidFill>
              </a:rPr>
              <a:t>English Language Arts had the highest count of FMLA leaves by teachers at 285, followed by Math at 216 leaves. Next was Science with 198 leaves, and last was Social Studies with 60 teacher leaves from FMLA.</a:t>
            </a:r>
          </a:p>
        </p:txBody>
      </p:sp>
    </p:spTree>
    <p:extLst>
      <p:ext uri="{BB962C8B-B14F-4D97-AF65-F5344CB8AC3E}">
        <p14:creationId xmlns:p14="http://schemas.microsoft.com/office/powerpoint/2010/main" val="28244256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24AE-AF40-AE72-E99C-95F2B0955CC7}"/>
              </a:ext>
            </a:extLst>
          </p:cNvPr>
          <p:cNvSpPr>
            <a:spLocks noGrp="1"/>
          </p:cNvSpPr>
          <p:nvPr>
            <p:ph type="title"/>
          </p:nvPr>
        </p:nvSpPr>
        <p:spPr/>
        <p:txBody>
          <a:bodyPr/>
          <a:lstStyle/>
          <a:p>
            <a:r>
              <a:rPr lang="en-US" sz="2800" dirty="0"/>
              <a:t>Summary Statistics for Number Teacher Leaves from FMLA, After Grouping by Subject </a:t>
            </a:r>
          </a:p>
        </p:txBody>
      </p:sp>
      <p:pic>
        <p:nvPicPr>
          <p:cNvPr id="5" name="Content Placeholder 4">
            <a:extLst>
              <a:ext uri="{FF2B5EF4-FFF2-40B4-BE49-F238E27FC236}">
                <a16:creationId xmlns:a16="http://schemas.microsoft.com/office/drawing/2014/main" id="{1695EA2A-00CC-B90C-9A29-129F265C7784}"/>
              </a:ext>
            </a:extLst>
          </p:cNvPr>
          <p:cNvPicPr>
            <a:picLocks noGrp="1" noChangeAspect="1"/>
          </p:cNvPicPr>
          <p:nvPr>
            <p:ph idx="1"/>
          </p:nvPr>
        </p:nvPicPr>
        <p:blipFill>
          <a:blip r:embed="rId2"/>
          <a:stretch>
            <a:fillRect/>
          </a:stretch>
        </p:blipFill>
        <p:spPr>
          <a:xfrm>
            <a:off x="816294" y="2174249"/>
            <a:ext cx="7870506" cy="795001"/>
          </a:xfrm>
        </p:spPr>
      </p:pic>
      <p:sp>
        <p:nvSpPr>
          <p:cNvPr id="6" name="TextBox 5">
            <a:extLst>
              <a:ext uri="{FF2B5EF4-FFF2-40B4-BE49-F238E27FC236}">
                <a16:creationId xmlns:a16="http://schemas.microsoft.com/office/drawing/2014/main" id="{93BFEFBE-80E2-5D83-5F41-ADCA37EBDF9D}"/>
              </a:ext>
            </a:extLst>
          </p:cNvPr>
          <p:cNvSpPr txBox="1"/>
          <p:nvPr/>
        </p:nvSpPr>
        <p:spPr>
          <a:xfrm>
            <a:off x="1794510" y="3603216"/>
            <a:ext cx="5554980" cy="954107"/>
          </a:xfrm>
          <a:prstGeom prst="rect">
            <a:avLst/>
          </a:prstGeom>
          <a:noFill/>
        </p:spPr>
        <p:txBody>
          <a:bodyPr wrap="square" rtlCol="0">
            <a:spAutoFit/>
          </a:bodyPr>
          <a:lstStyle/>
          <a:p>
            <a:r>
              <a:rPr lang="en-US" sz="1400" dirty="0">
                <a:solidFill>
                  <a:srgbClr val="2007B9"/>
                </a:solidFill>
              </a:rPr>
              <a:t>English Language Arts and Math were above both the mean and median when looking at teacher leaves from FMLA by subject. Science and Social Studies were the subjects that were both below the median and mean count after grouping by subject.</a:t>
            </a:r>
          </a:p>
        </p:txBody>
      </p:sp>
    </p:spTree>
    <p:extLst>
      <p:ext uri="{BB962C8B-B14F-4D97-AF65-F5344CB8AC3E}">
        <p14:creationId xmlns:p14="http://schemas.microsoft.com/office/powerpoint/2010/main" val="3788115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B49F-E802-C85F-2585-24851F4C4A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AC237D-1EF5-6502-F69A-EBAD2F4266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480491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7FEB-CC8D-A44A-3BAA-CC3CD4F656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1A1B12-AE71-865E-B312-4F01CB4221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09717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3F33-7CE5-AED7-6BE3-98746DA20B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EE7A8F-4A30-A8CB-DAAF-F1B443B438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3753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7D3D-BAAF-A99F-79AD-5FDFFC62846B}"/>
              </a:ext>
            </a:extLst>
          </p:cNvPr>
          <p:cNvSpPr>
            <a:spLocks noGrp="1"/>
          </p:cNvSpPr>
          <p:nvPr>
            <p:ph type="title"/>
          </p:nvPr>
        </p:nvSpPr>
        <p:spPr/>
        <p:txBody>
          <a:bodyPr/>
          <a:lstStyle/>
          <a:p>
            <a:r>
              <a:rPr lang="en-US" dirty="0"/>
              <a:t>Summary Statistics for Vacancy </a:t>
            </a:r>
            <a:br>
              <a:rPr lang="en-US" dirty="0"/>
            </a:br>
            <a:r>
              <a:rPr lang="en-US" dirty="0"/>
              <a:t>Lengths After Grouping by Region </a:t>
            </a:r>
          </a:p>
        </p:txBody>
      </p:sp>
      <p:pic>
        <p:nvPicPr>
          <p:cNvPr id="5" name="Content Placeholder 4">
            <a:extLst>
              <a:ext uri="{FF2B5EF4-FFF2-40B4-BE49-F238E27FC236}">
                <a16:creationId xmlns:a16="http://schemas.microsoft.com/office/drawing/2014/main" id="{DDC95942-097D-5590-63EF-39DA7CE1B15D}"/>
              </a:ext>
            </a:extLst>
          </p:cNvPr>
          <p:cNvPicPr>
            <a:picLocks noGrp="1" noChangeAspect="1"/>
          </p:cNvPicPr>
          <p:nvPr>
            <p:ph idx="1"/>
          </p:nvPr>
        </p:nvPicPr>
        <p:blipFill>
          <a:blip r:embed="rId2"/>
          <a:stretch>
            <a:fillRect/>
          </a:stretch>
        </p:blipFill>
        <p:spPr>
          <a:xfrm>
            <a:off x="574744" y="1921921"/>
            <a:ext cx="8112056" cy="1074920"/>
          </a:xfrm>
        </p:spPr>
      </p:pic>
    </p:spTree>
    <p:extLst>
      <p:ext uri="{BB962C8B-B14F-4D97-AF65-F5344CB8AC3E}">
        <p14:creationId xmlns:p14="http://schemas.microsoft.com/office/powerpoint/2010/main" val="140158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8D49-0186-4404-E0CD-4D9CF88836EA}"/>
              </a:ext>
            </a:extLst>
          </p:cNvPr>
          <p:cNvSpPr>
            <a:spLocks noGrp="1"/>
          </p:cNvSpPr>
          <p:nvPr>
            <p:ph type="title"/>
          </p:nvPr>
        </p:nvSpPr>
        <p:spPr/>
        <p:txBody>
          <a:bodyPr/>
          <a:lstStyle/>
          <a:p>
            <a:r>
              <a:rPr lang="en-US" dirty="0"/>
              <a:t>Austin Vacancy Lengths in Days</a:t>
            </a:r>
          </a:p>
        </p:txBody>
      </p:sp>
      <p:pic>
        <p:nvPicPr>
          <p:cNvPr id="5" name="Content Placeholder 4">
            <a:extLst>
              <a:ext uri="{FF2B5EF4-FFF2-40B4-BE49-F238E27FC236}">
                <a16:creationId xmlns:a16="http://schemas.microsoft.com/office/drawing/2014/main" id="{90CE44CE-2471-63F3-F3A9-7B9C30F475A0}"/>
              </a:ext>
            </a:extLst>
          </p:cNvPr>
          <p:cNvPicPr>
            <a:picLocks noGrp="1" noChangeAspect="1"/>
          </p:cNvPicPr>
          <p:nvPr>
            <p:ph idx="1"/>
          </p:nvPr>
        </p:nvPicPr>
        <p:blipFill>
          <a:blip r:embed="rId2"/>
          <a:stretch>
            <a:fillRect/>
          </a:stretch>
        </p:blipFill>
        <p:spPr>
          <a:xfrm>
            <a:off x="1778415" y="1200150"/>
            <a:ext cx="5587169" cy="3394075"/>
          </a:xfrm>
        </p:spPr>
      </p:pic>
    </p:spTree>
    <p:extLst>
      <p:ext uri="{BB962C8B-B14F-4D97-AF65-F5344CB8AC3E}">
        <p14:creationId xmlns:p14="http://schemas.microsoft.com/office/powerpoint/2010/main" val="288291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6BA4-8BFF-AB45-84EA-418B75546F36}"/>
              </a:ext>
            </a:extLst>
          </p:cNvPr>
          <p:cNvSpPr>
            <a:spLocks noGrp="1"/>
          </p:cNvSpPr>
          <p:nvPr>
            <p:ph type="title"/>
          </p:nvPr>
        </p:nvSpPr>
        <p:spPr/>
        <p:txBody>
          <a:bodyPr/>
          <a:lstStyle/>
          <a:p>
            <a:r>
              <a:rPr lang="en-US" dirty="0"/>
              <a:t>El Paso Vacancy Lengths in Days</a:t>
            </a:r>
          </a:p>
        </p:txBody>
      </p:sp>
      <p:pic>
        <p:nvPicPr>
          <p:cNvPr id="5" name="Content Placeholder 4">
            <a:extLst>
              <a:ext uri="{FF2B5EF4-FFF2-40B4-BE49-F238E27FC236}">
                <a16:creationId xmlns:a16="http://schemas.microsoft.com/office/drawing/2014/main" id="{9C77C0F8-9F4F-7BAB-639B-008509E2B066}"/>
              </a:ext>
            </a:extLst>
          </p:cNvPr>
          <p:cNvPicPr>
            <a:picLocks noGrp="1" noChangeAspect="1"/>
          </p:cNvPicPr>
          <p:nvPr>
            <p:ph idx="1"/>
          </p:nvPr>
        </p:nvPicPr>
        <p:blipFill>
          <a:blip r:embed="rId2"/>
          <a:stretch>
            <a:fillRect/>
          </a:stretch>
        </p:blipFill>
        <p:spPr>
          <a:xfrm>
            <a:off x="1818035" y="1200150"/>
            <a:ext cx="5507929" cy="3394075"/>
          </a:xfrm>
        </p:spPr>
      </p:pic>
    </p:spTree>
    <p:extLst>
      <p:ext uri="{BB962C8B-B14F-4D97-AF65-F5344CB8AC3E}">
        <p14:creationId xmlns:p14="http://schemas.microsoft.com/office/powerpoint/2010/main" val="3790466691"/>
      </p:ext>
    </p:extLst>
  </p:cSld>
  <p:clrMapOvr>
    <a:masterClrMapping/>
  </p:clrMapOvr>
</p:sld>
</file>

<file path=ppt/theme/theme1.xml><?xml version="1.0" encoding="utf-8"?>
<a:theme xmlns:a="http://schemas.openxmlformats.org/drawingml/2006/main" name="IDEA Theme">
  <a:themeElements>
    <a:clrScheme name="IDEA">
      <a:dk1>
        <a:srgbClr val="000000"/>
      </a:dk1>
      <a:lt1>
        <a:srgbClr val="FFFFFF"/>
      </a:lt1>
      <a:dk2>
        <a:srgbClr val="006FAB"/>
      </a:dk2>
      <a:lt2>
        <a:srgbClr val="FFFEFE"/>
      </a:lt2>
      <a:accent1>
        <a:srgbClr val="1A9FD7"/>
      </a:accent1>
      <a:accent2>
        <a:srgbClr val="454546"/>
      </a:accent2>
      <a:accent3>
        <a:srgbClr val="9BBB59"/>
      </a:accent3>
      <a:accent4>
        <a:srgbClr val="F5BC25"/>
      </a:accent4>
      <a:accent5>
        <a:srgbClr val="4BACC6"/>
      </a:accent5>
      <a:accent6>
        <a:srgbClr val="F79646"/>
      </a:accent6>
      <a:hlink>
        <a:srgbClr val="006FA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DEA-template-powerpoint-2018_7_17_2019_2_27_23_PM  -  Repaired" id="{0076A65F-88B0-9C46-B47C-D2C8AA499578}" vid="{8B37C54B-5A64-AD44-8DEB-7035C50B8D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49D00B096D244FAC5AFF8B60974F61" ma:contentTypeVersion="11" ma:contentTypeDescription="Create a new document." ma:contentTypeScope="" ma:versionID="e46cd2fcefc6db6a90d7fd0c5747b844">
  <xsd:schema xmlns:xsd="http://www.w3.org/2001/XMLSchema" xmlns:xs="http://www.w3.org/2001/XMLSchema" xmlns:p="http://schemas.microsoft.com/office/2006/metadata/properties" xmlns:ns2="d3c7062f-4ea7-49cc-b3fe-850ed8fbc539" xmlns:ns3="4bdf3d67-7eae-48ef-a451-1b2c03484972" targetNamespace="http://schemas.microsoft.com/office/2006/metadata/properties" ma:root="true" ma:fieldsID="865c60c29ba958a0a0c1ed2c0277074c" ns2:_="" ns3:_="">
    <xsd:import namespace="d3c7062f-4ea7-49cc-b3fe-850ed8fbc539"/>
    <xsd:import namespace="4bdf3d67-7eae-48ef-a451-1b2c0348497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c7062f-4ea7-49cc-b3fe-850ed8fbc5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df3d67-7eae-48ef-a451-1b2c034849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521E03-7C40-4A97-94E2-72A900A35FF1}">
  <ds:schemaRefs>
    <ds:schemaRef ds:uri="4bdf3d67-7eae-48ef-a451-1b2c03484972"/>
    <ds:schemaRef ds:uri="d3c7062f-4ea7-49cc-b3fe-850ed8fbc53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345A88B-8F77-4C36-85CD-A433C8B900F7}">
  <ds:schemaRefs>
    <ds:schemaRef ds:uri="http://schemas.microsoft.com/sharepoint/v3/contenttype/forms"/>
  </ds:schemaRefs>
</ds:datastoreItem>
</file>

<file path=customXml/itemProps3.xml><?xml version="1.0" encoding="utf-8"?>
<ds:datastoreItem xmlns:ds="http://schemas.openxmlformats.org/officeDocument/2006/customXml" ds:itemID="{A4CAEAFD-F28A-43BB-9051-236ACB100365}">
  <ds:schemaRefs>
    <ds:schemaRef ds:uri="4bdf3d67-7eae-48ef-a451-1b2c03484972"/>
    <ds:schemaRef ds:uri="d3c7062f-4ea7-49cc-b3fe-850ed8fbc5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IDEA Theme</Template>
  <TotalTime>873</TotalTime>
  <Words>1606</Words>
  <Application>Microsoft Office PowerPoint</Application>
  <PresentationFormat>On-screen Show (16:9)</PresentationFormat>
  <Paragraphs>121</Paragraphs>
  <Slides>67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Calibri</vt:lpstr>
      <vt:lpstr>Proxima Nova Extrabold</vt:lpstr>
      <vt:lpstr>Courier New</vt:lpstr>
      <vt:lpstr>Arial</vt:lpstr>
      <vt:lpstr>Proxima Nova</vt:lpstr>
      <vt:lpstr>IDEA Theme</vt:lpstr>
      <vt:lpstr>Staffing Vacancies in SY 23-24 for October 1, 2024 Cycle  Created by Research &amp; Analytics</vt:lpstr>
      <vt:lpstr>What is the Nature of Staffing Vacancies at IDEA?</vt:lpstr>
      <vt:lpstr>Data Background</vt:lpstr>
      <vt:lpstr>Vacancy Data</vt:lpstr>
      <vt:lpstr>Vacancy: Region</vt:lpstr>
      <vt:lpstr>Median, Mean, and SD by Region for Vacancy Length (in Days)</vt:lpstr>
      <vt:lpstr>Summary Statistics for Vacancy  Lengths After Grouping by Region </vt:lpstr>
      <vt:lpstr>Austin Vacancy Lengths in Days</vt:lpstr>
      <vt:lpstr>El Paso Vacancy Lengths in Days</vt:lpstr>
      <vt:lpstr>Greater Houston Area Vacancy Lengths in Days</vt:lpstr>
      <vt:lpstr>Lower Valley RGV Vacancy  Lengths in Days</vt:lpstr>
      <vt:lpstr>Upper Valley RGV Vacancy  Lengths in Days</vt:lpstr>
      <vt:lpstr>Mid Valley RGV Vacancy  Lengths in Days</vt:lpstr>
      <vt:lpstr>Permian Basin Vacancy  Lengths in Days</vt:lpstr>
      <vt:lpstr>San Antonio Vacancy Lengths in Days</vt:lpstr>
      <vt:lpstr>Tarrant County Vacancy  Lengths in Days</vt:lpstr>
      <vt:lpstr>Number of Staffing Vacancies Varied by Region </vt:lpstr>
      <vt:lpstr>Number of Staffing Vacancies were Highest in San Antonio, Followed by Austin.</vt:lpstr>
      <vt:lpstr>Vacancy: Campus </vt:lpstr>
      <vt:lpstr>Median, Mean, and SD by Campus for Vacancy Length (in Days) – Part 1</vt:lpstr>
      <vt:lpstr>Median, Mean, and SD by Campus for Vacancy Length (in Days) – Part 2</vt:lpstr>
      <vt:lpstr>Summary Statistics for Vacancies After Grouping by Campus </vt:lpstr>
      <vt:lpstr>Number of Staffing Vacancies  Varied by Campus </vt:lpstr>
      <vt:lpstr>Vacancy: Subject</vt:lpstr>
      <vt:lpstr>Summary Statistics for Vacancy Length in Days by Subject</vt:lpstr>
      <vt:lpstr>Number of Staffing Vacancies Varied by Subject</vt:lpstr>
      <vt:lpstr>Summary Statistics for Number of Vacancies after Grouping by Subject</vt:lpstr>
      <vt:lpstr>Reading Histograms</vt:lpstr>
      <vt:lpstr>Math Vacancy Lengths in Days</vt:lpstr>
      <vt:lpstr>English Language Arts Vacancy Lengths in Days</vt:lpstr>
      <vt:lpstr>Science Vacancy Lengths in Days</vt:lpstr>
      <vt:lpstr>Social Studies Vacancy  Lengths in Days</vt:lpstr>
      <vt:lpstr>Number Staffing Vacancies were Highest in English Language Arts</vt:lpstr>
      <vt:lpstr>PowerPoint Presentation</vt:lpstr>
      <vt:lpstr>FMLA Data</vt:lpstr>
      <vt:lpstr>FMLA: Region</vt:lpstr>
      <vt:lpstr>Median, Mean, and SD by Region for FMLA Length (in Days)</vt:lpstr>
      <vt:lpstr>Histogram of FMLA Lengths  (in Days) for Austin</vt:lpstr>
      <vt:lpstr>Frequency of FMLA Lengths  (in Days) for El Paso</vt:lpstr>
      <vt:lpstr>Frequency of FMLA Lengths (in Days) for Greater Houston Area</vt:lpstr>
      <vt:lpstr>Frequency of FMLA Lengths (in Days) for Lower Valley RGV</vt:lpstr>
      <vt:lpstr>Frequency of FMLA Lengths (in Days) for Mid Valley RGV</vt:lpstr>
      <vt:lpstr>Frequency of FMLA Lengths (in Days) for Upper Valley RGV</vt:lpstr>
      <vt:lpstr>Histogram of FMLA Lengths (in Days) for Permian Basin</vt:lpstr>
      <vt:lpstr>Histogram of FMLA Lengths (in Days) for East San Antonio</vt:lpstr>
      <vt:lpstr>Frequency of FMLA Lengths (in Days) for West San Antonio</vt:lpstr>
      <vt:lpstr>Frequency of FMLA Lengths (in Days) for Tarrant County</vt:lpstr>
      <vt:lpstr>Number of Teacher Leaves from FMLA Varied by Region </vt:lpstr>
      <vt:lpstr>Number of Teacher Leaves from FMLA were Highest in Lower Valley RGV, Followed by Austin.</vt:lpstr>
      <vt:lpstr>FMLA: Campus</vt:lpstr>
      <vt:lpstr>Median, Mean, and SD by Campus for Teacher Leave from FMLA (in Days) – Part 1</vt:lpstr>
      <vt:lpstr>Median, Mean, and SD by Campus for Teacher Leave from FMLA (in Days) – Part 2</vt:lpstr>
      <vt:lpstr>Number of Teacher Leaves from FMLA Varied by Campus</vt:lpstr>
      <vt:lpstr>Summary Statistics for Number of Teacher Leaves from FMLA After Grouping by Campus </vt:lpstr>
      <vt:lpstr>Number of Teacher Leaves from FMLA were highest in Sports Park</vt:lpstr>
      <vt:lpstr>FMLA: Subject</vt:lpstr>
      <vt:lpstr>Summary Statistics for Teacher Leave (in Days) from FMLA by Subject</vt:lpstr>
      <vt:lpstr>Math: Total Days of FMLA</vt:lpstr>
      <vt:lpstr>English Language Arts: Total Days of FMLA</vt:lpstr>
      <vt:lpstr>Science: Total Days of FMLA</vt:lpstr>
      <vt:lpstr>Social Studies: Total Days of FMLA</vt:lpstr>
      <vt:lpstr>Number of Leaves Taken  for FMLA by Subject</vt:lpstr>
      <vt:lpstr>Number of Teacher Leaves from FMLA Varied by Subject</vt:lpstr>
      <vt:lpstr>Summary Statistics for Number Teacher Leaves from FMLA, After Grouping by Subject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DEI Request from Danielle ChristinaMullings</dc:title>
  <dc:creator>Christopher Haid</dc:creator>
  <cp:lastModifiedBy>Maura Carter</cp:lastModifiedBy>
  <cp:revision>34</cp:revision>
  <dcterms:created xsi:type="dcterms:W3CDTF">2020-11-18T15:51:46Z</dcterms:created>
  <dcterms:modified xsi:type="dcterms:W3CDTF">2024-10-08T03:10:14Z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0x010100DF49D00B096D244FAC5AFF8B60974F61</vt:lpwstr>
  </property>
</Properties>
</file>