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53" r:id="rId4"/>
  </p:sldMasterIdLst>
  <p:notesMasterIdLst>
    <p:notesMasterId r:id="rId13"/>
  </p:notesMasterIdLst>
  <p:handoutMasterIdLst>
    <p:handoutMasterId r:id="rId14"/>
  </p:handoutMasterIdLst>
  <p:sldIdLst>
    <p:sldId id="256" r:id="rId5"/>
    <p:sldId id="301" r:id="rId6"/>
    <p:sldId id="302" r:id="rId7"/>
    <p:sldId id="337" r:id="rId8"/>
    <p:sldId id="338" r:id="rId9"/>
    <p:sldId id="339" r:id="rId10"/>
    <p:sldId id="340" r:id="rId11"/>
    <p:sldId id="341" r:id="rId12"/>
  </p:sldIdLst>
  <p:sldSz cx="9144000" cy="5143500" type="screen16x9"/>
  <p:notesSz cx="6858000" cy="9144000"/>
  <p:embeddedFontLst>
    <p:embeddedFont>
      <p:font typeface="Proxima Nova" panose="02000506030000020004" pitchFamily="2" charset="0"/>
      <p:regular r:id="rId15"/>
      <p:bold r:id="rId16"/>
      <p:italic r:id="rId17"/>
      <p:boldItalic r:id="rId18"/>
    </p:embeddedFont>
    <p:embeddedFont>
      <p:font typeface="Proxima Nova Extrabold" panose="02000506030000020004" pitchFamily="2" charset="0"/>
      <p:bold r:id="rId19"/>
      <p:italic r:id="rId20"/>
      <p:boldItalic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9FAEE9A-5C75-4F8A-A424-31300C03B132}">
          <p14:sldIdLst>
            <p14:sldId id="256"/>
            <p14:sldId id="301"/>
            <p14:sldId id="302"/>
            <p14:sldId id="337"/>
            <p14:sldId id="338"/>
            <p14:sldId id="339"/>
            <p14:sldId id="340"/>
            <p14:sldId id="341"/>
          </p14:sldIdLst>
        </p14:section>
        <p14:section name="Appendix" id="{7707790E-8F7D-47FE-B46E-129A0025747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0C6BB4D-B2B2-69E1-56CA-DBA6068FA89A}" name="Maura Carter" initials="MC" userId="S::maura.carter@ideapublicschools.org::63cedfe0-2002-40c3-ba9f-8e470448bcbc" providerId="AD"/>
  <p188:author id="{0DCCB05C-D0DE-24C8-A9A1-538A9DEE4FE4}" name="Luzdivina Lozano" initials="LL" userId="S::luzdivina.lozano@ideapublicschools.org::b5aafe67-84bf-4623-9580-7897cf619d5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FAB"/>
    <a:srgbClr val="2007B9"/>
    <a:srgbClr val="FFCC00"/>
    <a:srgbClr val="FF9900"/>
    <a:srgbClr val="33CC33"/>
    <a:srgbClr val="007A37"/>
    <a:srgbClr val="238D5B"/>
    <a:srgbClr val="30C27C"/>
    <a:srgbClr val="FBE7CD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9" d="100"/>
          <a:sy n="129" d="100"/>
        </p:scale>
        <p:origin x="630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font" Target="fonts/font7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B8D5106-9ADF-4F65-B8A3-089852FA92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46E9DC-6B6F-48CD-BE45-5FEA062648B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75C40-3B4A-4627-ABFB-A04C0E1F1D24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28290E-2632-4E6B-B54E-2215FB5F7B0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CD8F4A-34DB-4C1B-9451-DFE583DF1E2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44546-1C4B-4589-BCD4-1B426DBEE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025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7A5C0-D3D3-4E90-800D-D840E756A264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4DE4D-2846-4BE8-8B8C-E93B087FC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99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F4DE4D-2846-4BE8-8B8C-E93B087FC4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55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Proxima Nova" panose="02000506030000020004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 b="1" i="0">
                <a:solidFill>
                  <a:schemeClr val="tx1">
                    <a:tint val="75000"/>
                  </a:schemeClr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6525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Proxima Nova Extrabold" panose="02000506030000020004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Proxima Nova" panose="02000506030000020004" pitchFamily="2" charset="0"/>
              </a:defRPr>
            </a:lvl1pPr>
            <a:lvl2pPr>
              <a:defRPr>
                <a:latin typeface="Proxima Nova" panose="02000506030000020004" pitchFamily="2" charset="0"/>
              </a:defRPr>
            </a:lvl2pPr>
            <a:lvl3pPr>
              <a:defRPr>
                <a:latin typeface="Proxima Nova" panose="02000506030000020004" pitchFamily="2" charset="0"/>
              </a:defRPr>
            </a:lvl3pPr>
            <a:lvl4pPr>
              <a:defRPr>
                <a:latin typeface="Proxima Nova" panose="02000506030000020004" pitchFamily="2" charset="0"/>
              </a:defRPr>
            </a:lvl4pPr>
            <a:lvl5pPr>
              <a:defRPr>
                <a:latin typeface="Proxima Nova" panose="0200050603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021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Autofit/>
          </a:bodyPr>
          <a:lstStyle>
            <a:lvl1pPr algn="l">
              <a:defRPr sz="3200" b="1" cap="all">
                <a:latin typeface="Proxima Nova Extrabold" panose="02000506030000020004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0610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b="1">
                <a:latin typeface="Proxima Nova" panose="02000506030000020004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4558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220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3600" b="1" i="0" kern="1200">
          <a:solidFill>
            <a:schemeClr val="tx2"/>
          </a:solidFill>
          <a:latin typeface="Proxima Nova" charset="0"/>
          <a:ea typeface="Proxima Nova" charset="0"/>
          <a:cs typeface="Proxima Nova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0" y="2048061"/>
            <a:ext cx="9143999" cy="1047377"/>
          </a:xfrm>
        </p:spPr>
        <p:txBody>
          <a:bodyPr>
            <a:normAutofit fontScale="90000"/>
          </a:bodyPr>
          <a:lstStyle/>
          <a:p>
            <a:r>
              <a:rPr lang="en-US" sz="4500" dirty="0">
                <a:solidFill>
                  <a:srgbClr val="1670B4"/>
                </a:solidFill>
                <a:latin typeface="Proxima Nova Extrabold"/>
              </a:rPr>
              <a:t>Staffing Vacancies in SY 23-24</a:t>
            </a:r>
            <a:br>
              <a:rPr lang="en-US" sz="4500" dirty="0">
                <a:solidFill>
                  <a:srgbClr val="1670B4"/>
                </a:solidFill>
                <a:latin typeface="Proxima Nova Extrabold"/>
              </a:rPr>
            </a:br>
            <a:r>
              <a:rPr lang="en-US" sz="4500" dirty="0">
                <a:solidFill>
                  <a:srgbClr val="1670B4"/>
                </a:solidFill>
                <a:latin typeface="Proxima Nova Extrabold"/>
              </a:rPr>
              <a:t>for October 1, 2024 Cycle</a:t>
            </a:r>
            <a:br>
              <a:rPr lang="en-US" sz="4500" dirty="0">
                <a:solidFill>
                  <a:srgbClr val="1670B4"/>
                </a:solidFill>
                <a:latin typeface="Proxima Nova Extrabold"/>
              </a:rPr>
            </a:br>
            <a:br>
              <a:rPr lang="en-US" sz="4500" dirty="0">
                <a:solidFill>
                  <a:srgbClr val="1670B4"/>
                </a:solidFill>
                <a:latin typeface="Proxima Nova Extrabold"/>
              </a:rPr>
            </a:br>
            <a:r>
              <a:rPr lang="en-US" sz="3100" dirty="0">
                <a:solidFill>
                  <a:srgbClr val="1670B4"/>
                </a:solidFill>
                <a:latin typeface="Proxima Nova Extrabold"/>
              </a:rPr>
              <a:t>Created by Research &amp; Analytics</a:t>
            </a:r>
            <a:endParaRPr lang="en-US" sz="3100" b="1" dirty="0">
              <a:solidFill>
                <a:srgbClr val="1670B4"/>
              </a:solidFill>
              <a:latin typeface="Proxima Nova Extrabold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760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CC070-DAEF-471A-830A-28B75BF41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Nature of Staffing Vacancies at IDEA?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6601D-D9EE-404F-949F-61C2AB110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76650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dirty="0"/>
              <a:t>1) How long are vacancies (median and mean and SD)?</a:t>
            </a:r>
          </a:p>
          <a:p>
            <a:endParaRPr lang="en-US" sz="2800" b="1" dirty="0"/>
          </a:p>
          <a:p>
            <a:r>
              <a:rPr lang="en-US" sz="2800" b="1" dirty="0"/>
              <a:t>2) How many vacancies (median, mean and SD)?</a:t>
            </a:r>
          </a:p>
          <a:p>
            <a:endParaRPr lang="en-US" sz="2800" b="1" dirty="0"/>
          </a:p>
          <a:p>
            <a:r>
              <a:rPr lang="en-US" sz="2800" b="1" dirty="0"/>
              <a:t>3) What is the most # of vacancies at one "time“?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b="1" dirty="0"/>
              <a:t>(time = week, month, quarter, semester)</a:t>
            </a:r>
          </a:p>
          <a:p>
            <a:endParaRPr lang="en-US" sz="2800" b="1" dirty="0"/>
          </a:p>
          <a:p>
            <a:r>
              <a:rPr lang="en-US" sz="2800" b="1" dirty="0"/>
              <a:t>4) Add box plots and histograms</a:t>
            </a:r>
            <a:r>
              <a:rPr lang="en-US" sz="2000" b="1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36068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844DD-994D-4004-9634-38D612221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781"/>
            <a:ext cx="8229600" cy="857250"/>
          </a:xfrm>
        </p:spPr>
        <p:txBody>
          <a:bodyPr/>
          <a:lstStyle/>
          <a:p>
            <a:r>
              <a:rPr lang="en-US"/>
              <a:t>Data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921EF-2483-46EB-87E1-47A51F630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8673"/>
            <a:ext cx="8229600" cy="355905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b="1" dirty="0">
                <a:solidFill>
                  <a:srgbClr val="FF2FAB"/>
                </a:solidFill>
              </a:rPr>
              <a:t>Jobvite Data for HA and Staffing – shows when a job is posted or filled</a:t>
            </a:r>
          </a:p>
          <a:p>
            <a:r>
              <a:rPr lang="en-US" sz="1600" b="1" dirty="0">
                <a:latin typeface="Proxima Nova"/>
              </a:rPr>
              <a:t>Employee Data: Tyler Munis, Power Schools – shows employe number, name, course name taught, school year, hire date, start date, FMLA </a:t>
            </a:r>
            <a:r>
              <a:rPr lang="en-US" sz="1600" b="1">
                <a:latin typeface="Proxima Nova"/>
              </a:rPr>
              <a:t>data for leave</a:t>
            </a:r>
            <a:endParaRPr lang="en-US" sz="1600" b="1" dirty="0">
              <a:latin typeface="Proxima Nova"/>
            </a:endParaRPr>
          </a:p>
          <a:p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Proxima Nova"/>
              </a:rPr>
              <a:t>Subjects: Math, English Language Arts, Science, Social Studies </a:t>
            </a:r>
          </a:p>
          <a:p>
            <a:r>
              <a:rPr lang="en-US" sz="1800" b="1" dirty="0">
                <a:solidFill>
                  <a:srgbClr val="2007B9"/>
                </a:solidFill>
              </a:rPr>
              <a:t>“Grade” is binned into 1</a:t>
            </a:r>
            <a:r>
              <a:rPr lang="en-US" sz="1800" b="1" baseline="30000" dirty="0">
                <a:solidFill>
                  <a:srgbClr val="2007B9"/>
                </a:solidFill>
              </a:rPr>
              <a:t>st</a:t>
            </a:r>
            <a:r>
              <a:rPr lang="en-US" sz="1800" b="1" dirty="0">
                <a:solidFill>
                  <a:srgbClr val="2007B9"/>
                </a:solidFill>
              </a:rPr>
              <a:t> – 5</a:t>
            </a:r>
            <a:r>
              <a:rPr lang="en-US" sz="1800" b="1" baseline="30000" dirty="0">
                <a:solidFill>
                  <a:srgbClr val="2007B9"/>
                </a:solidFill>
              </a:rPr>
              <a:t>th</a:t>
            </a:r>
            <a:r>
              <a:rPr lang="en-US" sz="1800" b="1" dirty="0">
                <a:solidFill>
                  <a:srgbClr val="2007B9"/>
                </a:solidFill>
              </a:rPr>
              <a:t>, 6</a:t>
            </a:r>
            <a:r>
              <a:rPr lang="en-US" sz="1800" b="1" baseline="30000" dirty="0">
                <a:solidFill>
                  <a:srgbClr val="2007B9"/>
                </a:solidFill>
              </a:rPr>
              <a:t>th</a:t>
            </a:r>
            <a:r>
              <a:rPr lang="en-US" sz="1800" b="1" dirty="0">
                <a:solidFill>
                  <a:srgbClr val="2007B9"/>
                </a:solidFill>
              </a:rPr>
              <a:t> – 8</a:t>
            </a:r>
            <a:r>
              <a:rPr lang="en-US" sz="1800" b="1" baseline="30000" dirty="0">
                <a:solidFill>
                  <a:srgbClr val="2007B9"/>
                </a:solidFill>
              </a:rPr>
              <a:t>th</a:t>
            </a:r>
            <a:r>
              <a:rPr lang="en-US" sz="1800" b="1" dirty="0">
                <a:solidFill>
                  <a:srgbClr val="2007B9"/>
                </a:solidFill>
              </a:rPr>
              <a:t>, and 9</a:t>
            </a:r>
            <a:r>
              <a:rPr lang="en-US" sz="1800" b="1" baseline="30000" dirty="0">
                <a:solidFill>
                  <a:srgbClr val="2007B9"/>
                </a:solidFill>
              </a:rPr>
              <a:t>th</a:t>
            </a:r>
            <a:r>
              <a:rPr lang="en-US" sz="1800" b="1" dirty="0">
                <a:solidFill>
                  <a:srgbClr val="2007B9"/>
                </a:solidFill>
              </a:rPr>
              <a:t>-12</a:t>
            </a:r>
            <a:r>
              <a:rPr lang="en-US" sz="1800" b="1" baseline="30000" dirty="0">
                <a:solidFill>
                  <a:srgbClr val="2007B9"/>
                </a:solidFill>
              </a:rPr>
              <a:t>th</a:t>
            </a:r>
            <a:r>
              <a:rPr lang="en-US" sz="1800" b="1" dirty="0">
                <a:solidFill>
                  <a:srgbClr val="2007B9"/>
                </a:solidFill>
              </a:rPr>
              <a:t>, unless otherwise denoted by the course name to a specific individual grade for that course. </a:t>
            </a:r>
            <a:endParaRPr lang="en-US" sz="1800" b="1" dirty="0"/>
          </a:p>
          <a:p>
            <a:r>
              <a:rPr lang="en-US" sz="1800" b="1" dirty="0">
                <a:solidFill>
                  <a:srgbClr val="33CC33"/>
                </a:solidFill>
              </a:rPr>
              <a:t>“Region is inclusive of all Texas regions, including all Texas schools that have accountability ratings A-F.</a:t>
            </a:r>
            <a:endParaRPr lang="en-US" sz="1600" b="1" dirty="0"/>
          </a:p>
          <a:p>
            <a:r>
              <a:rPr lang="en-US" sz="1800" b="1" dirty="0">
                <a:solidFill>
                  <a:srgbClr val="FF9900"/>
                </a:solidFill>
              </a:rPr>
              <a:t>When Semester Exam data comes in for 2021-2022, we will rerun code with the new data to get this year’s results.</a:t>
            </a:r>
          </a:p>
        </p:txBody>
      </p:sp>
    </p:spTree>
    <p:extLst>
      <p:ext uri="{BB962C8B-B14F-4D97-AF65-F5344CB8AC3E}">
        <p14:creationId xmlns:p14="http://schemas.microsoft.com/office/powerpoint/2010/main" val="3293653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9770A-CF44-8137-9F19-BB39B8946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Median, Mean, and SD by Region</a:t>
            </a:r>
            <a:br>
              <a:rPr lang="en-US" dirty="0"/>
            </a:br>
            <a:r>
              <a:rPr lang="en-US" dirty="0"/>
              <a:t>for Vacancy Length (in Days)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61A4A6-4566-C081-2807-04C9984F43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731" y="1758791"/>
            <a:ext cx="8154538" cy="2276793"/>
          </a:xfrm>
        </p:spPr>
      </p:pic>
    </p:spTree>
    <p:extLst>
      <p:ext uri="{BB962C8B-B14F-4D97-AF65-F5344CB8AC3E}">
        <p14:creationId xmlns:p14="http://schemas.microsoft.com/office/powerpoint/2010/main" val="278336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27D3D-BAAF-A99F-79AD-5FDFFC628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Statistics After Grouping by Region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C95942-097D-5590-63EF-39DA7CE1B1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4744" y="1921921"/>
            <a:ext cx="8112056" cy="1074920"/>
          </a:xfrm>
        </p:spPr>
      </p:pic>
    </p:spTree>
    <p:extLst>
      <p:ext uri="{BB962C8B-B14F-4D97-AF65-F5344CB8AC3E}">
        <p14:creationId xmlns:p14="http://schemas.microsoft.com/office/powerpoint/2010/main" val="1401580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07ADE-630F-B970-D055-02DE6ACC1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Number of Staffing Vacancies were Highest in San Antonio, Followed by Austin</a:t>
            </a:r>
            <a:r>
              <a:rPr lang="en-US" dirty="0"/>
              <a:t>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314E1E-7596-DB1C-96C1-962BBC07C9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5055" y="1223108"/>
            <a:ext cx="6052262" cy="3714413"/>
          </a:xfrm>
        </p:spPr>
      </p:pic>
    </p:spTree>
    <p:extLst>
      <p:ext uri="{BB962C8B-B14F-4D97-AF65-F5344CB8AC3E}">
        <p14:creationId xmlns:p14="http://schemas.microsoft.com/office/powerpoint/2010/main" val="1750920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7836D-EAD1-4B46-FE83-4E9445DE1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Median, Mean, and SD by Region</a:t>
            </a:r>
            <a:br>
              <a:rPr lang="en-US" dirty="0"/>
            </a:br>
            <a:r>
              <a:rPr lang="en-US" dirty="0"/>
              <a:t>for FMLA Length (in Days)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5B50C7-5C1C-1804-FA21-51435ECE07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205" y="1682580"/>
            <a:ext cx="7449590" cy="2429214"/>
          </a:xfrm>
        </p:spPr>
      </p:pic>
    </p:spTree>
    <p:extLst>
      <p:ext uri="{BB962C8B-B14F-4D97-AF65-F5344CB8AC3E}">
        <p14:creationId xmlns:p14="http://schemas.microsoft.com/office/powerpoint/2010/main" val="2368985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5521C-48D0-B610-862A-4789FBA92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73A8B-9491-F39D-5D98-645DC05C2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91755"/>
      </p:ext>
    </p:extLst>
  </p:cSld>
  <p:clrMapOvr>
    <a:masterClrMapping/>
  </p:clrMapOvr>
</p:sld>
</file>

<file path=ppt/theme/theme1.xml><?xml version="1.0" encoding="utf-8"?>
<a:theme xmlns:a="http://schemas.openxmlformats.org/drawingml/2006/main" name="IDEA Theme">
  <a:themeElements>
    <a:clrScheme name="IDEA">
      <a:dk1>
        <a:srgbClr val="000000"/>
      </a:dk1>
      <a:lt1>
        <a:srgbClr val="FFFFFF"/>
      </a:lt1>
      <a:dk2>
        <a:srgbClr val="006FAB"/>
      </a:dk2>
      <a:lt2>
        <a:srgbClr val="FFFEFE"/>
      </a:lt2>
      <a:accent1>
        <a:srgbClr val="1A9FD7"/>
      </a:accent1>
      <a:accent2>
        <a:srgbClr val="454546"/>
      </a:accent2>
      <a:accent3>
        <a:srgbClr val="9BBB59"/>
      </a:accent3>
      <a:accent4>
        <a:srgbClr val="F5BC25"/>
      </a:accent4>
      <a:accent5>
        <a:srgbClr val="4BACC6"/>
      </a:accent5>
      <a:accent6>
        <a:srgbClr val="F79646"/>
      </a:accent6>
      <a:hlink>
        <a:srgbClr val="006FAB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DEA-template-powerpoint-2018_7_17_2019_2_27_23_PM  -  Repaired" id="{0076A65F-88B0-9C46-B47C-D2C8AA499578}" vid="{8B37C54B-5A64-AD44-8DEB-7035C50B8D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49D00B096D244FAC5AFF8B60974F61" ma:contentTypeVersion="11" ma:contentTypeDescription="Create a new document." ma:contentTypeScope="" ma:versionID="e46cd2fcefc6db6a90d7fd0c5747b844">
  <xsd:schema xmlns:xsd="http://www.w3.org/2001/XMLSchema" xmlns:xs="http://www.w3.org/2001/XMLSchema" xmlns:p="http://schemas.microsoft.com/office/2006/metadata/properties" xmlns:ns2="d3c7062f-4ea7-49cc-b3fe-850ed8fbc539" xmlns:ns3="4bdf3d67-7eae-48ef-a451-1b2c03484972" targetNamespace="http://schemas.microsoft.com/office/2006/metadata/properties" ma:root="true" ma:fieldsID="865c60c29ba958a0a0c1ed2c0277074c" ns2:_="" ns3:_="">
    <xsd:import namespace="d3c7062f-4ea7-49cc-b3fe-850ed8fbc539"/>
    <xsd:import namespace="4bdf3d67-7eae-48ef-a451-1b2c034849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c7062f-4ea7-49cc-b3fe-850ed8fbc5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df3d67-7eae-48ef-a451-1b2c0348497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4CAEAFD-F28A-43BB-9051-236ACB100365}">
  <ds:schemaRefs>
    <ds:schemaRef ds:uri="4bdf3d67-7eae-48ef-a451-1b2c03484972"/>
    <ds:schemaRef ds:uri="d3c7062f-4ea7-49cc-b3fe-850ed8fbc53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345A88B-8F77-4C36-85CD-A433C8B900F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A521E03-7C40-4A97-94E2-72A900A35FF1}">
  <ds:schemaRefs>
    <ds:schemaRef ds:uri="4bdf3d67-7eae-48ef-a451-1b2c03484972"/>
    <ds:schemaRef ds:uri="d3c7062f-4ea7-49cc-b3fe-850ed8fbc53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IDEA Theme</Template>
  <TotalTime>306</TotalTime>
  <Words>276</Words>
  <Application>Microsoft Office PowerPoint</Application>
  <PresentationFormat>On-screen Show (16:9)</PresentationFormat>
  <Paragraphs>22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Proxima Nova Extrabold</vt:lpstr>
      <vt:lpstr>Proxima Nova</vt:lpstr>
      <vt:lpstr>Courier New</vt:lpstr>
      <vt:lpstr>Arial</vt:lpstr>
      <vt:lpstr>IDEA Theme</vt:lpstr>
      <vt:lpstr>Staffing Vacancies in SY 23-24 for October 1, 2024 Cycle  Created by Research &amp; Analytics</vt:lpstr>
      <vt:lpstr>What is the Nature of Staffing Vacancies at IDEA?</vt:lpstr>
      <vt:lpstr>Data Background</vt:lpstr>
      <vt:lpstr>Median, Mean, and SD by Region for Vacancy Length (in Days)</vt:lpstr>
      <vt:lpstr>Summary Statistics After Grouping by Region </vt:lpstr>
      <vt:lpstr>Number of Staffing Vacancies were Highest in San Antonio, Followed by Austin.</vt:lpstr>
      <vt:lpstr>Median, Mean, and SD by Region for FMLA Length (in Days)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DEI Request from Danielle ChristinaMullings</dc:title>
  <dc:creator>Christopher Haid</dc:creator>
  <cp:lastModifiedBy>Maura Carter</cp:lastModifiedBy>
  <cp:revision>15</cp:revision>
  <dcterms:created xsi:type="dcterms:W3CDTF">2020-11-18T15:51:46Z</dcterms:created>
  <dcterms:modified xsi:type="dcterms:W3CDTF">2024-10-07T05:15:49Z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0x010100DF49D00B096D244FAC5AFF8B60974F61</vt:lpwstr>
  </property>
</Properties>
</file>