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3" r:id="rId4"/>
  </p:sldMasterIdLst>
  <p:notesMasterIdLst>
    <p:notesMasterId r:id="rId26"/>
  </p:notesMasterIdLst>
  <p:handoutMasterIdLst>
    <p:handoutMasterId r:id="rId27"/>
  </p:handoutMasterIdLst>
  <p:sldIdLst>
    <p:sldId id="256" r:id="rId5"/>
    <p:sldId id="301" r:id="rId6"/>
    <p:sldId id="302" r:id="rId7"/>
    <p:sldId id="342" r:id="rId8"/>
    <p:sldId id="337" r:id="rId9"/>
    <p:sldId id="338" r:id="rId10"/>
    <p:sldId id="349" r:id="rId11"/>
    <p:sldId id="350" r:id="rId12"/>
    <p:sldId id="351" r:id="rId13"/>
    <p:sldId id="353" r:id="rId14"/>
    <p:sldId id="352" r:id="rId15"/>
    <p:sldId id="354" r:id="rId16"/>
    <p:sldId id="355" r:id="rId17"/>
    <p:sldId id="356" r:id="rId18"/>
    <p:sldId id="357" r:id="rId19"/>
    <p:sldId id="346" r:id="rId20"/>
    <p:sldId id="339" r:id="rId21"/>
    <p:sldId id="345" r:id="rId22"/>
    <p:sldId id="340" r:id="rId23"/>
    <p:sldId id="348" r:id="rId24"/>
    <p:sldId id="341" r:id="rId25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8"/>
      <p:bold r:id="rId29"/>
      <p:italic r:id="rId30"/>
      <p:boldItalic r:id="rId31"/>
    </p:embeddedFont>
    <p:embeddedFont>
      <p:font typeface="Proxima Nova Extrabold" panose="02000506030000020004" pitchFamily="2" charset="0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FAEE9A-5C75-4F8A-A424-31300C03B132}">
          <p14:sldIdLst>
            <p14:sldId id="256"/>
            <p14:sldId id="301"/>
            <p14:sldId id="302"/>
            <p14:sldId id="342"/>
            <p14:sldId id="337"/>
            <p14:sldId id="338"/>
            <p14:sldId id="349"/>
            <p14:sldId id="350"/>
            <p14:sldId id="351"/>
            <p14:sldId id="353"/>
            <p14:sldId id="352"/>
            <p14:sldId id="354"/>
            <p14:sldId id="355"/>
            <p14:sldId id="356"/>
            <p14:sldId id="357"/>
            <p14:sldId id="346"/>
            <p14:sldId id="339"/>
            <p14:sldId id="345"/>
            <p14:sldId id="340"/>
            <p14:sldId id="348"/>
            <p14:sldId id="341"/>
          </p14:sldIdLst>
        </p14:section>
        <p14:section name="Appendix" id="{7707790E-8F7D-47FE-B46E-129A0025747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C6BB4D-B2B2-69E1-56CA-DBA6068FA89A}" name="Maura Carter" initials="MC" userId="S::maura.carter@ideapublicschools.org::63cedfe0-2002-40c3-ba9f-8e470448bcbc" providerId="AD"/>
  <p188:author id="{0DCCB05C-D0DE-24C8-A9A1-538A9DEE4FE4}" name="Luzdivina Lozano" initials="LL" userId="S::luzdivina.lozano@ideapublicschools.org::b5aafe67-84bf-4623-9580-7897cf619d5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AB"/>
    <a:srgbClr val="2007B9"/>
    <a:srgbClr val="FFCC00"/>
    <a:srgbClr val="FF9900"/>
    <a:srgbClr val="33CC33"/>
    <a:srgbClr val="007A37"/>
    <a:srgbClr val="238D5B"/>
    <a:srgbClr val="30C27C"/>
    <a:srgbClr val="FBE7CD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7" d="100"/>
          <a:sy n="127" d="100"/>
        </p:scale>
        <p:origin x="9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8D5106-9ADF-4F65-B8A3-089852FA92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6E9DC-6B6F-48CD-BE45-5FEA062648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75C40-3B4A-4627-ABFB-A04C0E1F1D2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8290E-2632-4E6B-B54E-2215FB5F7B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D8F4A-34DB-4C1B-9451-DFE583DF1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44546-1C4B-4589-BCD4-1B426DBE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2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7A5C0-D3D3-4E90-800D-D840E756A26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4DE4D-2846-4BE8-8B8C-E93B087FC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4DE4D-2846-4BE8-8B8C-E93B087FC4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tx1">
                    <a:tint val="75000"/>
                  </a:schemeClr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2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Proxima Nova Extrabold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oxima Nova" panose="02000506030000020004" pitchFamily="2" charset="0"/>
              </a:defRPr>
            </a:lvl1pPr>
            <a:lvl2pPr>
              <a:defRPr>
                <a:latin typeface="Proxima Nova" panose="02000506030000020004" pitchFamily="2" charset="0"/>
              </a:defRPr>
            </a:lvl2pPr>
            <a:lvl3pPr>
              <a:defRPr>
                <a:latin typeface="Proxima Nova" panose="02000506030000020004" pitchFamily="2" charset="0"/>
              </a:defRPr>
            </a:lvl3pPr>
            <a:lvl4pPr>
              <a:defRPr>
                <a:latin typeface="Proxima Nova" panose="02000506030000020004" pitchFamily="2" charset="0"/>
              </a:defRPr>
            </a:lvl4pPr>
            <a:lvl5pPr>
              <a:defRPr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2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latin typeface="Proxima Nova Extrabold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61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55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22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2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2048061"/>
            <a:ext cx="9143999" cy="1047377"/>
          </a:xfrm>
        </p:spPr>
        <p:txBody>
          <a:bodyPr>
            <a:normAutofit fontScale="90000"/>
          </a:bodyPr>
          <a:lstStyle/>
          <a:p>
            <a:r>
              <a:rPr lang="en-US" sz="4500" dirty="0">
                <a:solidFill>
                  <a:srgbClr val="1670B4"/>
                </a:solidFill>
                <a:latin typeface="Proxima Nova Extrabold"/>
              </a:rPr>
              <a:t>Staffing Vacancies in SY 23-24</a:t>
            </a:r>
            <a:br>
              <a:rPr lang="en-US" sz="4500" dirty="0">
                <a:solidFill>
                  <a:srgbClr val="1670B4"/>
                </a:solidFill>
                <a:latin typeface="Proxima Nova Extrabold"/>
              </a:rPr>
            </a:br>
            <a:r>
              <a:rPr lang="en-US" sz="4500" dirty="0">
                <a:solidFill>
                  <a:srgbClr val="1670B4"/>
                </a:solidFill>
                <a:latin typeface="Proxima Nova Extrabold"/>
              </a:rPr>
              <a:t>for October 1, 2024 Cycle</a:t>
            </a:r>
            <a:br>
              <a:rPr lang="en-US" sz="4500" dirty="0">
                <a:solidFill>
                  <a:srgbClr val="1670B4"/>
                </a:solidFill>
                <a:latin typeface="Proxima Nova Extrabold"/>
              </a:rPr>
            </a:br>
            <a:br>
              <a:rPr lang="en-US" sz="4500" dirty="0">
                <a:solidFill>
                  <a:srgbClr val="1670B4"/>
                </a:solidFill>
                <a:latin typeface="Proxima Nova Extrabold"/>
              </a:rPr>
            </a:br>
            <a:r>
              <a:rPr lang="en-US" sz="3100" dirty="0">
                <a:solidFill>
                  <a:srgbClr val="1670B4"/>
                </a:solidFill>
                <a:latin typeface="Proxima Nova Extrabold"/>
              </a:rPr>
              <a:t>Created by Research &amp; Analytics</a:t>
            </a:r>
            <a:endParaRPr lang="en-US" sz="3100" b="1" dirty="0">
              <a:solidFill>
                <a:srgbClr val="1670B4"/>
              </a:solidFill>
              <a:latin typeface="Proxima Nova Extrabold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6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766F-290C-4F7F-528C-75291A22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94171"/>
          </a:xfrm>
        </p:spPr>
        <p:txBody>
          <a:bodyPr/>
          <a:lstStyle/>
          <a:p>
            <a:r>
              <a:rPr lang="en-US" dirty="0"/>
              <a:t>Lower Valley RGV Vacancy </a:t>
            </a:r>
            <a:br>
              <a:rPr lang="en-US" dirty="0"/>
            </a:br>
            <a:r>
              <a:rPr lang="en-US" dirty="0"/>
              <a:t>Lengths in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9A718-9AE1-0C6B-9553-4AD11BE7C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508" y="1395022"/>
            <a:ext cx="5765278" cy="3394075"/>
          </a:xfrm>
        </p:spPr>
      </p:pic>
    </p:spTree>
    <p:extLst>
      <p:ext uri="{BB962C8B-B14F-4D97-AF65-F5344CB8AC3E}">
        <p14:creationId xmlns:p14="http://schemas.microsoft.com/office/powerpoint/2010/main" val="222356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C9EA-94CC-3D33-4482-14404ABC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10788"/>
          </a:xfrm>
        </p:spPr>
        <p:txBody>
          <a:bodyPr/>
          <a:lstStyle/>
          <a:p>
            <a:r>
              <a:rPr lang="en-US" dirty="0"/>
              <a:t>Upper Valley RGV Vacancy </a:t>
            </a:r>
            <a:br>
              <a:rPr lang="en-US" dirty="0"/>
            </a:br>
            <a:r>
              <a:rPr lang="en-US" dirty="0"/>
              <a:t>Lengths in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2658B-B7B6-E92B-F6E6-C8EB6A50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478" y="1365042"/>
            <a:ext cx="5871043" cy="3394075"/>
          </a:xfrm>
        </p:spPr>
      </p:pic>
    </p:spTree>
    <p:extLst>
      <p:ext uri="{BB962C8B-B14F-4D97-AF65-F5344CB8AC3E}">
        <p14:creationId xmlns:p14="http://schemas.microsoft.com/office/powerpoint/2010/main" val="319720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F7C8-B189-60A5-DEA9-F328950B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15719"/>
          </a:xfrm>
        </p:spPr>
        <p:txBody>
          <a:bodyPr/>
          <a:lstStyle/>
          <a:p>
            <a:r>
              <a:rPr lang="en-US" dirty="0"/>
              <a:t>Mid Valley RGV Vacancy </a:t>
            </a:r>
            <a:br>
              <a:rPr lang="en-US" dirty="0"/>
            </a:br>
            <a:r>
              <a:rPr lang="en-US" dirty="0"/>
              <a:t>Lengths in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A619D-D3A6-736B-6AB3-ED82FA8C4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652" y="1432497"/>
            <a:ext cx="5672080" cy="3394075"/>
          </a:xfrm>
        </p:spPr>
      </p:pic>
    </p:spTree>
    <p:extLst>
      <p:ext uri="{BB962C8B-B14F-4D97-AF65-F5344CB8AC3E}">
        <p14:creationId xmlns:p14="http://schemas.microsoft.com/office/powerpoint/2010/main" val="20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50CE-A720-278E-6659-3CE49EED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63254"/>
          </a:xfrm>
        </p:spPr>
        <p:txBody>
          <a:bodyPr/>
          <a:lstStyle/>
          <a:p>
            <a:r>
              <a:rPr lang="en-US" dirty="0"/>
              <a:t>Permian Basin Vacancy </a:t>
            </a:r>
            <a:br>
              <a:rPr lang="en-US" dirty="0"/>
            </a:br>
            <a:r>
              <a:rPr lang="en-US" dirty="0"/>
              <a:t>Lengths in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34593-10E4-E606-465F-2FF94F49E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635" y="1395022"/>
            <a:ext cx="5624035" cy="3394075"/>
          </a:xfrm>
        </p:spPr>
      </p:pic>
    </p:spTree>
    <p:extLst>
      <p:ext uri="{BB962C8B-B14F-4D97-AF65-F5344CB8AC3E}">
        <p14:creationId xmlns:p14="http://schemas.microsoft.com/office/powerpoint/2010/main" val="65209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C964-0DD2-6B33-CB6B-9A1B7C73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 Antonio Vacancy Lengths in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53CC5-ED06-8B81-9C55-D9A27D2A1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593" y="1282596"/>
            <a:ext cx="5772236" cy="3394075"/>
          </a:xfrm>
        </p:spPr>
      </p:pic>
    </p:spTree>
    <p:extLst>
      <p:ext uri="{BB962C8B-B14F-4D97-AF65-F5344CB8AC3E}">
        <p14:creationId xmlns:p14="http://schemas.microsoft.com/office/powerpoint/2010/main" val="241974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DB97-E8B2-AB81-4A1B-EA4D70E8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010702"/>
          </a:xfrm>
        </p:spPr>
        <p:txBody>
          <a:bodyPr/>
          <a:lstStyle/>
          <a:p>
            <a:r>
              <a:rPr lang="en-US" dirty="0"/>
              <a:t>Tarrant County Vacancy </a:t>
            </a:r>
            <a:br>
              <a:rPr lang="en-US" dirty="0"/>
            </a:br>
            <a:r>
              <a:rPr lang="en-US" dirty="0"/>
              <a:t>Lengths in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9D254-3A9A-29E7-CB63-A22679A6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469" y="1381519"/>
            <a:ext cx="5617007" cy="3394075"/>
          </a:xfrm>
        </p:spPr>
      </p:pic>
    </p:spTree>
    <p:extLst>
      <p:ext uri="{BB962C8B-B14F-4D97-AF65-F5344CB8AC3E}">
        <p14:creationId xmlns:p14="http://schemas.microsoft.com/office/powerpoint/2010/main" val="187860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9B77-58AA-91AE-04A1-298ACFE6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Staffing Vacancies Varied by Region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60A15-4A80-E0CD-B889-486EDD1B1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336" y="1501409"/>
            <a:ext cx="5166297" cy="25281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AE911-98B4-C2EC-0389-C3D73AA76924}"/>
              </a:ext>
            </a:extLst>
          </p:cNvPr>
          <p:cNvSpPr txBox="1"/>
          <p:nvPr/>
        </p:nvSpPr>
        <p:spPr>
          <a:xfrm>
            <a:off x="6542048" y="2765503"/>
            <a:ext cx="2386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San Antonio had the highest count of Staffing Vacancies and Permian Basin had the lowest.</a:t>
            </a:r>
          </a:p>
        </p:txBody>
      </p:sp>
    </p:spTree>
    <p:extLst>
      <p:ext uri="{BB962C8B-B14F-4D97-AF65-F5344CB8AC3E}">
        <p14:creationId xmlns:p14="http://schemas.microsoft.com/office/powerpoint/2010/main" val="367447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7ADE-630F-B970-D055-02DE6ACC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Number of Staffing Vacancies were Highest in San Antonio, Followed by Austin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0D9475-88D0-D69B-243B-D4DA39556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532" y="1207856"/>
            <a:ext cx="5902677" cy="3656193"/>
          </a:xfrm>
        </p:spPr>
      </p:pic>
    </p:spTree>
    <p:extLst>
      <p:ext uri="{BB962C8B-B14F-4D97-AF65-F5344CB8AC3E}">
        <p14:creationId xmlns:p14="http://schemas.microsoft.com/office/powerpoint/2010/main" val="175092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8D5B-9622-410A-FB03-1458F85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FMLA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1222-1872-B5C4-1802-5D6A054D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25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FMLA is Family Medical Leave and is time off for medical or family (such as having a child) absences </a:t>
            </a:r>
          </a:p>
          <a:p>
            <a:endParaRPr lang="en-US" dirty="0"/>
          </a:p>
          <a:p>
            <a:r>
              <a:rPr lang="en-US" dirty="0"/>
              <a:t>FMLA leave length of time is counted in days, starting from the first day the employee is absent with leave to the return-to-work date.</a:t>
            </a:r>
          </a:p>
          <a:p>
            <a:endParaRPr lang="en-US" dirty="0"/>
          </a:p>
          <a:p>
            <a:r>
              <a:rPr lang="en-US" dirty="0"/>
              <a:t>FMLA leave can vary in length of time (depending on how many days the employee applied for and was approved for).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836D-EAD1-4B46-FE83-4E9445DE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Median, Mean, and SD by Region</a:t>
            </a:r>
            <a:br>
              <a:rPr lang="en-US" dirty="0"/>
            </a:br>
            <a:r>
              <a:rPr lang="en-US" dirty="0"/>
              <a:t>for FMLA Length (in Days)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B50C7-5C1C-1804-FA21-51435ECE0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05" y="1682580"/>
            <a:ext cx="7449590" cy="2429214"/>
          </a:xfrm>
        </p:spPr>
      </p:pic>
    </p:spTree>
    <p:extLst>
      <p:ext uri="{BB962C8B-B14F-4D97-AF65-F5344CB8AC3E}">
        <p14:creationId xmlns:p14="http://schemas.microsoft.com/office/powerpoint/2010/main" val="236898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C070-DAEF-471A-830A-28B75BF4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Nature of Staffing Vacancies at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601D-D9EE-404F-949F-61C2AB11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650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1) How long are vacancies at IDEA for teacher roles? </a:t>
            </a:r>
          </a:p>
          <a:p>
            <a:r>
              <a:rPr lang="en-US" sz="2800" b="1" dirty="0"/>
              <a:t>2) How many vacancies are at IDEA for teacher roles? </a:t>
            </a:r>
          </a:p>
          <a:p>
            <a:r>
              <a:rPr lang="en-US" sz="2800" b="1" dirty="0"/>
              <a:t>3) What is the highest number of vacancies during a single time period?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/>
              <a:t>(time = week, month, quarter, semester)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4) Graphs, box plots, and histograms of data</a:t>
            </a:r>
            <a:r>
              <a:rPr lang="en-US" sz="2000" b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06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9B77-58AA-91AE-04A1-298ACFE6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Teacher Leaves from FMLA Varied by Region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AE911-98B4-C2EC-0389-C3D73AA76924}"/>
              </a:ext>
            </a:extLst>
          </p:cNvPr>
          <p:cNvSpPr txBox="1"/>
          <p:nvPr/>
        </p:nvSpPr>
        <p:spPr>
          <a:xfrm>
            <a:off x="6088419" y="2252547"/>
            <a:ext cx="2386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Lower Valley RGV had the highest count of teacher leaves from FMLA, and Permian Basin had the lowest.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8DE5A7-369B-C320-DB1A-62406171A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20" y="1590907"/>
            <a:ext cx="5135844" cy="2751345"/>
          </a:xfrm>
        </p:spPr>
      </p:pic>
    </p:spTree>
    <p:extLst>
      <p:ext uri="{BB962C8B-B14F-4D97-AF65-F5344CB8AC3E}">
        <p14:creationId xmlns:p14="http://schemas.microsoft.com/office/powerpoint/2010/main" val="980250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521C-48D0-B610-862A-4789FBA9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83" y="205979"/>
            <a:ext cx="8476937" cy="857250"/>
          </a:xfrm>
        </p:spPr>
        <p:txBody>
          <a:bodyPr/>
          <a:lstStyle/>
          <a:p>
            <a:r>
              <a:rPr lang="en-US" sz="2800" dirty="0"/>
              <a:t>Number of Teacher Leaves from FMLA were Highest in Lower Valley RGV, Followed by Austin</a:t>
            </a:r>
            <a:r>
              <a:rPr lang="en-US" dirty="0"/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95FB40-14C7-63AC-F82A-7178326B0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38" y="1244184"/>
            <a:ext cx="6048144" cy="3627359"/>
          </a:xfrm>
        </p:spPr>
      </p:pic>
    </p:spTree>
    <p:extLst>
      <p:ext uri="{BB962C8B-B14F-4D97-AF65-F5344CB8AC3E}">
        <p14:creationId xmlns:p14="http://schemas.microsoft.com/office/powerpoint/2010/main" val="118349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44DD-994D-4004-9634-38D61222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781"/>
            <a:ext cx="8229600" cy="857250"/>
          </a:xfrm>
        </p:spPr>
        <p:txBody>
          <a:bodyPr/>
          <a:lstStyle/>
          <a:p>
            <a:r>
              <a:rPr lang="en-US"/>
              <a:t>Data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21EF-2483-46EB-87E1-47A51F63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8673"/>
            <a:ext cx="8229600" cy="35590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FF2FAB"/>
                </a:solidFill>
              </a:rPr>
              <a:t>Jobvite Data for HA and Staffing – shows when a job is posted or filled</a:t>
            </a:r>
          </a:p>
          <a:p>
            <a:r>
              <a:rPr lang="en-US" sz="1600" b="1" dirty="0">
                <a:latin typeface="Proxima Nova"/>
              </a:rPr>
              <a:t>Employee Data: Tyler Munis, Power Schools – shows employee number, name, course name taught, school year, hire date, start date, FMLA data for leave</a:t>
            </a:r>
          </a:p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Proxima Nova"/>
              </a:rPr>
              <a:t>Subjects: Math, English Language Arts, Science, Social Studies </a:t>
            </a:r>
          </a:p>
          <a:p>
            <a:r>
              <a:rPr lang="en-US" sz="1800" b="1" dirty="0">
                <a:solidFill>
                  <a:srgbClr val="2007B9"/>
                </a:solidFill>
              </a:rPr>
              <a:t>“Grade” is binned into 1</a:t>
            </a:r>
            <a:r>
              <a:rPr lang="en-US" sz="1800" b="1" baseline="30000" dirty="0">
                <a:solidFill>
                  <a:srgbClr val="2007B9"/>
                </a:solidFill>
              </a:rPr>
              <a:t>st</a:t>
            </a:r>
            <a:r>
              <a:rPr lang="en-US" sz="1800" b="1" dirty="0">
                <a:solidFill>
                  <a:srgbClr val="2007B9"/>
                </a:solidFill>
              </a:rPr>
              <a:t> – 5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, 6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 – 8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, and 9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-12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, unless otherwise denoted by the course name to a specific individual grade for that course. </a:t>
            </a:r>
            <a:endParaRPr lang="en-US" sz="1800" b="1" dirty="0"/>
          </a:p>
          <a:p>
            <a:r>
              <a:rPr lang="en-US" sz="1800" b="1" dirty="0">
                <a:solidFill>
                  <a:srgbClr val="33CC33"/>
                </a:solidFill>
              </a:rPr>
              <a:t>Region is inclusive of all Texas regions, and campus includes all Texas schools that have accountability ratings A-F.</a:t>
            </a:r>
            <a:endParaRPr lang="en-US" sz="1600" b="1" dirty="0"/>
          </a:p>
          <a:p>
            <a:r>
              <a:rPr lang="en-US" sz="1800" b="1" dirty="0">
                <a:solidFill>
                  <a:srgbClr val="FF9900"/>
                </a:solidFill>
              </a:rPr>
              <a:t>Time periods are derived from role posting date, hire date, and start date.</a:t>
            </a:r>
          </a:p>
        </p:txBody>
      </p:sp>
    </p:spTree>
    <p:extLst>
      <p:ext uri="{BB962C8B-B14F-4D97-AF65-F5344CB8AC3E}">
        <p14:creationId xmlns:p14="http://schemas.microsoft.com/office/powerpoint/2010/main" val="3293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8D5B-9622-410A-FB03-1458F85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Vacancy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1222-1872-B5C4-1802-5D6A054D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373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Vacancies are for teaching positions</a:t>
            </a:r>
          </a:p>
          <a:p>
            <a:endParaRPr lang="en-US" dirty="0"/>
          </a:p>
          <a:p>
            <a:r>
              <a:rPr lang="en-US" dirty="0"/>
              <a:t>Vacancies are when there is an opening for a teaching role that needs to be filled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Vacancies can vary in length of time (from the time the position is open or posted, to the time the role is filled – and there is no longer that vacancy).</a:t>
            </a:r>
          </a:p>
        </p:txBody>
      </p:sp>
    </p:spTree>
    <p:extLst>
      <p:ext uri="{BB962C8B-B14F-4D97-AF65-F5344CB8AC3E}">
        <p14:creationId xmlns:p14="http://schemas.microsoft.com/office/powerpoint/2010/main" val="97387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770A-CF44-8137-9F19-BB39B894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Median, Mean, and SD by Region</a:t>
            </a:r>
            <a:br>
              <a:rPr lang="en-US" dirty="0"/>
            </a:br>
            <a:r>
              <a:rPr lang="en-US" dirty="0"/>
              <a:t>for Vacancy Length (in Days)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1A4A6-4566-C081-2807-04C9984F4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31" y="1758791"/>
            <a:ext cx="8154538" cy="2276793"/>
          </a:xfrm>
        </p:spPr>
      </p:pic>
    </p:spTree>
    <p:extLst>
      <p:ext uri="{BB962C8B-B14F-4D97-AF65-F5344CB8AC3E}">
        <p14:creationId xmlns:p14="http://schemas.microsoft.com/office/powerpoint/2010/main" val="27833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7D3D-BAAF-A99F-79AD-5FDFFC62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for Vacancies After Grouping by Region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95942-097D-5590-63EF-39DA7CE1B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44" y="1921921"/>
            <a:ext cx="8112056" cy="1074920"/>
          </a:xfrm>
        </p:spPr>
      </p:pic>
    </p:spTree>
    <p:extLst>
      <p:ext uri="{BB962C8B-B14F-4D97-AF65-F5344CB8AC3E}">
        <p14:creationId xmlns:p14="http://schemas.microsoft.com/office/powerpoint/2010/main" val="140158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8D49-0186-4404-E0CD-4D9CF888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 Vacancy Lengths in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E44CE-2471-63F3-F3A9-7B9C30F47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415" y="1200150"/>
            <a:ext cx="5587169" cy="3394075"/>
          </a:xfrm>
        </p:spPr>
      </p:pic>
    </p:spTree>
    <p:extLst>
      <p:ext uri="{BB962C8B-B14F-4D97-AF65-F5344CB8AC3E}">
        <p14:creationId xmlns:p14="http://schemas.microsoft.com/office/powerpoint/2010/main" val="288291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6BA4-8BFF-AB45-84EA-418B7554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Paso Vacancy Lengths in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7C0F8-9F4F-7BAB-639B-008509E2B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035" y="1200150"/>
            <a:ext cx="5507929" cy="3394075"/>
          </a:xfrm>
        </p:spPr>
      </p:pic>
    </p:spTree>
    <p:extLst>
      <p:ext uri="{BB962C8B-B14F-4D97-AF65-F5344CB8AC3E}">
        <p14:creationId xmlns:p14="http://schemas.microsoft.com/office/powerpoint/2010/main" val="379046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9D7-8020-7245-4B9E-01D1B5CD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94171"/>
          </a:xfrm>
        </p:spPr>
        <p:txBody>
          <a:bodyPr/>
          <a:lstStyle/>
          <a:p>
            <a:r>
              <a:rPr lang="en-US" dirty="0"/>
              <a:t>Greater Houston Area Vacancy Lengths in Days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03710D-484C-D62A-3392-5E71A9A59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48" y="1372537"/>
            <a:ext cx="5749607" cy="3394075"/>
          </a:xfrm>
        </p:spPr>
      </p:pic>
    </p:spTree>
    <p:extLst>
      <p:ext uri="{BB962C8B-B14F-4D97-AF65-F5344CB8AC3E}">
        <p14:creationId xmlns:p14="http://schemas.microsoft.com/office/powerpoint/2010/main" val="1289593336"/>
      </p:ext>
    </p:extLst>
  </p:cSld>
  <p:clrMapOvr>
    <a:masterClrMapping/>
  </p:clrMapOvr>
</p:sld>
</file>

<file path=ppt/theme/theme1.xml><?xml version="1.0" encoding="utf-8"?>
<a:theme xmlns:a="http://schemas.openxmlformats.org/drawingml/2006/main" name="IDEA Theme">
  <a:themeElements>
    <a:clrScheme name="IDEA">
      <a:dk1>
        <a:srgbClr val="000000"/>
      </a:dk1>
      <a:lt1>
        <a:srgbClr val="FFFFFF"/>
      </a:lt1>
      <a:dk2>
        <a:srgbClr val="006FAB"/>
      </a:dk2>
      <a:lt2>
        <a:srgbClr val="FFFEFE"/>
      </a:lt2>
      <a:accent1>
        <a:srgbClr val="1A9FD7"/>
      </a:accent1>
      <a:accent2>
        <a:srgbClr val="454546"/>
      </a:accent2>
      <a:accent3>
        <a:srgbClr val="9BBB59"/>
      </a:accent3>
      <a:accent4>
        <a:srgbClr val="F5BC25"/>
      </a:accent4>
      <a:accent5>
        <a:srgbClr val="4BACC6"/>
      </a:accent5>
      <a:accent6>
        <a:srgbClr val="F79646"/>
      </a:accent6>
      <a:hlink>
        <a:srgbClr val="006F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DEA-template-powerpoint-2018_7_17_2019_2_27_23_PM  -  Repaired" id="{0076A65F-88B0-9C46-B47C-D2C8AA499578}" vid="{8B37C54B-5A64-AD44-8DEB-7035C50B8D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49D00B096D244FAC5AFF8B60974F61" ma:contentTypeVersion="11" ma:contentTypeDescription="Create a new document." ma:contentTypeScope="" ma:versionID="e46cd2fcefc6db6a90d7fd0c5747b844">
  <xsd:schema xmlns:xsd="http://www.w3.org/2001/XMLSchema" xmlns:xs="http://www.w3.org/2001/XMLSchema" xmlns:p="http://schemas.microsoft.com/office/2006/metadata/properties" xmlns:ns2="d3c7062f-4ea7-49cc-b3fe-850ed8fbc539" xmlns:ns3="4bdf3d67-7eae-48ef-a451-1b2c03484972" targetNamespace="http://schemas.microsoft.com/office/2006/metadata/properties" ma:root="true" ma:fieldsID="865c60c29ba958a0a0c1ed2c0277074c" ns2:_="" ns3:_="">
    <xsd:import namespace="d3c7062f-4ea7-49cc-b3fe-850ed8fbc539"/>
    <xsd:import namespace="4bdf3d67-7eae-48ef-a451-1b2c03484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c7062f-4ea7-49cc-b3fe-850ed8fbc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f3d67-7eae-48ef-a451-1b2c034849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521E03-7C40-4A97-94E2-72A900A35FF1}">
  <ds:schemaRefs>
    <ds:schemaRef ds:uri="4bdf3d67-7eae-48ef-a451-1b2c03484972"/>
    <ds:schemaRef ds:uri="d3c7062f-4ea7-49cc-b3fe-850ed8fbc5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45A88B-8F77-4C36-85CD-A433C8B900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CAEAFD-F28A-43BB-9051-236ACB100365}">
  <ds:schemaRefs>
    <ds:schemaRef ds:uri="4bdf3d67-7eae-48ef-a451-1b2c03484972"/>
    <ds:schemaRef ds:uri="d3c7062f-4ea7-49cc-b3fe-850ed8fbc5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IDEA Theme</Template>
  <TotalTime>431</TotalTime>
  <Words>536</Words>
  <Application>Microsoft Office PowerPoint</Application>
  <PresentationFormat>On-screen Show (16:9)</PresentationFormat>
  <Paragraphs>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Proxima Nova Extrabold</vt:lpstr>
      <vt:lpstr>Courier New</vt:lpstr>
      <vt:lpstr>Arial</vt:lpstr>
      <vt:lpstr>Proxima Nova</vt:lpstr>
      <vt:lpstr>IDEA Theme</vt:lpstr>
      <vt:lpstr>Staffing Vacancies in SY 23-24 for October 1, 2024 Cycle  Created by Research &amp; Analytics</vt:lpstr>
      <vt:lpstr>What is the Nature of Staffing Vacancies at IDEA?</vt:lpstr>
      <vt:lpstr>Data Background</vt:lpstr>
      <vt:lpstr>Vacancy Data</vt:lpstr>
      <vt:lpstr>Median, Mean, and SD by Region for Vacancy Length (in Days)</vt:lpstr>
      <vt:lpstr>Summary Statistics for Vacancies After Grouping by Region </vt:lpstr>
      <vt:lpstr>Austin Vacancy Lengths in Days</vt:lpstr>
      <vt:lpstr>El Paso Vacancy Lengths in Days</vt:lpstr>
      <vt:lpstr>Greater Houston Area Vacancy Lengths in Days</vt:lpstr>
      <vt:lpstr>Lower Valley RGV Vacancy  Lengths in Days</vt:lpstr>
      <vt:lpstr>Upper Valley RGV Vacancy  Lengths in Days</vt:lpstr>
      <vt:lpstr>Mid Valley RGV Vacancy  Lengths in Days</vt:lpstr>
      <vt:lpstr>Permian Basin Vacancy  Lengths in Days</vt:lpstr>
      <vt:lpstr>San Antonio Vacancy Lengths in Days</vt:lpstr>
      <vt:lpstr>Tarrant County Vacancy  Lengths in Days</vt:lpstr>
      <vt:lpstr>Number of Staffing Vacancies Varied by Region </vt:lpstr>
      <vt:lpstr>Number of Staffing Vacancies were Highest in San Antonio, Followed by Austin.</vt:lpstr>
      <vt:lpstr>FMLA Data</vt:lpstr>
      <vt:lpstr>Median, Mean, and SD by Region for FMLA Length (in Days)</vt:lpstr>
      <vt:lpstr>Number of Teacher Leaves from FMLA Varied by Region </vt:lpstr>
      <vt:lpstr>Number of Teacher Leaves from FMLA were Highest in Lower Valley RGV, Followed by Austin.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 Request from Danielle ChristinaMullings</dc:title>
  <dc:creator>Christopher Haid</dc:creator>
  <cp:lastModifiedBy>Maura Carter</cp:lastModifiedBy>
  <cp:revision>18</cp:revision>
  <dcterms:created xsi:type="dcterms:W3CDTF">2020-11-18T15:51:46Z</dcterms:created>
  <dcterms:modified xsi:type="dcterms:W3CDTF">2024-10-07T19:47:55Z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0x010100DF49D00B096D244FAC5AFF8B60974F61</vt:lpwstr>
  </property>
</Properties>
</file>