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1" r:id="rId6"/>
    <p:sldId id="302" r:id="rId7"/>
    <p:sldId id="337" r:id="rId8"/>
    <p:sldId id="338" r:id="rId9"/>
    <p:sldId id="339" r:id="rId10"/>
    <p:sldId id="340" r:id="rId11"/>
    <p:sldId id="341" r:id="rId1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Extrabold" panose="02000506030000020004" pitchFamily="2" charset="0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AEE9A-5C75-4F8A-A424-31300C03B132}">
          <p14:sldIdLst>
            <p14:sldId id="256"/>
            <p14:sldId id="301"/>
            <p14:sldId id="302"/>
            <p14:sldId id="337"/>
            <p14:sldId id="338"/>
            <p14:sldId id="339"/>
            <p14:sldId id="340"/>
            <p14:sldId id="341"/>
          </p14:sldIdLst>
        </p14:section>
        <p14:section name="Appendix" id="{7707790E-8F7D-47FE-B46E-129A002574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C6BB4D-B2B2-69E1-56CA-DBA6068FA89A}" name="Maura Carter" initials="MC" userId="S::maura.carter@ideapublicschools.org::63cedfe0-2002-40c3-ba9f-8e470448bcbc" providerId="AD"/>
  <p188:author id="{0DCCB05C-D0DE-24C8-A9A1-538A9DEE4FE4}" name="Luzdivina Lozano" initials="LL" userId="S::luzdivina.lozano@ideapublicschools.org::b5aafe67-84bf-4623-9580-7897cf619d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AB"/>
    <a:srgbClr val="2007B9"/>
    <a:srgbClr val="FFCC00"/>
    <a:srgbClr val="FF9900"/>
    <a:srgbClr val="33CC33"/>
    <a:srgbClr val="007A37"/>
    <a:srgbClr val="238D5B"/>
    <a:srgbClr val="30C27C"/>
    <a:srgbClr val="FBE7CD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63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8D5106-9ADF-4F65-B8A3-089852FA92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E9DC-6B6F-48CD-BE45-5FEA06264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75C40-3B4A-4627-ABFB-A04C0E1F1D2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290E-2632-4E6B-B54E-2215FB5F7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D8F4A-34DB-4C1B-9451-DFE583DF1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4546-1C4B-4589-BCD4-1B426DBE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A5C0-D3D3-4E90-800D-D840E756A2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DE4D-2846-4BE8-8B8C-E93B087FC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4DE4D-2846-4BE8-8B8C-E93B087FC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tint val="75000"/>
                  </a:schemeClr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  <a:lvl2pPr>
              <a:defRPr>
                <a:latin typeface="Proxima Nova" panose="02000506030000020004" pitchFamily="2" charset="0"/>
              </a:defRPr>
            </a:lvl2pPr>
            <a:lvl3pPr>
              <a:defRPr>
                <a:latin typeface="Proxima Nova" panose="02000506030000020004" pitchFamily="2" charset="0"/>
              </a:defRPr>
            </a:lvl3pPr>
            <a:lvl4pPr>
              <a:defRPr>
                <a:latin typeface="Proxima Nova" panose="02000506030000020004" pitchFamily="2" charset="0"/>
              </a:defRPr>
            </a:lvl4pPr>
            <a:lvl5pPr>
              <a:defRPr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6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5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2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048061"/>
            <a:ext cx="9143999" cy="1047377"/>
          </a:xfrm>
        </p:spPr>
        <p:txBody>
          <a:bodyPr>
            <a:normAutofit fontScale="90000"/>
          </a:bodyPr>
          <a:lstStyle/>
          <a:p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Staffing Vacancies in SY 23-24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for October 1, 2024 Cycle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3100" dirty="0">
                <a:solidFill>
                  <a:srgbClr val="1670B4"/>
                </a:solidFill>
                <a:latin typeface="Proxima Nova Extrabold"/>
              </a:rPr>
              <a:t>Created by Research &amp; Analytics</a:t>
            </a:r>
            <a:endParaRPr lang="en-US" sz="3100" b="1" dirty="0">
              <a:solidFill>
                <a:srgbClr val="1670B4"/>
              </a:solidFill>
              <a:latin typeface="Proxima Nova Extra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C070-DAEF-471A-830A-28B75BF4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Nature of Staffing Vacancies at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601D-D9EE-404F-949F-61C2AB11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1) How long are vacancies (median and mean and SD)?</a:t>
            </a:r>
          </a:p>
          <a:p>
            <a:endParaRPr lang="en-US" sz="2800" b="1" dirty="0"/>
          </a:p>
          <a:p>
            <a:r>
              <a:rPr lang="en-US" sz="2800" b="1" dirty="0"/>
              <a:t>2) How many vacancies (median, mean and SD)?</a:t>
            </a:r>
          </a:p>
          <a:p>
            <a:endParaRPr lang="en-US" sz="2800" b="1" dirty="0"/>
          </a:p>
          <a:p>
            <a:r>
              <a:rPr lang="en-US" sz="2800" b="1" dirty="0"/>
              <a:t>3) What is the most # of vacancies at one "time“?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(time = week, month, quarter, semester)</a:t>
            </a:r>
          </a:p>
          <a:p>
            <a:endParaRPr lang="en-US" sz="2800" b="1" dirty="0"/>
          </a:p>
          <a:p>
            <a:r>
              <a:rPr lang="en-US" sz="2800" b="1" dirty="0"/>
              <a:t>4) Add box plots and histograms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4DD-994D-4004-9634-38D61222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81"/>
            <a:ext cx="8229600" cy="857250"/>
          </a:xfrm>
        </p:spPr>
        <p:txBody>
          <a:bodyPr/>
          <a:lstStyle/>
          <a:p>
            <a:r>
              <a:rPr lang="en-US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21EF-2483-46EB-87E1-47A51F6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8673"/>
            <a:ext cx="8229600" cy="3559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FF2FAB"/>
                </a:solidFill>
              </a:rPr>
              <a:t>Jobvite Data for HA and Staffing – shows when a job is posted or filled</a:t>
            </a:r>
          </a:p>
          <a:p>
            <a:r>
              <a:rPr lang="en-US" sz="1600" b="1" dirty="0">
                <a:latin typeface="Proxima Nova"/>
              </a:rPr>
              <a:t>Employee Data: Tyler Munis, Power Schools – shows employe number, name, course name taught, school year, hire date, start date</a:t>
            </a: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</a:rPr>
              <a:t>Subjects: Math, English Language Arts, Science, Social Studies </a:t>
            </a:r>
          </a:p>
          <a:p>
            <a:r>
              <a:rPr lang="en-US" sz="1800" b="1" dirty="0">
                <a:solidFill>
                  <a:srgbClr val="2007B9"/>
                </a:solidFill>
              </a:rPr>
              <a:t>“Grade” is binned into 1</a:t>
            </a:r>
            <a:r>
              <a:rPr lang="en-US" sz="1800" b="1" baseline="30000" dirty="0">
                <a:solidFill>
                  <a:srgbClr val="2007B9"/>
                </a:solidFill>
              </a:rPr>
              <a:t>st</a:t>
            </a:r>
            <a:r>
              <a:rPr lang="en-US" sz="1800" b="1" dirty="0">
                <a:solidFill>
                  <a:srgbClr val="2007B9"/>
                </a:solidFill>
              </a:rPr>
              <a:t> – 5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6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 – 8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and 9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-12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unless otherwise denoted by the course name to a specific individual grade for that course. </a:t>
            </a:r>
            <a:endParaRPr lang="en-US" sz="1800" b="1" dirty="0"/>
          </a:p>
          <a:p>
            <a:r>
              <a:rPr lang="en-US" sz="1800" b="1" dirty="0">
                <a:solidFill>
                  <a:srgbClr val="33CC33"/>
                </a:solidFill>
              </a:rPr>
              <a:t>“Region is inclusive of all Texas regions, including all Texas schools that have accountability ratings A-F.</a:t>
            </a:r>
            <a:endParaRPr lang="en-US" sz="1600" b="1" dirty="0"/>
          </a:p>
          <a:p>
            <a:r>
              <a:rPr lang="en-US" sz="1800" b="1" dirty="0">
                <a:solidFill>
                  <a:srgbClr val="FF9900"/>
                </a:solidFill>
              </a:rPr>
              <a:t>When Semester Exam data comes in for 2021-2022, we will rerun code with the new data to get this year’s results.</a:t>
            </a:r>
          </a:p>
        </p:txBody>
      </p:sp>
    </p:spTree>
    <p:extLst>
      <p:ext uri="{BB962C8B-B14F-4D97-AF65-F5344CB8AC3E}">
        <p14:creationId xmlns:p14="http://schemas.microsoft.com/office/powerpoint/2010/main" val="3293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70A-CF44-8137-9F19-BB39B894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Median, Mean, and SD by Region</a:t>
            </a:r>
            <a:br>
              <a:rPr lang="en-US" dirty="0"/>
            </a:br>
            <a:r>
              <a:rPr lang="en-US" dirty="0"/>
              <a:t>for Vacancy Length (in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A4A6-4566-C081-2807-04C9984F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31" y="1758791"/>
            <a:ext cx="8154538" cy="2276793"/>
          </a:xfrm>
        </p:spPr>
      </p:pic>
    </p:spTree>
    <p:extLst>
      <p:ext uri="{BB962C8B-B14F-4D97-AF65-F5344CB8AC3E}">
        <p14:creationId xmlns:p14="http://schemas.microsoft.com/office/powerpoint/2010/main" val="27833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D3D-BAAF-A99F-79AD-5FDFFC6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After Grouping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95942-097D-5590-63EF-39DA7CE1B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44" y="1921921"/>
            <a:ext cx="8112056" cy="1074920"/>
          </a:xfrm>
        </p:spPr>
      </p:pic>
    </p:spTree>
    <p:extLst>
      <p:ext uri="{BB962C8B-B14F-4D97-AF65-F5344CB8AC3E}">
        <p14:creationId xmlns:p14="http://schemas.microsoft.com/office/powerpoint/2010/main" val="14015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7ADE-630F-B970-D055-02DE6ACC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Number of Staffing Vacancies were Highest in San Antonio, Followed by Austin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14E1E-7596-DB1C-96C1-962BBC07C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55" y="1223108"/>
            <a:ext cx="6052262" cy="3714413"/>
          </a:xfrm>
        </p:spPr>
      </p:pic>
    </p:spTree>
    <p:extLst>
      <p:ext uri="{BB962C8B-B14F-4D97-AF65-F5344CB8AC3E}">
        <p14:creationId xmlns:p14="http://schemas.microsoft.com/office/powerpoint/2010/main" val="17509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836D-EAD1-4B46-FE83-4E9445DE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01E1-A1CD-294A-674C-A0445468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521C-48D0-B610-862A-4789FBA9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3A8B-9491-F39D-5D98-645DC05C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91755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heme">
  <a:themeElements>
    <a:clrScheme name="IDEA">
      <a:dk1>
        <a:srgbClr val="000000"/>
      </a:dk1>
      <a:lt1>
        <a:srgbClr val="FFFFFF"/>
      </a:lt1>
      <a:dk2>
        <a:srgbClr val="006FAB"/>
      </a:dk2>
      <a:lt2>
        <a:srgbClr val="FFFEFE"/>
      </a:lt2>
      <a:accent1>
        <a:srgbClr val="1A9FD7"/>
      </a:accent1>
      <a:accent2>
        <a:srgbClr val="454546"/>
      </a:accent2>
      <a:accent3>
        <a:srgbClr val="9BBB59"/>
      </a:accent3>
      <a:accent4>
        <a:srgbClr val="F5BC25"/>
      </a:accent4>
      <a:accent5>
        <a:srgbClr val="4BACC6"/>
      </a:accent5>
      <a:accent6>
        <a:srgbClr val="F79646"/>
      </a:accent6>
      <a:hlink>
        <a:srgbClr val="006F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DEA-template-powerpoint-2018_7_17_2019_2_27_23_PM  -  Repaired" id="{0076A65F-88B0-9C46-B47C-D2C8AA499578}" vid="{8B37C54B-5A64-AD44-8DEB-7035C50B8D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9D00B096D244FAC5AFF8B60974F61" ma:contentTypeVersion="11" ma:contentTypeDescription="Create a new document." ma:contentTypeScope="" ma:versionID="e46cd2fcefc6db6a90d7fd0c5747b844">
  <xsd:schema xmlns:xsd="http://www.w3.org/2001/XMLSchema" xmlns:xs="http://www.w3.org/2001/XMLSchema" xmlns:p="http://schemas.microsoft.com/office/2006/metadata/properties" xmlns:ns2="d3c7062f-4ea7-49cc-b3fe-850ed8fbc539" xmlns:ns3="4bdf3d67-7eae-48ef-a451-1b2c03484972" targetNamespace="http://schemas.microsoft.com/office/2006/metadata/properties" ma:root="true" ma:fieldsID="865c60c29ba958a0a0c1ed2c0277074c" ns2:_="" ns3:_="">
    <xsd:import namespace="d3c7062f-4ea7-49cc-b3fe-850ed8fbc539"/>
    <xsd:import namespace="4bdf3d67-7eae-48ef-a451-1b2c03484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7062f-4ea7-49cc-b3fe-850ed8fbc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f3d67-7eae-48ef-a451-1b2c034849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AEAFD-F28A-43BB-9051-236ACB100365}">
  <ds:schemaRefs>
    <ds:schemaRef ds:uri="4bdf3d67-7eae-48ef-a451-1b2c03484972"/>
    <ds:schemaRef ds:uri="d3c7062f-4ea7-49cc-b3fe-850ed8fbc5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45A88B-8F77-4C36-85CD-A433C8B90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521E03-7C40-4A97-94E2-72A900A35FF1}">
  <ds:schemaRefs>
    <ds:schemaRef ds:uri="4bdf3d67-7eae-48ef-a451-1b2c03484972"/>
    <ds:schemaRef ds:uri="d3c7062f-4ea7-49cc-b3fe-850ed8fbc5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IDEA Theme</Template>
  <TotalTime>175</TotalTime>
  <Words>255</Words>
  <Application>Microsoft Office PowerPoint</Application>
  <PresentationFormat>On-screen Show (16:9)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Proxima Nova Extrabold</vt:lpstr>
      <vt:lpstr>Proxima Nova</vt:lpstr>
      <vt:lpstr>Courier New</vt:lpstr>
      <vt:lpstr>Arial</vt:lpstr>
      <vt:lpstr>IDEA Theme</vt:lpstr>
      <vt:lpstr>Staffing Vacancies in SY 23-24 for October 1, 2024 Cycle  Created by Research &amp; Analytics</vt:lpstr>
      <vt:lpstr>What is the Nature of Staffing Vacancies at IDEA?</vt:lpstr>
      <vt:lpstr>Data Background</vt:lpstr>
      <vt:lpstr>Median, Mean, and SD by Region for Vacancy Length (in Days)</vt:lpstr>
      <vt:lpstr>Summary Statistics After Grouping by Region </vt:lpstr>
      <vt:lpstr>Number of Staffing Vacancies were Highest in San Antonio, Followed by Austin.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 Request from Danielle ChristinaMullings</dc:title>
  <dc:creator>Christopher Haid</dc:creator>
  <cp:lastModifiedBy>Maura Carter</cp:lastModifiedBy>
  <cp:revision>14</cp:revision>
  <dcterms:created xsi:type="dcterms:W3CDTF">2020-11-18T15:51:46Z</dcterms:created>
  <dcterms:modified xsi:type="dcterms:W3CDTF">2024-10-07T03:04:52Z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0x010100DF49D00B096D244FAC5AFF8B60974F61</vt:lpwstr>
  </property>
</Properties>
</file>