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268" r:id="rId3"/>
    <p:sldId id="259" r:id="rId4"/>
    <p:sldId id="264" r:id="rId5"/>
    <p:sldId id="305" r:id="rId6"/>
    <p:sldId id="296" r:id="rId7"/>
    <p:sldId id="297" r:id="rId8"/>
    <p:sldId id="298" r:id="rId9"/>
    <p:sldId id="299" r:id="rId10"/>
    <p:sldId id="302" r:id="rId11"/>
    <p:sldId id="286" r:id="rId12"/>
    <p:sldId id="306" r:id="rId13"/>
    <p:sldId id="311" r:id="rId14"/>
    <p:sldId id="310" r:id="rId15"/>
    <p:sldId id="309" r:id="rId16"/>
    <p:sldId id="308" r:id="rId17"/>
    <p:sldId id="312" r:id="rId18"/>
    <p:sldId id="294" r:id="rId19"/>
    <p:sldId id="303" r:id="rId20"/>
    <p:sldId id="314" r:id="rId21"/>
    <p:sldId id="267" r:id="rId22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732"/>
    <a:srgbClr val="090A0D"/>
    <a:srgbClr val="46C6A9"/>
    <a:srgbClr val="1F6256"/>
    <a:srgbClr val="1C5449"/>
    <a:srgbClr val="4A4A4A"/>
    <a:srgbClr val="5D5D5D"/>
    <a:srgbClr val="349782"/>
    <a:srgbClr val="A4BEFA"/>
    <a:srgbClr val="8AA0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738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AFBEE-F55D-4BC4-ACFA-FAA5A6F0AA1C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83A3B-CF79-4731-B2DC-97DB27EBE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264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937992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46C6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5010723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rgbClr val="2227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5010723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9363178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650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slow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95575" y="18635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027379" y="18635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759183" y="18635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490987" y="186352"/>
            <a:ext cx="503011" cy="503011"/>
          </a:xfrm>
          <a:prstGeom prst="ellipse">
            <a:avLst/>
          </a:prstGeom>
          <a:solidFill>
            <a:srgbClr val="46C6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222791" y="186352"/>
            <a:ext cx="503011" cy="503011"/>
          </a:xfrm>
          <a:prstGeom prst="ellipse">
            <a:avLst/>
          </a:prstGeom>
          <a:solidFill>
            <a:srgbClr val="46C6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954595" y="18635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686399" y="18635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418203" y="186352"/>
            <a:ext cx="503011" cy="503011"/>
          </a:xfrm>
          <a:prstGeom prst="ellipse">
            <a:avLst/>
          </a:prstGeom>
          <a:solidFill>
            <a:srgbClr val="46C6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150007" y="18635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881811" y="18635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613615" y="18635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345415" y="186352"/>
            <a:ext cx="503011" cy="503011"/>
          </a:xfrm>
          <a:prstGeom prst="ellipse">
            <a:avLst/>
          </a:prstGeom>
          <a:solidFill>
            <a:srgbClr val="46C6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61475" y="757096"/>
            <a:ext cx="503011" cy="503011"/>
          </a:xfrm>
          <a:prstGeom prst="ellipse">
            <a:avLst/>
          </a:prstGeom>
          <a:solidFill>
            <a:srgbClr val="46C6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393279" y="757096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125083" y="757096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856887" y="757096"/>
            <a:ext cx="503011" cy="503011"/>
          </a:xfrm>
          <a:prstGeom prst="ellipse">
            <a:avLst/>
          </a:prstGeom>
          <a:solidFill>
            <a:srgbClr val="46C6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588691" y="757096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320495" y="757096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052299" y="757096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784103" y="757096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515907" y="757096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7247711" y="757096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979515" y="757096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椭圆 44"/>
          <p:cNvSpPr/>
          <p:nvPr/>
        </p:nvSpPr>
        <p:spPr>
          <a:xfrm flipV="1">
            <a:off x="295575" y="448251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/>
          <p:cNvSpPr/>
          <p:nvPr/>
        </p:nvSpPr>
        <p:spPr>
          <a:xfrm flipV="1">
            <a:off x="1027379" y="448251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椭圆 46"/>
          <p:cNvSpPr/>
          <p:nvPr/>
        </p:nvSpPr>
        <p:spPr>
          <a:xfrm flipV="1">
            <a:off x="1759183" y="4482512"/>
            <a:ext cx="503011" cy="503011"/>
          </a:xfrm>
          <a:prstGeom prst="ellipse">
            <a:avLst/>
          </a:prstGeom>
          <a:solidFill>
            <a:srgbClr val="46C6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椭圆 47"/>
          <p:cNvSpPr/>
          <p:nvPr/>
        </p:nvSpPr>
        <p:spPr>
          <a:xfrm flipV="1">
            <a:off x="2490987" y="448251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/>
          <p:cNvSpPr/>
          <p:nvPr/>
        </p:nvSpPr>
        <p:spPr>
          <a:xfrm flipV="1">
            <a:off x="3222791" y="4482512"/>
            <a:ext cx="503011" cy="503011"/>
          </a:xfrm>
          <a:prstGeom prst="ellipse">
            <a:avLst/>
          </a:prstGeom>
          <a:solidFill>
            <a:srgbClr val="46C6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椭圆 49"/>
          <p:cNvSpPr/>
          <p:nvPr/>
        </p:nvSpPr>
        <p:spPr>
          <a:xfrm flipV="1">
            <a:off x="3954595" y="448251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椭圆 50"/>
          <p:cNvSpPr/>
          <p:nvPr/>
        </p:nvSpPr>
        <p:spPr>
          <a:xfrm flipV="1">
            <a:off x="4686399" y="448251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椭圆 51"/>
          <p:cNvSpPr/>
          <p:nvPr/>
        </p:nvSpPr>
        <p:spPr>
          <a:xfrm flipV="1">
            <a:off x="5418203" y="448251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椭圆 52"/>
          <p:cNvSpPr/>
          <p:nvPr/>
        </p:nvSpPr>
        <p:spPr>
          <a:xfrm flipV="1">
            <a:off x="6150007" y="448251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椭圆 53"/>
          <p:cNvSpPr/>
          <p:nvPr/>
        </p:nvSpPr>
        <p:spPr>
          <a:xfrm flipV="1">
            <a:off x="6881811" y="448251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椭圆 54"/>
          <p:cNvSpPr/>
          <p:nvPr/>
        </p:nvSpPr>
        <p:spPr>
          <a:xfrm flipV="1">
            <a:off x="7613615" y="448251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椭圆 55"/>
          <p:cNvSpPr/>
          <p:nvPr/>
        </p:nvSpPr>
        <p:spPr>
          <a:xfrm flipV="1">
            <a:off x="8345415" y="448251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/>
          <p:cNvSpPr/>
          <p:nvPr/>
        </p:nvSpPr>
        <p:spPr>
          <a:xfrm flipV="1">
            <a:off x="661475" y="3911768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/>
          <p:cNvSpPr/>
          <p:nvPr/>
        </p:nvSpPr>
        <p:spPr>
          <a:xfrm flipV="1">
            <a:off x="1393279" y="3911768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/>
          <p:cNvSpPr/>
          <p:nvPr/>
        </p:nvSpPr>
        <p:spPr>
          <a:xfrm flipV="1">
            <a:off x="2125083" y="3911768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/>
          <p:cNvSpPr/>
          <p:nvPr/>
        </p:nvSpPr>
        <p:spPr>
          <a:xfrm flipV="1">
            <a:off x="2856887" y="3911768"/>
            <a:ext cx="503011" cy="503011"/>
          </a:xfrm>
          <a:prstGeom prst="ellipse">
            <a:avLst/>
          </a:prstGeom>
          <a:solidFill>
            <a:srgbClr val="46C6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椭圆 37"/>
          <p:cNvSpPr/>
          <p:nvPr/>
        </p:nvSpPr>
        <p:spPr>
          <a:xfrm flipV="1">
            <a:off x="3588691" y="3911768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椭圆 38"/>
          <p:cNvSpPr/>
          <p:nvPr/>
        </p:nvSpPr>
        <p:spPr>
          <a:xfrm flipV="1">
            <a:off x="4320495" y="3911768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椭圆 39"/>
          <p:cNvSpPr/>
          <p:nvPr/>
        </p:nvSpPr>
        <p:spPr>
          <a:xfrm flipV="1">
            <a:off x="5052299" y="3911768"/>
            <a:ext cx="503011" cy="503011"/>
          </a:xfrm>
          <a:prstGeom prst="ellipse">
            <a:avLst/>
          </a:prstGeom>
          <a:solidFill>
            <a:srgbClr val="46C6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/>
          <p:cNvSpPr/>
          <p:nvPr/>
        </p:nvSpPr>
        <p:spPr>
          <a:xfrm flipV="1">
            <a:off x="5784103" y="3911768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椭圆 41"/>
          <p:cNvSpPr/>
          <p:nvPr/>
        </p:nvSpPr>
        <p:spPr>
          <a:xfrm flipV="1">
            <a:off x="6515907" y="3911768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椭圆 42"/>
          <p:cNvSpPr/>
          <p:nvPr/>
        </p:nvSpPr>
        <p:spPr>
          <a:xfrm flipV="1">
            <a:off x="7247711" y="3911768"/>
            <a:ext cx="503011" cy="503011"/>
          </a:xfrm>
          <a:prstGeom prst="ellipse">
            <a:avLst/>
          </a:prstGeom>
          <a:solidFill>
            <a:srgbClr val="46C6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/>
          <p:cNvSpPr/>
          <p:nvPr/>
        </p:nvSpPr>
        <p:spPr>
          <a:xfrm flipV="1">
            <a:off x="7979515" y="3911768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3248561" y="2038955"/>
            <a:ext cx="2646878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solidFill>
                  <a:srgbClr val="46C6A9"/>
                </a:solidFill>
                <a:latin typeface="+mn-ea"/>
              </a:rPr>
              <a:t>毕</a:t>
            </a:r>
            <a:r>
              <a:rPr kumimoji="1" lang="zh-CN" altLang="en-US" sz="3200" dirty="0" smtClean="0">
                <a:solidFill>
                  <a:srgbClr val="46C6A9"/>
                </a:solidFill>
                <a:latin typeface="+mn-ea"/>
              </a:rPr>
              <a:t>设中期汇报</a:t>
            </a:r>
            <a:endParaRPr kumimoji="1" lang="zh-CN" altLang="en-US" sz="3200" dirty="0">
              <a:solidFill>
                <a:srgbClr val="46C6A9"/>
              </a:solidFill>
              <a:latin typeface="+mn-ea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664190" y="2938252"/>
            <a:ext cx="221178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dirty="0" smtClean="0">
                <a:solidFill>
                  <a:srgbClr val="FFFFFF"/>
                </a:solidFill>
                <a:ea typeface="微软雅黑"/>
                <a:cs typeface="Arial"/>
              </a:rPr>
              <a:t>汇  报  人</a:t>
            </a:r>
            <a:r>
              <a:rPr kumimoji="1" lang="zh-CN" altLang="en-US" dirty="0">
                <a:solidFill>
                  <a:srgbClr val="FFFFFF"/>
                </a:solidFill>
                <a:ea typeface="微软雅黑"/>
                <a:cs typeface="Arial"/>
              </a:rPr>
              <a:t>：朱秀鹏</a:t>
            </a:r>
          </a:p>
        </p:txBody>
      </p:sp>
    </p:spTree>
    <p:extLst>
      <p:ext uri="{BB962C8B-B14F-4D97-AF65-F5344CB8AC3E}">
        <p14:creationId xmlns:p14="http://schemas.microsoft.com/office/powerpoint/2010/main" val="14719045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7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9027" y="1170149"/>
            <a:ext cx="4171821" cy="3425938"/>
          </a:xfrm>
          <a:prstGeom prst="rect">
            <a:avLst/>
          </a:prstGeom>
          <a:solidFill>
            <a:srgbClr val="2227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95025" y="1170149"/>
            <a:ext cx="4136692" cy="3425938"/>
          </a:xfrm>
          <a:prstGeom prst="rect">
            <a:avLst/>
          </a:prstGeom>
          <a:solidFill>
            <a:srgbClr val="2227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7" y="1023937"/>
            <a:ext cx="72866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280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7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544285"/>
            <a:ext cx="66484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457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7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5" y="226105"/>
            <a:ext cx="8305800" cy="466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260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7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6" y="293535"/>
            <a:ext cx="8360229" cy="469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53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7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571" y="283028"/>
            <a:ext cx="61976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0000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7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543" y="478971"/>
            <a:ext cx="5850115" cy="438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943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7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00" y="436714"/>
            <a:ext cx="5948400" cy="446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2578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7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28" y="370113"/>
            <a:ext cx="6079143" cy="455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3639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6181866" y="1071331"/>
            <a:ext cx="1283812" cy="1283812"/>
          </a:xfrm>
          <a:prstGeom prst="ellipse">
            <a:avLst/>
          </a:prstGeom>
          <a:solidFill>
            <a:srgbClr val="46C6A9">
              <a:alpha val="78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0" dirty="0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45446" y="297416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 smtClean="0">
                <a:solidFill>
                  <a:srgbClr val="FFFFFF"/>
                </a:solidFill>
              </a:rPr>
              <a:t>后期计划</a:t>
            </a:r>
            <a:endParaRPr kumimoji="1" lang="en-US" altLang="zh-CN" sz="2400" b="1" dirty="0" smtClean="0">
              <a:solidFill>
                <a:srgbClr val="FFFF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21574" y="954949"/>
            <a:ext cx="82430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zh-CN" sz="9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endParaRPr kumimoji="1" lang="zh-CN" altLang="en-US" sz="9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70305" y="2355143"/>
            <a:ext cx="3971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Beacon </a:t>
            </a:r>
            <a:r>
              <a:rPr lang="zh-CN" altLang="en-US" sz="2800" b="1" dirty="0" smtClean="0">
                <a:solidFill>
                  <a:schemeClr val="bg1"/>
                </a:solidFill>
                <a:latin typeface="+mn-ea"/>
              </a:rPr>
              <a:t>的可视化工具</a:t>
            </a:r>
            <a:endParaRPr lang="en-US" altLang="zh-CN" sz="28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53966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7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57165" y="1239373"/>
            <a:ext cx="510063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zh-CN" altLang="en-US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目前仅管理员可用</a:t>
            </a:r>
            <a:r>
              <a:rPr lang="en-US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Beacon</a:t>
            </a:r>
            <a:r>
              <a:rPr lang="zh-CN" altLang="en-US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的图形接口</a:t>
            </a:r>
            <a:endParaRPr lang="en-US" altLang="zh-CN" sz="20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endParaRPr lang="en-US" altLang="zh-CN" sz="20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用户无法自主获取</a:t>
            </a:r>
            <a:r>
              <a:rPr lang="en-US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JOB</a:t>
            </a:r>
            <a:r>
              <a:rPr lang="zh-CN" altLang="en-US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分析结果</a:t>
            </a:r>
            <a:endParaRPr lang="zh-CN" altLang="zh-CN" sz="20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0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 </a:t>
            </a:r>
            <a:r>
              <a:rPr lang="zh-CN" altLang="en-US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用户的需求量特别大，管理员不可兼顾</a:t>
            </a:r>
            <a:endParaRPr lang="zh-CN" altLang="zh-CN" sz="20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 startAt="4"/>
            </a:pPr>
            <a:r>
              <a:rPr lang="zh-CN" altLang="en-US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需数据库查询权限，用户得不到</a:t>
            </a:r>
            <a:endParaRPr lang="en-US" altLang="zh-CN" sz="20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 startAt="4"/>
            </a:pPr>
            <a:endParaRPr lang="en-US" altLang="zh-CN" sz="20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 startAt="4"/>
            </a:pPr>
            <a:r>
              <a:rPr lang="zh-CN" altLang="en-US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命令行操作相对复杂繁琐</a:t>
            </a:r>
            <a:endParaRPr lang="zh-CN" altLang="zh-CN" sz="20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4"/>
          <p:cNvSpPr>
            <a:spLocks noChangeArrowheads="1"/>
          </p:cNvSpPr>
          <p:nvPr/>
        </p:nvSpPr>
        <p:spPr bwMode="auto">
          <a:xfrm>
            <a:off x="-36967" y="0"/>
            <a:ext cx="40864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00B050"/>
                </a:solidFill>
              </a:rPr>
              <a:t>为什么可视化分析工具？</a:t>
            </a:r>
            <a:endParaRPr lang="en-US" altLang="zh-CN" sz="2800" b="1" dirty="0">
              <a:solidFill>
                <a:srgbClr val="00B050"/>
              </a:solidFill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5519057" y="2623457"/>
            <a:ext cx="1001486" cy="5116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781800" y="2679215"/>
            <a:ext cx="21009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可视化分析工具</a:t>
            </a:r>
            <a:endParaRPr lang="en-US" altLang="zh-CN" sz="20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83739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37377" y="0"/>
            <a:ext cx="4306623" cy="5143500"/>
          </a:xfrm>
          <a:prstGeom prst="rect">
            <a:avLst/>
          </a:prstGeom>
          <a:solidFill>
            <a:srgbClr val="2227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605792" y="558800"/>
            <a:ext cx="3666067" cy="3666067"/>
          </a:xfrm>
          <a:prstGeom prst="ellipse">
            <a:avLst/>
          </a:prstGeom>
          <a:solidFill>
            <a:srgbClr val="22273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" name="直线连接符 3"/>
          <p:cNvCxnSpPr/>
          <p:nvPr/>
        </p:nvCxnSpPr>
        <p:spPr>
          <a:xfrm>
            <a:off x="948692" y="2237487"/>
            <a:ext cx="2980267" cy="0"/>
          </a:xfrm>
          <a:prstGeom prst="line">
            <a:avLst/>
          </a:prstGeom>
          <a:ln w="12700" cmpd="sng">
            <a:solidFill>
              <a:schemeClr val="bg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277864" y="1637322"/>
            <a:ext cx="2243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3600" b="1" dirty="0">
                <a:solidFill>
                  <a:srgbClr val="46C6A9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目录</a:t>
            </a:r>
            <a:endParaRPr kumimoji="1" lang="en-US" altLang="zh-CN" sz="3600" b="1" dirty="0">
              <a:solidFill>
                <a:srgbClr val="46C6A9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  <a:p>
            <a:pPr algn="ctr"/>
            <a:r>
              <a:rPr kumimoji="1" lang="en-US" altLang="zh-CN" sz="3600" b="1" dirty="0">
                <a:solidFill>
                  <a:srgbClr val="46C6A9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ea typeface="宋体"/>
              </a:rPr>
              <a:t>CONTENT</a:t>
            </a:r>
            <a:endParaRPr kumimoji="1" lang="zh-CN" altLang="en-US" sz="3600" b="1" dirty="0">
              <a:solidFill>
                <a:srgbClr val="46C6A9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48724" y="1403051"/>
            <a:ext cx="1675330" cy="596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800" b="1" dirty="0">
                <a:solidFill>
                  <a:schemeClr val="bg1"/>
                </a:solidFill>
              </a:rPr>
              <a:t>前期</a:t>
            </a:r>
            <a:r>
              <a:rPr kumimoji="1" lang="zh-CN" altLang="en-US" sz="2800" b="1" dirty="0" smtClean="0">
                <a:solidFill>
                  <a:schemeClr val="bg1"/>
                </a:solidFill>
              </a:rPr>
              <a:t>工作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32074" y="1427506"/>
            <a:ext cx="696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solidFill>
                  <a:schemeClr val="bg1"/>
                </a:solidFill>
              </a:rPr>
              <a:t>0</a:t>
            </a:r>
            <a:r>
              <a:rPr kumimoji="1" lang="en-US" altLang="zh-CN" sz="3600" dirty="0">
                <a:solidFill>
                  <a:srgbClr val="46C6A9"/>
                </a:solidFill>
              </a:rPr>
              <a:t>1</a:t>
            </a:r>
            <a:endParaRPr kumimoji="1" lang="zh-CN" altLang="en-US" sz="3600" dirty="0">
              <a:solidFill>
                <a:srgbClr val="46C6A9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32073" y="2905798"/>
            <a:ext cx="696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solidFill>
                  <a:schemeClr val="bg1"/>
                </a:solidFill>
              </a:rPr>
              <a:t>0</a:t>
            </a:r>
            <a:r>
              <a:rPr kumimoji="1" lang="en-US" altLang="zh-CN" sz="3600" dirty="0">
                <a:solidFill>
                  <a:srgbClr val="46C6A9"/>
                </a:solidFill>
              </a:rPr>
              <a:t>2</a:t>
            </a:r>
            <a:endParaRPr kumimoji="1" lang="zh-CN" altLang="en-US" sz="3600" dirty="0">
              <a:solidFill>
                <a:srgbClr val="46C6A9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48724" y="2905798"/>
            <a:ext cx="1675330" cy="596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800" b="1" dirty="0" smtClean="0">
                <a:solidFill>
                  <a:schemeClr val="bg1"/>
                </a:solidFill>
              </a:rPr>
              <a:t>后期计划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6244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7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811794" y="1359115"/>
            <a:ext cx="5100635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457200" indent="-457200">
              <a:buFontTx/>
              <a:buAutoNum type="arabicPeriod"/>
            </a:pPr>
            <a:r>
              <a:rPr lang="en-US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B/S </a:t>
            </a:r>
            <a:r>
              <a:rPr lang="zh-CN" altLang="en-US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en-US" altLang="zh-CN" sz="20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Tx/>
              <a:buAutoNum type="arabicPeriod"/>
            </a:pPr>
            <a:endParaRPr lang="en-US" altLang="zh-CN" sz="20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并入神威统一的用户接入平台</a:t>
            </a:r>
            <a:endParaRPr lang="zh-CN" altLang="zh-CN" sz="20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0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 startAt="3"/>
            </a:pPr>
            <a:r>
              <a:rPr lang="zh-CN" altLang="en-US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用户只需提供自己的</a:t>
            </a:r>
            <a:r>
              <a:rPr lang="en-US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JOB ID</a:t>
            </a:r>
            <a:r>
              <a:rPr lang="zh-CN" altLang="en-US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，便可通过浏览器获得自己</a:t>
            </a:r>
            <a:r>
              <a:rPr lang="en-US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JOB</a:t>
            </a:r>
            <a:r>
              <a:rPr lang="zh-CN" altLang="en-US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的各个</a:t>
            </a:r>
            <a:r>
              <a:rPr lang="en-US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信息，方便分析</a:t>
            </a:r>
            <a:r>
              <a:rPr lang="en-US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Interference</a:t>
            </a:r>
          </a:p>
          <a:p>
            <a:pPr marL="457200" indent="-457200">
              <a:buAutoNum type="arabicPeriod" startAt="3"/>
            </a:pPr>
            <a:endParaRPr lang="en-US" altLang="zh-CN" sz="20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 startAt="3"/>
            </a:pPr>
            <a:r>
              <a:rPr lang="zh-CN" altLang="en-US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管理员拥有整机的核时和负载分析，方便配置静态配置</a:t>
            </a:r>
            <a:r>
              <a:rPr lang="en-US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000" b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代理与计算节点的映射关系</a:t>
            </a:r>
            <a:endParaRPr lang="en-US" altLang="zh-CN" sz="20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4"/>
          <p:cNvSpPr>
            <a:spLocks noChangeArrowheads="1"/>
          </p:cNvSpPr>
          <p:nvPr/>
        </p:nvSpPr>
        <p:spPr bwMode="auto">
          <a:xfrm>
            <a:off x="-36967" y="0"/>
            <a:ext cx="17133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00B050"/>
                </a:solidFill>
              </a:rPr>
              <a:t>工具设计</a:t>
            </a:r>
            <a:endParaRPr lang="en-US" altLang="zh-CN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5144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95575" y="18635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027379" y="18635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759183" y="18635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490987" y="186352"/>
            <a:ext cx="503011" cy="503011"/>
          </a:xfrm>
          <a:prstGeom prst="ellipse">
            <a:avLst/>
          </a:prstGeom>
          <a:solidFill>
            <a:srgbClr val="46C6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222791" y="186352"/>
            <a:ext cx="503011" cy="503011"/>
          </a:xfrm>
          <a:prstGeom prst="ellipse">
            <a:avLst/>
          </a:prstGeom>
          <a:solidFill>
            <a:srgbClr val="46C6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954595" y="18635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686399" y="18635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418203" y="186352"/>
            <a:ext cx="503011" cy="503011"/>
          </a:xfrm>
          <a:prstGeom prst="ellipse">
            <a:avLst/>
          </a:prstGeom>
          <a:solidFill>
            <a:srgbClr val="46C6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150007" y="18635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881811" y="18635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613615" y="18635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345415" y="186352"/>
            <a:ext cx="503011" cy="503011"/>
          </a:xfrm>
          <a:prstGeom prst="ellipse">
            <a:avLst/>
          </a:prstGeom>
          <a:solidFill>
            <a:srgbClr val="46C6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61475" y="757096"/>
            <a:ext cx="503011" cy="503011"/>
          </a:xfrm>
          <a:prstGeom prst="ellipse">
            <a:avLst/>
          </a:prstGeom>
          <a:solidFill>
            <a:srgbClr val="46C6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393279" y="757096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125083" y="757096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856887" y="757096"/>
            <a:ext cx="503011" cy="503011"/>
          </a:xfrm>
          <a:prstGeom prst="ellipse">
            <a:avLst/>
          </a:prstGeom>
          <a:solidFill>
            <a:srgbClr val="46C6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588691" y="757096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320495" y="757096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052299" y="757096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784103" y="757096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515907" y="757096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7247711" y="757096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979515" y="757096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椭圆 44"/>
          <p:cNvSpPr/>
          <p:nvPr/>
        </p:nvSpPr>
        <p:spPr>
          <a:xfrm flipV="1">
            <a:off x="295575" y="448251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/>
          <p:cNvSpPr/>
          <p:nvPr/>
        </p:nvSpPr>
        <p:spPr>
          <a:xfrm flipV="1">
            <a:off x="1027379" y="448251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椭圆 46"/>
          <p:cNvSpPr/>
          <p:nvPr/>
        </p:nvSpPr>
        <p:spPr>
          <a:xfrm flipV="1">
            <a:off x="1759183" y="4482512"/>
            <a:ext cx="503011" cy="503011"/>
          </a:xfrm>
          <a:prstGeom prst="ellipse">
            <a:avLst/>
          </a:prstGeom>
          <a:solidFill>
            <a:srgbClr val="46C6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椭圆 47"/>
          <p:cNvSpPr/>
          <p:nvPr/>
        </p:nvSpPr>
        <p:spPr>
          <a:xfrm flipV="1">
            <a:off x="2490987" y="448251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/>
          <p:cNvSpPr/>
          <p:nvPr/>
        </p:nvSpPr>
        <p:spPr>
          <a:xfrm flipV="1">
            <a:off x="3222791" y="4482512"/>
            <a:ext cx="503011" cy="503011"/>
          </a:xfrm>
          <a:prstGeom prst="ellipse">
            <a:avLst/>
          </a:prstGeom>
          <a:solidFill>
            <a:srgbClr val="46C6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椭圆 49"/>
          <p:cNvSpPr/>
          <p:nvPr/>
        </p:nvSpPr>
        <p:spPr>
          <a:xfrm flipV="1">
            <a:off x="3954595" y="448251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椭圆 50"/>
          <p:cNvSpPr/>
          <p:nvPr/>
        </p:nvSpPr>
        <p:spPr>
          <a:xfrm flipV="1">
            <a:off x="4686399" y="448251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椭圆 51"/>
          <p:cNvSpPr/>
          <p:nvPr/>
        </p:nvSpPr>
        <p:spPr>
          <a:xfrm flipV="1">
            <a:off x="5418203" y="448251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椭圆 52"/>
          <p:cNvSpPr/>
          <p:nvPr/>
        </p:nvSpPr>
        <p:spPr>
          <a:xfrm flipV="1">
            <a:off x="6150007" y="448251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椭圆 53"/>
          <p:cNvSpPr/>
          <p:nvPr/>
        </p:nvSpPr>
        <p:spPr>
          <a:xfrm flipV="1">
            <a:off x="6881811" y="448251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椭圆 54"/>
          <p:cNvSpPr/>
          <p:nvPr/>
        </p:nvSpPr>
        <p:spPr>
          <a:xfrm flipV="1">
            <a:off x="7613615" y="448251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椭圆 55"/>
          <p:cNvSpPr/>
          <p:nvPr/>
        </p:nvSpPr>
        <p:spPr>
          <a:xfrm flipV="1">
            <a:off x="8345415" y="448251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/>
          <p:cNvSpPr/>
          <p:nvPr/>
        </p:nvSpPr>
        <p:spPr>
          <a:xfrm flipV="1">
            <a:off x="661475" y="3911768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/>
          <p:cNvSpPr/>
          <p:nvPr/>
        </p:nvSpPr>
        <p:spPr>
          <a:xfrm flipV="1">
            <a:off x="1393279" y="3911768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/>
          <p:cNvSpPr/>
          <p:nvPr/>
        </p:nvSpPr>
        <p:spPr>
          <a:xfrm flipV="1">
            <a:off x="2125083" y="3911768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/>
          <p:cNvSpPr/>
          <p:nvPr/>
        </p:nvSpPr>
        <p:spPr>
          <a:xfrm flipV="1">
            <a:off x="2856887" y="3911768"/>
            <a:ext cx="503011" cy="503011"/>
          </a:xfrm>
          <a:prstGeom prst="ellipse">
            <a:avLst/>
          </a:prstGeom>
          <a:solidFill>
            <a:srgbClr val="46C6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椭圆 37"/>
          <p:cNvSpPr/>
          <p:nvPr/>
        </p:nvSpPr>
        <p:spPr>
          <a:xfrm flipV="1">
            <a:off x="3588691" y="3911768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椭圆 38"/>
          <p:cNvSpPr/>
          <p:nvPr/>
        </p:nvSpPr>
        <p:spPr>
          <a:xfrm flipV="1">
            <a:off x="4320495" y="3911768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椭圆 39"/>
          <p:cNvSpPr/>
          <p:nvPr/>
        </p:nvSpPr>
        <p:spPr>
          <a:xfrm flipV="1">
            <a:off x="5052299" y="3911768"/>
            <a:ext cx="503011" cy="503011"/>
          </a:xfrm>
          <a:prstGeom prst="ellipse">
            <a:avLst/>
          </a:prstGeom>
          <a:solidFill>
            <a:srgbClr val="46C6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/>
          <p:cNvSpPr/>
          <p:nvPr/>
        </p:nvSpPr>
        <p:spPr>
          <a:xfrm flipV="1">
            <a:off x="5784103" y="3911768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椭圆 41"/>
          <p:cNvSpPr/>
          <p:nvPr/>
        </p:nvSpPr>
        <p:spPr>
          <a:xfrm flipV="1">
            <a:off x="6515907" y="3911768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椭圆 42"/>
          <p:cNvSpPr/>
          <p:nvPr/>
        </p:nvSpPr>
        <p:spPr>
          <a:xfrm flipV="1">
            <a:off x="7247711" y="3911768"/>
            <a:ext cx="503011" cy="503011"/>
          </a:xfrm>
          <a:prstGeom prst="ellipse">
            <a:avLst/>
          </a:prstGeom>
          <a:solidFill>
            <a:srgbClr val="46C6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/>
          <p:cNvSpPr/>
          <p:nvPr/>
        </p:nvSpPr>
        <p:spPr>
          <a:xfrm flipV="1">
            <a:off x="7979515" y="3911768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2591329" y="2142915"/>
            <a:ext cx="3961341" cy="8309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zh-CN" sz="4800" b="1" dirty="0">
                <a:solidFill>
                  <a:srgbClr val="46C6A9"/>
                </a:solidFill>
                <a:ea typeface="宋体"/>
              </a:rPr>
              <a:t>THANK YOU</a:t>
            </a:r>
            <a:r>
              <a:rPr kumimoji="1" lang="zh-CN" altLang="en-US" sz="4800" b="1" dirty="0">
                <a:solidFill>
                  <a:srgbClr val="46C6A9"/>
                </a:solidFill>
                <a:ea typeface="宋体"/>
              </a:rPr>
              <a:t> </a:t>
            </a:r>
            <a:r>
              <a:rPr kumimoji="1" lang="en-US" altLang="zh-CN" sz="4800" b="1" dirty="0">
                <a:solidFill>
                  <a:srgbClr val="46C6A9"/>
                </a:solidFill>
                <a:ea typeface="宋体"/>
              </a:rPr>
              <a:t>!</a:t>
            </a:r>
            <a:endParaRPr kumimoji="1" lang="zh-CN" altLang="en-US" sz="4800" b="1" dirty="0">
              <a:solidFill>
                <a:srgbClr val="46C6A9"/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801342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6181866" y="1071331"/>
            <a:ext cx="1283812" cy="1283812"/>
          </a:xfrm>
          <a:prstGeom prst="ellipse">
            <a:avLst/>
          </a:prstGeom>
          <a:solidFill>
            <a:srgbClr val="46C6A9">
              <a:alpha val="78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0" dirty="0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45443" y="297416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FFFFFF"/>
                </a:solidFill>
              </a:rPr>
              <a:t>前期</a:t>
            </a:r>
            <a:r>
              <a:rPr kumimoji="1" lang="zh-CN" altLang="en-US" sz="2400" b="1" dirty="0" smtClean="0">
                <a:solidFill>
                  <a:srgbClr val="FFFFFF"/>
                </a:solidFill>
              </a:rPr>
              <a:t>工作</a:t>
            </a:r>
            <a:endParaRPr kumimoji="1"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21574" y="954949"/>
            <a:ext cx="82430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zh-CN" sz="900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endParaRPr kumimoji="1" lang="zh-CN" altLang="en-US" sz="9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9171" y="864535"/>
            <a:ext cx="405585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一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、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学习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神威系统总体架构</a:t>
            </a:r>
            <a:endParaRPr lang="en-US" altLang="zh-CN" sz="2000" b="1" dirty="0" smtClean="0">
              <a:solidFill>
                <a:schemeClr val="bg1"/>
              </a:solidFill>
              <a:latin typeface="+mn-ea"/>
            </a:endParaRPr>
          </a:p>
          <a:p>
            <a:endParaRPr lang="en-US" altLang="zh-CN" sz="2000" b="1" dirty="0" smtClean="0">
              <a:solidFill>
                <a:schemeClr val="bg1"/>
              </a:solidFill>
              <a:latin typeface="+mn-ea"/>
            </a:endParaRPr>
          </a:p>
          <a:p>
            <a:endParaRPr lang="en-US" altLang="zh-CN" sz="2000" b="1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二、阅读</a:t>
            </a:r>
            <a:r>
              <a:rPr lang="en-US" altLang="zh-CN" sz="2000" b="1" dirty="0" smtClean="0">
                <a:solidFill>
                  <a:schemeClr val="bg1"/>
                </a:solidFill>
                <a:latin typeface="+mn-ea"/>
              </a:rPr>
              <a:t>I/O Trace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相关论文</a:t>
            </a:r>
            <a:endParaRPr lang="en-US" altLang="zh-CN" sz="2000" b="1" dirty="0" smtClean="0">
              <a:solidFill>
                <a:schemeClr val="bg1"/>
              </a:solidFill>
              <a:latin typeface="+mn-ea"/>
            </a:endParaRPr>
          </a:p>
          <a:p>
            <a:endParaRPr lang="en-US" altLang="zh-CN" sz="2000" b="1" dirty="0">
              <a:solidFill>
                <a:schemeClr val="bg1"/>
              </a:solidFill>
              <a:latin typeface="+mn-ea"/>
            </a:endParaRPr>
          </a:p>
          <a:p>
            <a:endParaRPr lang="en-US" altLang="zh-CN" sz="2000" b="1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三、</a:t>
            </a:r>
            <a:r>
              <a:rPr lang="en-US" altLang="zh-CN" sz="2000" b="1" dirty="0" smtClean="0">
                <a:solidFill>
                  <a:schemeClr val="bg1"/>
                </a:solidFill>
                <a:latin typeface="+mn-ea"/>
              </a:rPr>
              <a:t>Beacon 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的部分实验处理脚本</a:t>
            </a:r>
            <a:endParaRPr lang="en-US" altLang="zh-CN" sz="2000" b="1" dirty="0" smtClean="0">
              <a:solidFill>
                <a:schemeClr val="bg1"/>
              </a:solidFill>
              <a:latin typeface="+mn-ea"/>
            </a:endParaRPr>
          </a:p>
          <a:p>
            <a:endParaRPr lang="en-US" altLang="zh-CN" sz="2000" b="1" dirty="0" smtClean="0">
              <a:solidFill>
                <a:schemeClr val="bg1"/>
              </a:solidFill>
              <a:latin typeface="+mn-ea"/>
            </a:endParaRPr>
          </a:p>
          <a:p>
            <a:endParaRPr lang="en-US" altLang="zh-CN" sz="2000" b="1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四、处理实验数据，分析实验结果</a:t>
            </a:r>
            <a:endParaRPr lang="en-US" altLang="zh-CN" sz="2000" b="1" dirty="0" smtClean="0">
              <a:solidFill>
                <a:schemeClr val="bg1"/>
              </a:solidFill>
              <a:latin typeface="+mn-ea"/>
            </a:endParaRPr>
          </a:p>
          <a:p>
            <a:endParaRPr lang="en-US" altLang="zh-CN" sz="20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00842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7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9027" y="1170149"/>
            <a:ext cx="4171821" cy="3425938"/>
          </a:xfrm>
          <a:prstGeom prst="rect">
            <a:avLst/>
          </a:prstGeom>
          <a:solidFill>
            <a:srgbClr val="2227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95025" y="1170149"/>
            <a:ext cx="4136692" cy="3425938"/>
          </a:xfrm>
          <a:prstGeom prst="rect">
            <a:avLst/>
          </a:prstGeom>
          <a:solidFill>
            <a:srgbClr val="2227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prstClr val="white"/>
              </a:solidFill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43" y="0"/>
            <a:ext cx="803391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507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7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25250" y="1555059"/>
            <a:ext cx="257314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 IO</a:t>
            </a:r>
            <a:r>
              <a:rPr lang="zh-CN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路径很</a:t>
            </a:r>
            <a:r>
              <a:rPr lang="zh-CN" altLang="zh-CN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</a:t>
            </a:r>
            <a:endParaRPr lang="en-US" altLang="zh-CN" sz="28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r>
              <a:rPr lang="zh-CN" altLang="zh-CN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</a:t>
            </a:r>
            <a:endParaRPr lang="en-US" altLang="zh-CN" sz="28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竞争点</a:t>
            </a:r>
            <a:r>
              <a:rPr lang="zh-CN" altLang="zh-CN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endParaRPr lang="zh-CN" altLang="zh-CN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4"/>
          <p:cNvSpPr>
            <a:spLocks noChangeArrowheads="1"/>
          </p:cNvSpPr>
          <p:nvPr/>
        </p:nvSpPr>
        <p:spPr bwMode="auto">
          <a:xfrm>
            <a:off x="-36966" y="0"/>
            <a:ext cx="24209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00B050"/>
                </a:solidFill>
              </a:rPr>
              <a:t>高性能计算机</a:t>
            </a:r>
            <a:endParaRPr lang="en-US" altLang="zh-CN" sz="2800" b="1" dirty="0">
              <a:solidFill>
                <a:srgbClr val="00B050"/>
              </a:solidFill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305301" y="1553461"/>
            <a:ext cx="3837214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</a:t>
            </a:r>
            <a:r>
              <a:rPr lang="zh-CN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本身的</a:t>
            </a: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zh-CN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sz="24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系统的架构和参数对性能的</a:t>
            </a:r>
            <a:r>
              <a:rPr lang="zh-CN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</a:t>
            </a:r>
            <a:endParaRPr lang="en-US" altLang="zh-CN" sz="24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资源的竞争和由此导致的波动性</a:t>
            </a:r>
            <a:r>
              <a:rPr lang="zh-CN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altLang="zh-CN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32100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7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366965" y="1555059"/>
            <a:ext cx="4620176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应用程序的</a:t>
            </a:r>
            <a:r>
              <a:rPr lang="en-US" altLang="zh-CN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endParaRPr lang="en-US" altLang="zh-CN" sz="28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</a:t>
            </a:r>
            <a:r>
              <a:rPr lang="en-US" altLang="zh-CN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endParaRPr lang="en-US" altLang="zh-CN" sz="28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应用引起的</a:t>
            </a:r>
            <a:r>
              <a:rPr lang="en-US" altLang="zh-CN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资源冲突</a:t>
            </a:r>
            <a:endParaRPr lang="zh-CN" altLang="zh-CN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4"/>
          <p:cNvSpPr>
            <a:spLocks noChangeArrowheads="1"/>
          </p:cNvSpPr>
          <p:nvPr/>
        </p:nvSpPr>
        <p:spPr bwMode="auto">
          <a:xfrm>
            <a:off x="-36966" y="0"/>
            <a:ext cx="2845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00B050"/>
                </a:solidFill>
              </a:rPr>
              <a:t>我们需要分析的</a:t>
            </a:r>
            <a:endParaRPr lang="en-US" altLang="zh-CN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8537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7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049794" y="869259"/>
            <a:ext cx="430597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zh-CN" sz="2400" b="1" dirty="0">
                <a:solidFill>
                  <a:srgbClr val="FFFF00"/>
                </a:solidFill>
                <a:latin typeface="+mn-ea"/>
                <a:ea typeface="+mn-ea"/>
              </a:rPr>
              <a:t>应用层</a:t>
            </a:r>
          </a:p>
          <a:p>
            <a:r>
              <a:rPr lang="en-US" altLang="zh-CN" sz="2400" b="1" dirty="0">
                <a:solidFill>
                  <a:srgbClr val="FFFF00"/>
                </a:solidFill>
                <a:latin typeface="+mn-ea"/>
                <a:ea typeface="+mn-ea"/>
              </a:rPr>
              <a:t>	</a:t>
            </a:r>
            <a:r>
              <a:rPr lang="zh-CN" altLang="zh-CN" sz="2400" b="1" dirty="0" smtClean="0">
                <a:solidFill>
                  <a:srgbClr val="FFFF00"/>
                </a:solidFill>
                <a:latin typeface="+mn-ea"/>
                <a:ea typeface="+mn-ea"/>
              </a:rPr>
              <a:t>采集</a:t>
            </a:r>
            <a:r>
              <a:rPr lang="zh-CN" altLang="zh-CN" sz="2400" b="1" dirty="0">
                <a:solidFill>
                  <a:srgbClr val="FFFF00"/>
                </a:solidFill>
                <a:latin typeface="+mn-ea"/>
                <a:ea typeface="+mn-ea"/>
              </a:rPr>
              <a:t>高层库的信息，来分析</a:t>
            </a:r>
          </a:p>
          <a:p>
            <a:r>
              <a:rPr lang="en-US" altLang="zh-CN" sz="2400" b="1" dirty="0">
                <a:solidFill>
                  <a:srgbClr val="FFFF00"/>
                </a:solidFill>
                <a:latin typeface="+mn-ea"/>
                <a:ea typeface="+mn-ea"/>
              </a:rPr>
              <a:t>	</a:t>
            </a:r>
            <a:r>
              <a:rPr lang="en-US" altLang="zh-CN" sz="2400" b="1" dirty="0" smtClean="0">
                <a:solidFill>
                  <a:srgbClr val="FFFF00"/>
                </a:solidFill>
                <a:latin typeface="+mn-ea"/>
                <a:ea typeface="+mn-ea"/>
              </a:rPr>
              <a:t>	1</a:t>
            </a:r>
            <a:r>
              <a:rPr lang="en-US" altLang="zh-CN" sz="2400" b="1" dirty="0">
                <a:solidFill>
                  <a:srgbClr val="FFFF00"/>
                </a:solidFill>
                <a:latin typeface="+mn-ea"/>
                <a:ea typeface="+mn-ea"/>
              </a:rPr>
              <a:t>. </a:t>
            </a:r>
            <a:r>
              <a:rPr lang="zh-CN" altLang="zh-CN" sz="2400" b="1" dirty="0">
                <a:solidFill>
                  <a:srgbClr val="FFFF00"/>
                </a:solidFill>
                <a:latin typeface="+mn-ea"/>
                <a:ea typeface="+mn-ea"/>
              </a:rPr>
              <a:t>应用的</a:t>
            </a:r>
            <a:r>
              <a:rPr lang="en-US" altLang="zh-CN" sz="2400" b="1" dirty="0">
                <a:solidFill>
                  <a:srgbClr val="FFFF00"/>
                </a:solidFill>
                <a:latin typeface="+mn-ea"/>
                <a:ea typeface="+mn-ea"/>
              </a:rPr>
              <a:t>IO</a:t>
            </a:r>
            <a:r>
              <a:rPr lang="zh-CN" altLang="zh-CN" sz="2400" b="1" dirty="0">
                <a:solidFill>
                  <a:srgbClr val="FFFF00"/>
                </a:solidFill>
                <a:latin typeface="+mn-ea"/>
                <a:ea typeface="+mn-ea"/>
              </a:rPr>
              <a:t>特征</a:t>
            </a:r>
          </a:p>
          <a:p>
            <a:r>
              <a:rPr lang="en-US" altLang="zh-CN" sz="2400" b="1" dirty="0">
                <a:solidFill>
                  <a:srgbClr val="FFFF00"/>
                </a:solidFill>
                <a:latin typeface="+mn-ea"/>
                <a:ea typeface="+mn-ea"/>
              </a:rPr>
              <a:t>	</a:t>
            </a:r>
            <a:r>
              <a:rPr lang="en-US" altLang="zh-CN" sz="2400" b="1" dirty="0" smtClean="0">
                <a:solidFill>
                  <a:srgbClr val="FFFF00"/>
                </a:solidFill>
                <a:latin typeface="+mn-ea"/>
                <a:ea typeface="+mn-ea"/>
              </a:rPr>
              <a:t>	2</a:t>
            </a:r>
            <a:r>
              <a:rPr lang="en-US" altLang="zh-CN" sz="2400" b="1" dirty="0">
                <a:solidFill>
                  <a:srgbClr val="FFFF00"/>
                </a:solidFill>
                <a:latin typeface="+mn-ea"/>
                <a:ea typeface="+mn-ea"/>
              </a:rPr>
              <a:t>. </a:t>
            </a:r>
            <a:r>
              <a:rPr lang="zh-CN" altLang="zh-CN" sz="2400" b="1" dirty="0">
                <a:solidFill>
                  <a:srgbClr val="FFFF00"/>
                </a:solidFill>
                <a:latin typeface="+mn-ea"/>
                <a:ea typeface="+mn-ea"/>
              </a:rPr>
              <a:t>应用</a:t>
            </a:r>
            <a:r>
              <a:rPr lang="en-US" altLang="zh-CN" sz="2400" b="1" dirty="0">
                <a:solidFill>
                  <a:srgbClr val="FFFF00"/>
                </a:solidFill>
                <a:latin typeface="+mn-ea"/>
                <a:ea typeface="+mn-ea"/>
              </a:rPr>
              <a:t>IO</a:t>
            </a:r>
            <a:r>
              <a:rPr lang="zh-CN" altLang="zh-CN" sz="2400" b="1" dirty="0">
                <a:solidFill>
                  <a:srgbClr val="FFFF00"/>
                </a:solidFill>
                <a:latin typeface="+mn-ea"/>
                <a:ea typeface="+mn-ea"/>
              </a:rPr>
              <a:t>性能瓶颈</a:t>
            </a:r>
          </a:p>
        </p:txBody>
      </p:sp>
      <p:sp>
        <p:nvSpPr>
          <p:cNvPr id="6" name="TextBox 4"/>
          <p:cNvSpPr>
            <a:spLocks noChangeArrowheads="1"/>
          </p:cNvSpPr>
          <p:nvPr/>
        </p:nvSpPr>
        <p:spPr bwMode="auto">
          <a:xfrm>
            <a:off x="-36966" y="0"/>
            <a:ext cx="2845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 smtClean="0">
                <a:solidFill>
                  <a:srgbClr val="00B050"/>
                </a:solidFill>
              </a:rPr>
              <a:t>IO</a:t>
            </a:r>
            <a:r>
              <a:rPr lang="zh-CN" altLang="en-US" sz="2800" b="1" dirty="0" smtClean="0">
                <a:solidFill>
                  <a:srgbClr val="00B050"/>
                </a:solidFill>
              </a:rPr>
              <a:t>采集研究工作</a:t>
            </a:r>
            <a:endParaRPr lang="en-US" altLang="zh-CN" sz="2800" b="1" dirty="0">
              <a:solidFill>
                <a:srgbClr val="00B050"/>
              </a:solidFill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049794" y="2784958"/>
            <a:ext cx="430597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zh-CN" sz="2400" b="1" dirty="0">
                <a:solidFill>
                  <a:srgbClr val="FFFF00"/>
                </a:solidFill>
                <a:latin typeface="+mn-ea"/>
                <a:ea typeface="+mn-ea"/>
              </a:rPr>
              <a:t>服务端</a:t>
            </a:r>
          </a:p>
          <a:p>
            <a:r>
              <a:rPr lang="en-US" altLang="zh-CN" sz="2400" b="1" dirty="0">
                <a:solidFill>
                  <a:srgbClr val="FFFF00"/>
                </a:solidFill>
                <a:latin typeface="+mn-ea"/>
                <a:ea typeface="+mn-ea"/>
              </a:rPr>
              <a:t>	</a:t>
            </a:r>
            <a:r>
              <a:rPr lang="zh-CN" altLang="zh-CN" sz="2400" b="1" dirty="0" smtClean="0">
                <a:solidFill>
                  <a:srgbClr val="FFFF00"/>
                </a:solidFill>
                <a:latin typeface="+mn-ea"/>
                <a:ea typeface="+mn-ea"/>
              </a:rPr>
              <a:t>针对</a:t>
            </a:r>
            <a:r>
              <a:rPr lang="en-US" altLang="zh-CN" sz="2400" b="1" dirty="0">
                <a:solidFill>
                  <a:srgbClr val="FFFF00"/>
                </a:solidFill>
                <a:latin typeface="+mn-ea"/>
                <a:ea typeface="+mn-ea"/>
              </a:rPr>
              <a:t>IO</a:t>
            </a:r>
            <a:r>
              <a:rPr lang="zh-CN" altLang="zh-CN" sz="2400" b="1" dirty="0">
                <a:solidFill>
                  <a:srgbClr val="FFFF00"/>
                </a:solidFill>
                <a:latin typeface="+mn-ea"/>
                <a:ea typeface="+mn-ea"/>
              </a:rPr>
              <a:t>子系统的分析</a:t>
            </a:r>
          </a:p>
          <a:p>
            <a:r>
              <a:rPr lang="en-US" altLang="zh-CN" sz="2400" b="1" dirty="0">
                <a:solidFill>
                  <a:srgbClr val="FFFF00"/>
                </a:solidFill>
                <a:latin typeface="+mn-ea"/>
                <a:ea typeface="+mn-ea"/>
              </a:rPr>
              <a:t>		</a:t>
            </a:r>
            <a:r>
              <a:rPr lang="en-US" altLang="zh-CN" sz="2400" b="1" dirty="0" smtClean="0">
                <a:solidFill>
                  <a:srgbClr val="FFFF00"/>
                </a:solidFill>
                <a:latin typeface="+mn-ea"/>
                <a:ea typeface="+mn-ea"/>
              </a:rPr>
              <a:t>1</a:t>
            </a:r>
            <a:r>
              <a:rPr lang="en-US" altLang="zh-CN" sz="2400" b="1" dirty="0">
                <a:solidFill>
                  <a:srgbClr val="FFFF00"/>
                </a:solidFill>
                <a:latin typeface="+mn-ea"/>
                <a:ea typeface="+mn-ea"/>
              </a:rPr>
              <a:t>. </a:t>
            </a:r>
            <a:r>
              <a:rPr lang="zh-CN" altLang="zh-CN" sz="2400" b="1" dirty="0">
                <a:solidFill>
                  <a:srgbClr val="FFFF00"/>
                </a:solidFill>
                <a:latin typeface="+mn-ea"/>
                <a:ea typeface="+mn-ea"/>
              </a:rPr>
              <a:t>并行文件系统</a:t>
            </a:r>
          </a:p>
          <a:p>
            <a:r>
              <a:rPr lang="en-US" altLang="zh-CN" sz="2400" b="1" dirty="0">
                <a:solidFill>
                  <a:srgbClr val="FFFF00"/>
                </a:solidFill>
                <a:latin typeface="+mn-ea"/>
                <a:ea typeface="+mn-ea"/>
              </a:rPr>
              <a:t>		</a:t>
            </a:r>
            <a:r>
              <a:rPr lang="en-US" altLang="zh-CN" sz="2400" b="1" dirty="0" smtClean="0">
                <a:solidFill>
                  <a:srgbClr val="FFFF00"/>
                </a:solidFill>
                <a:latin typeface="+mn-ea"/>
                <a:ea typeface="+mn-ea"/>
              </a:rPr>
              <a:t>2</a:t>
            </a:r>
            <a:r>
              <a:rPr lang="en-US" altLang="zh-CN" sz="2400" b="1" dirty="0">
                <a:solidFill>
                  <a:srgbClr val="FFFF00"/>
                </a:solidFill>
                <a:latin typeface="+mn-ea"/>
                <a:ea typeface="+mn-ea"/>
              </a:rPr>
              <a:t>. </a:t>
            </a:r>
            <a:r>
              <a:rPr lang="zh-CN" altLang="zh-CN" sz="2400" b="1" dirty="0">
                <a:solidFill>
                  <a:srgbClr val="FFFF00"/>
                </a:solidFill>
                <a:latin typeface="+mn-ea"/>
                <a:ea typeface="+mn-ea"/>
              </a:rPr>
              <a:t>底层</a:t>
            </a:r>
            <a:r>
              <a:rPr lang="en-US" altLang="zh-CN" sz="2400" b="1" dirty="0">
                <a:solidFill>
                  <a:srgbClr val="FFFF00"/>
                </a:solidFill>
                <a:latin typeface="+mn-ea"/>
                <a:ea typeface="+mn-ea"/>
              </a:rPr>
              <a:t>OST</a:t>
            </a:r>
            <a:endParaRPr lang="zh-CN" altLang="zh-CN" sz="2400" b="1" dirty="0">
              <a:solidFill>
                <a:srgbClr val="FFFF00"/>
              </a:solidFill>
              <a:latin typeface="+mn-ea"/>
              <a:ea typeface="+mn-ea"/>
            </a:endParaRPr>
          </a:p>
          <a:p>
            <a:r>
              <a:rPr lang="en-US" altLang="zh-CN" sz="2400" b="1" dirty="0">
                <a:solidFill>
                  <a:srgbClr val="FFFF00"/>
                </a:solidFill>
                <a:latin typeface="+mn-ea"/>
                <a:ea typeface="+mn-ea"/>
              </a:rPr>
              <a:t>		</a:t>
            </a:r>
            <a:r>
              <a:rPr lang="en-US" altLang="zh-CN" sz="2400" b="1" dirty="0" smtClean="0">
                <a:solidFill>
                  <a:srgbClr val="FFFF00"/>
                </a:solidFill>
                <a:latin typeface="+mn-ea"/>
                <a:ea typeface="+mn-ea"/>
              </a:rPr>
              <a:t>3</a:t>
            </a:r>
            <a:r>
              <a:rPr lang="en-US" altLang="zh-CN" sz="2400" b="1" dirty="0">
                <a:solidFill>
                  <a:srgbClr val="FFFF00"/>
                </a:solidFill>
                <a:latin typeface="+mn-ea"/>
                <a:ea typeface="+mn-ea"/>
              </a:rPr>
              <a:t>. </a:t>
            </a:r>
            <a:r>
              <a:rPr lang="zh-CN" altLang="zh-CN" sz="2400" b="1" dirty="0">
                <a:solidFill>
                  <a:srgbClr val="FFFF00"/>
                </a:solidFill>
                <a:latin typeface="+mn-ea"/>
                <a:ea typeface="+mn-ea"/>
              </a:rPr>
              <a:t>其他的系统负载情况</a:t>
            </a:r>
          </a:p>
        </p:txBody>
      </p:sp>
    </p:spTree>
    <p:extLst>
      <p:ext uri="{BB962C8B-B14F-4D97-AF65-F5344CB8AC3E}">
        <p14:creationId xmlns:p14="http://schemas.microsoft.com/office/powerpoint/2010/main" val="32182005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7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768250" y="1446202"/>
            <a:ext cx="6319835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FFFF00"/>
                </a:solidFill>
                <a:latin typeface="+mn-ea"/>
                <a:ea typeface="+mn-ea"/>
              </a:rPr>
              <a:t>1. </a:t>
            </a:r>
            <a:r>
              <a:rPr lang="zh-CN" altLang="zh-CN" sz="2400" b="1" dirty="0">
                <a:solidFill>
                  <a:srgbClr val="FFFF00"/>
                </a:solidFill>
                <a:latin typeface="+mn-ea"/>
                <a:ea typeface="+mn-ea"/>
              </a:rPr>
              <a:t>针对应用程序的</a:t>
            </a:r>
            <a:r>
              <a:rPr lang="en-US" altLang="zh-CN" sz="2400" b="1" dirty="0">
                <a:solidFill>
                  <a:srgbClr val="FFFF00"/>
                </a:solidFill>
                <a:latin typeface="+mn-ea"/>
                <a:ea typeface="+mn-ea"/>
              </a:rPr>
              <a:t>IO Trace </a:t>
            </a:r>
            <a:r>
              <a:rPr lang="zh-CN" altLang="zh-CN" sz="2400" b="1" dirty="0">
                <a:solidFill>
                  <a:srgbClr val="FFFF00"/>
                </a:solidFill>
                <a:latin typeface="+mn-ea"/>
                <a:ea typeface="+mn-ea"/>
              </a:rPr>
              <a:t>采集</a:t>
            </a:r>
          </a:p>
          <a:p>
            <a:endParaRPr lang="en-US" altLang="zh-CN" sz="2400" b="1" dirty="0">
              <a:solidFill>
                <a:srgbClr val="FFFF00"/>
              </a:solidFill>
              <a:latin typeface="+mn-ea"/>
              <a:ea typeface="+mn-ea"/>
            </a:endParaRPr>
          </a:p>
          <a:p>
            <a:r>
              <a:rPr lang="en-US" altLang="zh-CN" sz="2400" b="1" dirty="0" smtClean="0">
                <a:solidFill>
                  <a:srgbClr val="FFFF00"/>
                </a:solidFill>
                <a:latin typeface="+mn-ea"/>
                <a:ea typeface="+mn-ea"/>
              </a:rPr>
              <a:t>2</a:t>
            </a:r>
            <a:r>
              <a:rPr lang="en-US" altLang="zh-CN" sz="2400" b="1" dirty="0">
                <a:solidFill>
                  <a:srgbClr val="FFFF00"/>
                </a:solidFill>
                <a:latin typeface="+mn-ea"/>
                <a:ea typeface="+mn-ea"/>
              </a:rPr>
              <a:t>. </a:t>
            </a:r>
            <a:r>
              <a:rPr lang="zh-CN" altLang="zh-CN" sz="2400" b="1" dirty="0">
                <a:solidFill>
                  <a:srgbClr val="FFFF00"/>
                </a:solidFill>
                <a:latin typeface="+mn-ea"/>
                <a:ea typeface="+mn-ea"/>
              </a:rPr>
              <a:t>采集计算节点的</a:t>
            </a:r>
            <a:r>
              <a:rPr lang="en-US" altLang="zh-CN" sz="2400" b="1" dirty="0">
                <a:solidFill>
                  <a:srgbClr val="FFFF00"/>
                </a:solidFill>
                <a:latin typeface="+mn-ea"/>
                <a:ea typeface="+mn-ea"/>
              </a:rPr>
              <a:t>IO</a:t>
            </a:r>
            <a:r>
              <a:rPr lang="zh-CN" altLang="zh-CN" sz="2400" b="1" dirty="0">
                <a:solidFill>
                  <a:srgbClr val="FFFF00"/>
                </a:solidFill>
                <a:latin typeface="+mn-ea"/>
                <a:ea typeface="+mn-ea"/>
              </a:rPr>
              <a:t>日志</a:t>
            </a:r>
          </a:p>
          <a:p>
            <a:r>
              <a:rPr lang="en-US" altLang="zh-CN" sz="2400" b="1" dirty="0">
                <a:solidFill>
                  <a:srgbClr val="FFFF00"/>
                </a:solidFill>
                <a:latin typeface="+mn-ea"/>
                <a:ea typeface="+mn-ea"/>
              </a:rPr>
              <a:t>	</a:t>
            </a:r>
            <a:r>
              <a:rPr lang="zh-CN" altLang="en-US" sz="1200" b="1" dirty="0" smtClean="0">
                <a:solidFill>
                  <a:srgbClr val="FFFF00"/>
                </a:solidFill>
                <a:latin typeface="+mn-ea"/>
                <a:ea typeface="+mn-ea"/>
              </a:rPr>
              <a:t>（</a:t>
            </a:r>
            <a:r>
              <a:rPr lang="en-US" altLang="zh-CN" sz="1200" b="1" dirty="0">
                <a:solidFill>
                  <a:srgbClr val="FFFF00"/>
                </a:solidFill>
                <a:latin typeface="+mn-ea"/>
                <a:ea typeface="+mn-ea"/>
              </a:rPr>
              <a:t>why</a:t>
            </a:r>
            <a:r>
              <a:rPr lang="zh-CN" altLang="zh-CN" sz="1200" b="1" dirty="0">
                <a:solidFill>
                  <a:srgbClr val="FFFF00"/>
                </a:solidFill>
                <a:latin typeface="+mn-ea"/>
                <a:ea typeface="+mn-ea"/>
              </a:rPr>
              <a:t>？节点一般只跑单个程序的一个或几个进程，所以计算节点的</a:t>
            </a:r>
            <a:r>
              <a:rPr lang="en-US" altLang="zh-CN" sz="1200" b="1" dirty="0">
                <a:solidFill>
                  <a:srgbClr val="FFFF00"/>
                </a:solidFill>
                <a:latin typeface="+mn-ea"/>
                <a:ea typeface="+mn-ea"/>
              </a:rPr>
              <a:t>IO Trace</a:t>
            </a:r>
            <a:r>
              <a:rPr lang="zh-CN" altLang="zh-CN" sz="1200" b="1" dirty="0">
                <a:solidFill>
                  <a:srgbClr val="FFFF00"/>
                </a:solidFill>
                <a:latin typeface="+mn-ea"/>
                <a:ea typeface="+mn-ea"/>
              </a:rPr>
              <a:t>就可以认为应用程序的</a:t>
            </a:r>
            <a:r>
              <a:rPr lang="en-US" altLang="zh-CN" sz="1200" b="1" dirty="0">
                <a:solidFill>
                  <a:srgbClr val="FFFF00"/>
                </a:solidFill>
                <a:latin typeface="+mn-ea"/>
                <a:ea typeface="+mn-ea"/>
              </a:rPr>
              <a:t>IO </a:t>
            </a:r>
            <a:r>
              <a:rPr lang="en-US" altLang="zh-CN" sz="1200" b="1" dirty="0" smtClean="0">
                <a:solidFill>
                  <a:srgbClr val="FFFF00"/>
                </a:solidFill>
                <a:latin typeface="+mn-ea"/>
                <a:ea typeface="+mn-ea"/>
              </a:rPr>
              <a:t>Trace</a:t>
            </a:r>
            <a:r>
              <a:rPr lang="zh-CN" altLang="en-US" sz="1200" b="1" dirty="0" smtClean="0">
                <a:solidFill>
                  <a:srgbClr val="FFFF00"/>
                </a:solidFill>
                <a:latin typeface="+mn-ea"/>
                <a:ea typeface="+mn-ea"/>
              </a:rPr>
              <a:t>）</a:t>
            </a:r>
            <a:endParaRPr lang="en-US" altLang="zh-CN" sz="1200" b="1" dirty="0" smtClean="0">
              <a:solidFill>
                <a:srgbClr val="FFFF00"/>
              </a:solidFill>
              <a:latin typeface="+mn-ea"/>
              <a:ea typeface="+mn-ea"/>
            </a:endParaRPr>
          </a:p>
          <a:p>
            <a:r>
              <a:rPr lang="en-US" altLang="zh-CN" sz="2400" b="1" dirty="0">
                <a:solidFill>
                  <a:srgbClr val="FFFF00"/>
                </a:solidFill>
                <a:latin typeface="+mn-ea"/>
                <a:ea typeface="+mn-ea"/>
              </a:rPr>
              <a:t>	</a:t>
            </a:r>
            <a:endParaRPr lang="en-US" altLang="zh-CN" sz="2400" b="1" dirty="0" smtClean="0">
              <a:solidFill>
                <a:srgbClr val="FFFF00"/>
              </a:solidFill>
              <a:latin typeface="+mn-ea"/>
              <a:ea typeface="+mn-ea"/>
            </a:endParaRPr>
          </a:p>
          <a:p>
            <a:r>
              <a:rPr lang="en-US" altLang="zh-CN" sz="2400" b="1" dirty="0" smtClean="0">
                <a:solidFill>
                  <a:srgbClr val="FFFF00"/>
                </a:solidFill>
                <a:latin typeface="+mn-ea"/>
                <a:ea typeface="+mn-ea"/>
              </a:rPr>
              <a:t>3</a:t>
            </a:r>
            <a:r>
              <a:rPr lang="en-US" altLang="zh-CN" sz="2400" b="1" dirty="0">
                <a:solidFill>
                  <a:srgbClr val="FFFF00"/>
                </a:solidFill>
                <a:latin typeface="+mn-ea"/>
                <a:ea typeface="+mn-ea"/>
              </a:rPr>
              <a:t>. </a:t>
            </a:r>
            <a:r>
              <a:rPr lang="zh-CN" altLang="zh-CN" sz="2400" b="1" dirty="0">
                <a:solidFill>
                  <a:srgbClr val="FFFF00"/>
                </a:solidFill>
                <a:latin typeface="+mn-ea"/>
                <a:ea typeface="+mn-ea"/>
              </a:rPr>
              <a:t>提取应用程序的读写行为，然后进行分析</a:t>
            </a:r>
          </a:p>
        </p:txBody>
      </p:sp>
      <p:sp>
        <p:nvSpPr>
          <p:cNvPr id="6" name="TextBox 4"/>
          <p:cNvSpPr>
            <a:spLocks noChangeArrowheads="1"/>
          </p:cNvSpPr>
          <p:nvPr/>
        </p:nvSpPr>
        <p:spPr bwMode="auto">
          <a:xfrm>
            <a:off x="-36966" y="0"/>
            <a:ext cx="2845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00B050"/>
                </a:solidFill>
              </a:rPr>
              <a:t>我们的工作</a:t>
            </a:r>
            <a:endParaRPr lang="en-US" altLang="zh-CN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344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7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768250" y="1446202"/>
            <a:ext cx="591706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FFFF00"/>
                </a:solidFill>
                <a:latin typeface="+mn-ea"/>
                <a:ea typeface="+mn-ea"/>
              </a:rPr>
              <a:t>1</a:t>
            </a:r>
            <a:r>
              <a:rPr lang="en-US" altLang="zh-CN" sz="2400" b="1" dirty="0">
                <a:solidFill>
                  <a:srgbClr val="FFFF00"/>
                </a:solidFill>
                <a:latin typeface="+mn-ea"/>
                <a:ea typeface="+mn-ea"/>
              </a:rPr>
              <a:t>. IOPS</a:t>
            </a:r>
            <a:r>
              <a:rPr lang="zh-CN" altLang="zh-CN" sz="2400" b="1" dirty="0">
                <a:solidFill>
                  <a:srgbClr val="FFFF00"/>
                </a:solidFill>
                <a:latin typeface="+mn-ea"/>
                <a:ea typeface="+mn-ea"/>
              </a:rPr>
              <a:t>（</a:t>
            </a:r>
            <a:r>
              <a:rPr lang="en-US" altLang="zh-CN" sz="2400" b="1" dirty="0">
                <a:solidFill>
                  <a:srgbClr val="FFFF00"/>
                </a:solidFill>
                <a:latin typeface="+mn-ea"/>
                <a:ea typeface="+mn-ea"/>
              </a:rPr>
              <a:t>IO Operations Per Second</a:t>
            </a:r>
            <a:r>
              <a:rPr lang="zh-CN" altLang="zh-CN" sz="2400" b="1" dirty="0">
                <a:solidFill>
                  <a:srgbClr val="FFFF00"/>
                </a:solidFill>
                <a:latin typeface="+mn-ea"/>
                <a:ea typeface="+mn-ea"/>
              </a:rPr>
              <a:t>）</a:t>
            </a:r>
          </a:p>
          <a:p>
            <a:endParaRPr lang="en-US" altLang="zh-CN" sz="2400" b="1" dirty="0">
              <a:solidFill>
                <a:srgbClr val="FFFF00"/>
              </a:solidFill>
              <a:latin typeface="+mn-ea"/>
              <a:ea typeface="+mn-ea"/>
            </a:endParaRPr>
          </a:p>
          <a:p>
            <a:r>
              <a:rPr lang="en-US" altLang="zh-CN" sz="2400" b="1" dirty="0" smtClean="0">
                <a:solidFill>
                  <a:srgbClr val="FFFF00"/>
                </a:solidFill>
                <a:latin typeface="+mn-ea"/>
                <a:ea typeface="+mn-ea"/>
              </a:rPr>
              <a:t>2</a:t>
            </a:r>
            <a:r>
              <a:rPr lang="en-US" altLang="zh-CN" sz="2400" b="1" dirty="0">
                <a:solidFill>
                  <a:srgbClr val="FFFF00"/>
                </a:solidFill>
                <a:latin typeface="+mn-ea"/>
                <a:ea typeface="+mn-ea"/>
              </a:rPr>
              <a:t>. IO</a:t>
            </a:r>
            <a:r>
              <a:rPr lang="zh-CN" altLang="zh-CN" sz="2400" b="1" dirty="0">
                <a:solidFill>
                  <a:srgbClr val="FFFF00"/>
                </a:solidFill>
                <a:latin typeface="+mn-ea"/>
                <a:ea typeface="+mn-ea"/>
              </a:rPr>
              <a:t>带宽</a:t>
            </a:r>
          </a:p>
          <a:p>
            <a:r>
              <a:rPr lang="en-US" altLang="zh-CN" sz="2400" b="1" dirty="0">
                <a:solidFill>
                  <a:srgbClr val="FFFF00"/>
                </a:solidFill>
                <a:latin typeface="+mn-ea"/>
                <a:ea typeface="+mn-ea"/>
              </a:rPr>
              <a:t>	</a:t>
            </a:r>
            <a:endParaRPr lang="en-US" altLang="zh-CN" sz="2400" b="1" dirty="0" smtClean="0">
              <a:solidFill>
                <a:srgbClr val="FFFF00"/>
              </a:solidFill>
              <a:latin typeface="+mn-ea"/>
              <a:ea typeface="+mn-ea"/>
            </a:endParaRPr>
          </a:p>
          <a:p>
            <a:r>
              <a:rPr lang="en-US" altLang="zh-CN" sz="2400" b="1" dirty="0" smtClean="0">
                <a:solidFill>
                  <a:srgbClr val="FFFF00"/>
                </a:solidFill>
                <a:latin typeface="+mn-ea"/>
                <a:ea typeface="+mn-ea"/>
              </a:rPr>
              <a:t>3</a:t>
            </a:r>
            <a:r>
              <a:rPr lang="en-US" altLang="zh-CN" sz="2400" b="1" dirty="0">
                <a:solidFill>
                  <a:srgbClr val="FFFF00"/>
                </a:solidFill>
                <a:latin typeface="+mn-ea"/>
                <a:ea typeface="+mn-ea"/>
              </a:rPr>
              <a:t>. </a:t>
            </a:r>
            <a:r>
              <a:rPr lang="zh-CN" altLang="zh-CN" sz="2400" b="1" dirty="0">
                <a:solidFill>
                  <a:srgbClr val="FFFF00"/>
                </a:solidFill>
                <a:latin typeface="+mn-ea"/>
                <a:ea typeface="+mn-ea"/>
              </a:rPr>
              <a:t>数据大小分布图</a:t>
            </a:r>
          </a:p>
          <a:p>
            <a:endParaRPr lang="en-US" altLang="zh-CN" sz="2400" b="1" dirty="0">
              <a:solidFill>
                <a:srgbClr val="FFFF00"/>
              </a:solidFill>
              <a:latin typeface="+mn-ea"/>
              <a:ea typeface="+mn-ea"/>
            </a:endParaRPr>
          </a:p>
          <a:p>
            <a:r>
              <a:rPr lang="en-US" altLang="zh-CN" sz="2400" b="1" dirty="0" smtClean="0">
                <a:solidFill>
                  <a:srgbClr val="FFFF00"/>
                </a:solidFill>
                <a:latin typeface="+mn-ea"/>
                <a:ea typeface="+mn-ea"/>
              </a:rPr>
              <a:t>4</a:t>
            </a:r>
            <a:r>
              <a:rPr lang="en-US" altLang="zh-CN" sz="2400" b="1" dirty="0">
                <a:solidFill>
                  <a:srgbClr val="FFFF00"/>
                </a:solidFill>
                <a:latin typeface="+mn-ea"/>
                <a:ea typeface="+mn-ea"/>
              </a:rPr>
              <a:t>. </a:t>
            </a:r>
            <a:r>
              <a:rPr lang="zh-CN" altLang="zh-CN" sz="2400" b="1" dirty="0">
                <a:solidFill>
                  <a:srgbClr val="FFFF00"/>
                </a:solidFill>
                <a:latin typeface="+mn-ea"/>
                <a:ea typeface="+mn-ea"/>
              </a:rPr>
              <a:t>各个节点的</a:t>
            </a:r>
            <a:r>
              <a:rPr lang="en-US" altLang="zh-CN" sz="2400" b="1" dirty="0">
                <a:solidFill>
                  <a:srgbClr val="FFFF00"/>
                </a:solidFill>
                <a:latin typeface="+mn-ea"/>
                <a:ea typeface="+mn-ea"/>
              </a:rPr>
              <a:t>IO</a:t>
            </a:r>
            <a:r>
              <a:rPr lang="zh-CN" altLang="zh-CN" sz="2400" b="1" dirty="0">
                <a:solidFill>
                  <a:srgbClr val="FFFF00"/>
                </a:solidFill>
                <a:latin typeface="+mn-ea"/>
                <a:ea typeface="+mn-ea"/>
              </a:rPr>
              <a:t>活跃情况</a:t>
            </a:r>
          </a:p>
        </p:txBody>
      </p:sp>
      <p:sp>
        <p:nvSpPr>
          <p:cNvPr id="6" name="TextBox 4"/>
          <p:cNvSpPr>
            <a:spLocks noChangeArrowheads="1"/>
          </p:cNvSpPr>
          <p:nvPr/>
        </p:nvSpPr>
        <p:spPr bwMode="auto">
          <a:xfrm>
            <a:off x="-36966" y="0"/>
            <a:ext cx="18052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00B050"/>
                </a:solidFill>
              </a:rPr>
              <a:t>量化指标</a:t>
            </a:r>
            <a:endParaRPr lang="en-US" altLang="zh-CN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687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1403</TotalTime>
  <Words>209</Words>
  <Application>Microsoft Office PowerPoint</Application>
  <PresentationFormat>全屏显示(16:9)</PresentationFormat>
  <Paragraphs>85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宋体</vt:lpstr>
      <vt:lpstr>微软雅黑</vt:lpstr>
      <vt:lpstr>Arial</vt:lpstr>
      <vt:lpstr>Century 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Peng</cp:lastModifiedBy>
  <cp:revision>250</cp:revision>
  <dcterms:created xsi:type="dcterms:W3CDTF">2015-04-26T00:57:12Z</dcterms:created>
  <dcterms:modified xsi:type="dcterms:W3CDTF">2017-04-06T03:58:10Z</dcterms:modified>
  <cp:category/>
</cp:coreProperties>
</file>