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273" r:id="rId4"/>
    <p:sldId id="260" r:id="rId5"/>
    <p:sldId id="261" r:id="rId6"/>
    <p:sldId id="299" r:id="rId7"/>
    <p:sldId id="271" r:id="rId8"/>
    <p:sldId id="266" r:id="rId9"/>
    <p:sldId id="263" r:id="rId10"/>
    <p:sldId id="265" r:id="rId11"/>
    <p:sldId id="305" r:id="rId12"/>
    <p:sldId id="301" r:id="rId13"/>
    <p:sldId id="302" r:id="rId14"/>
    <p:sldId id="304" r:id="rId15"/>
    <p:sldId id="283" r:id="rId16"/>
    <p:sldId id="292" r:id="rId17"/>
    <p:sldId id="284" r:id="rId18"/>
    <p:sldId id="294" r:id="rId19"/>
    <p:sldId id="293" r:id="rId20"/>
    <p:sldId id="295" r:id="rId21"/>
    <p:sldId id="278" r:id="rId22"/>
    <p:sldId id="277" r:id="rId23"/>
    <p:sldId id="274" r:id="rId24"/>
    <p:sldId id="291" r:id="rId25"/>
    <p:sldId id="276" r:id="rId26"/>
    <p:sldId id="275" r:id="rId27"/>
    <p:sldId id="267" r:id="rId28"/>
    <p:sldId id="269" r:id="rId29"/>
    <p:sldId id="268" r:id="rId30"/>
    <p:sldId id="300" r:id="rId31"/>
    <p:sldId id="270" r:id="rId32"/>
  </p:sldIdLst>
  <p:sldSz cx="12192000" cy="6858000"/>
  <p:notesSz cx="6858000" cy="9144000"/>
  <p:embeddedFontLst>
    <p:embeddedFont>
      <p:font typeface="나눔스퀘어 Bold" panose="020B0600000101010101" pitchFamily="50" charset="-127"/>
      <p:bold r:id="rId35"/>
    </p:embeddedFont>
    <p:embeddedFont>
      <p:font typeface="맑은 고딕" panose="020B0503020000020004" pitchFamily="50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B3C1D9"/>
    <a:srgbClr val="767171"/>
    <a:srgbClr val="2F5597"/>
    <a:srgbClr val="FFCB2C"/>
    <a:srgbClr val="FFF7E1"/>
    <a:srgbClr val="EF887D"/>
    <a:srgbClr val="FADDD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FC88B34-B50D-49BA-84A6-CC732C0B9B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D68B9F-B7AC-42C4-A64E-63FB364770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DD0D0-6DB3-4E8E-B9EC-36683B6E9E93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3119B2-B967-4252-A14F-33599D2131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87CC4B-C6A4-44D7-BE4C-A1F629879E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4F92C-5BBE-486C-8A25-AAFAE7DE4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77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4C5C4-B4F8-456B-967B-4F500A394581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AEB19-3BDC-4DCB-9649-3EE4D030D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899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1E3B5-0BC7-4ABD-AE0A-86A9072AF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55F1C9-BE84-4D8A-8878-AC8188F65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F81398A9-56BD-44DD-A5F4-D856E4BD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B6BF-4D3A-4CFB-B02B-9B26A3CDEFA5}" type="datetime1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0E28B913-24CD-49AE-BE49-0F7AA34C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09259DF-4E36-4E6F-9BC0-9FF1F8D7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0654A-C9A9-4CFA-961C-D77FD414B5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81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0824C-D4E5-480F-B95A-FD5781EF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4E006D-AAD6-4C6E-A1A5-A8306A58E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6D07-0FD2-42A7-BB1E-BED7CD6C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20BF-2455-4BD5-8040-B6CBD8E77877}" type="datetime1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360A9-BDDC-48A3-AA30-FA70177F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DABEBB-10BC-4598-85B3-F6B08D48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4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BAE6B8-E806-402D-9107-03E876A97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20F3A2-2CE7-4C74-8762-60CE76756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80A822-64BE-4AB3-BEF3-3B47C34F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6255-23A8-4718-89E2-6DD6D2C8B125}" type="datetime1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12553-61EE-49EC-A293-234DE157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C3BB1A-4FA6-44D7-92FC-16417658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2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F7E87-6AED-4ACA-8AE6-F7888105F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CC4FB-935A-4761-96CA-EFB94FEBA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E65CF-281F-468E-ACAF-BD32210F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E36A-1415-4E84-A7DA-53D15CEFE629}" type="datetime1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5C12-3220-49D3-BB3A-5F161854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CF3EAA-1089-400B-81C3-2AA6DE71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58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3ED5E-CE15-47D0-A303-9B865E95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E0F535-C9D1-4CFA-B2C1-43EB7BF25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40C26-1F2B-48DF-A830-AD21AE981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B62-003C-4C24-912B-90AFE3943C3D}" type="datetime1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62AC1-57D3-4731-85ED-A3E93CA2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19964-DBAC-4DBF-85B1-46365078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38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7ECDD-72E2-4108-81FE-3F068B8E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D8460-4025-455D-9A35-9E50D32D2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36094B-6866-46F5-90FF-DAC81EB16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5B742-EBCD-4ECE-A24E-1D198A72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89B9-6909-408B-850B-EC5BEFB8E89C}" type="datetime1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ED7F88-4567-4565-A689-693D5F86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F8B73-C6A2-452D-98CD-BC9AB5471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26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BE016-FB13-49CB-89CA-012FE14E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E22422-76B6-4D7C-B34C-1E7BBD937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632C87-AC7D-467B-90F2-D30946972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B3A01E-3C0E-49FE-ABF7-2365C789B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015428-93A8-4265-B1E1-A1C084626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BBFD27-1E31-4663-A7FA-8ED3F0E80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463D-42B3-4007-B9B4-2A2CAA1C0635}" type="datetime1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0BC934-6123-4542-9796-635B074F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5907881"/>
            <a:ext cx="2743200" cy="365125"/>
          </a:xfrm>
        </p:spPr>
        <p:txBody>
          <a:bodyPr/>
          <a:lstStyle>
            <a:lvl1pPr algn="ctr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1AE649B-6595-492F-87D5-38764A98CE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3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FAD65-EBFD-48B7-BAB8-6F882FF6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F5B66B-6849-433C-8C8B-8752EEB36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94EE-15E2-410A-883B-69C493EE8B0E}" type="datetime1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FAC5A0-1859-477A-A036-FFEA441D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F7EF82-AB40-4661-9322-18B13F41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27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BB92C3-58A6-4987-BD03-CEBDA41F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514F-864A-41CA-9AF6-2B92280E4ED4}" type="datetime1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AF1671-FA5A-4AF5-8875-B9EF8550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5991225"/>
            <a:ext cx="2743200" cy="365125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AE649B-6595-492F-87D5-38764A98CE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20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453F1-0D0A-45C5-BE5A-C6B6BA0A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18F9C8-3F24-4DFE-AE7E-9BBC1D1EF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0ED799-EBC8-42C0-8A06-4F14752DA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11720C-8CE6-44F8-805D-267044E3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49A3-62BE-4320-8191-910D802B498D}" type="datetime1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EDC716-DE8A-4B1B-ADF0-95660F41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6560D-63E4-4134-A06C-3C3BD7D7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25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D0AB4-5D2C-4DE4-A79D-E8E3DEAC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6EBBEF-F129-4BE2-A6F5-097455B52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823C91-7079-4609-962F-9E7A38E92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CB50EC-CDFE-47FA-B8F7-143E1011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9A8A-FBE2-429B-963B-FB95910E94CD}" type="datetime1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1985CE-81E5-4916-B640-EC5A09971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89BBCB-E718-402B-AD12-614B0B61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10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39BC8D-E2D5-4B59-B4FA-6863FF19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86B594-87A7-4736-A526-25BC1C616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F55E4-8713-4FDB-ACE9-C667E51E5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8EA40-C8C5-44C6-994B-B33723083A3B}" type="datetime1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31D066-A941-455B-B3AA-34F420A72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C2BC5C-7CE6-409C-9619-9DE167EDE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1AE649B-6595-492F-87D5-38764A98CE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07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3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3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33.png"/><Relationship Id="rId5" Type="http://schemas.openxmlformats.org/officeDocument/2006/relationships/image" Target="../media/image38.sv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30.png"/><Relationship Id="rId7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jpe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69.png"/><Relationship Id="rId7" Type="http://schemas.openxmlformats.org/officeDocument/2006/relationships/image" Target="../media/image7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svg"/><Relationship Id="rId5" Type="http://schemas.openxmlformats.org/officeDocument/2006/relationships/image" Target="../media/image44.png"/><Relationship Id="rId10" Type="http://schemas.openxmlformats.org/officeDocument/2006/relationships/image" Target="../media/image75.svg"/><Relationship Id="rId4" Type="http://schemas.openxmlformats.org/officeDocument/2006/relationships/image" Target="../media/image70.svg"/><Relationship Id="rId9" Type="http://schemas.openxmlformats.org/officeDocument/2006/relationships/image" Target="../media/image7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svg"/><Relationship Id="rId4" Type="http://schemas.openxmlformats.org/officeDocument/2006/relationships/image" Target="../media/image7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7.svg"/><Relationship Id="rId4" Type="http://schemas.openxmlformats.org/officeDocument/2006/relationships/image" Target="../media/image13.jpe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A0EB14-C054-4831-A7FD-8B00A95282CD}"/>
              </a:ext>
            </a:extLst>
          </p:cNvPr>
          <p:cNvSpPr txBox="1"/>
          <p:nvPr/>
        </p:nvSpPr>
        <p:spPr>
          <a:xfrm>
            <a:off x="1075678" y="3121784"/>
            <a:ext cx="100406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라즈베리파이 기반의 스마트 도어 시스템</a:t>
            </a:r>
            <a:endParaRPr lang="en-US" altLang="ko-KR" sz="4000" spc="-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ko-KR" altLang="en-US" sz="4000" spc="-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3936BF-AB3A-46CE-A254-0A240E1F3ECC}"/>
              </a:ext>
            </a:extLst>
          </p:cNvPr>
          <p:cNvSpPr/>
          <p:nvPr/>
        </p:nvSpPr>
        <p:spPr>
          <a:xfrm>
            <a:off x="9268915" y="5206671"/>
            <a:ext cx="26804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벨 연구소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</a:p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2011154006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김동현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2015154043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문주혁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2015150045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박예은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2015154052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임윤경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3F47F-3029-4823-808F-9F9A7418C4BA}"/>
              </a:ext>
            </a:extLst>
          </p:cNvPr>
          <p:cNvSpPr txBox="1"/>
          <p:nvPr/>
        </p:nvSpPr>
        <p:spPr>
          <a:xfrm>
            <a:off x="3117542" y="3783504"/>
            <a:ext cx="5956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Smart Door System Based on Raspberry PI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6E7270-C477-4686-8327-43A8ACBB28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443738" y="1921455"/>
            <a:ext cx="1241147" cy="120032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60A81E5-3C3D-4354-8B0E-3A3E2ED1F1DE}"/>
              </a:ext>
            </a:extLst>
          </p:cNvPr>
          <p:cNvSpPr/>
          <p:nvPr/>
        </p:nvSpPr>
        <p:spPr>
          <a:xfrm>
            <a:off x="312827" y="6160778"/>
            <a:ext cx="2680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지도교수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박정민 교수님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8B759EC-7532-4343-87FE-A6621D64F6F0}"/>
              </a:ext>
            </a:extLst>
          </p:cNvPr>
          <p:cNvCxnSpPr>
            <a:cxnSpLocks/>
          </p:cNvCxnSpPr>
          <p:nvPr/>
        </p:nvCxnSpPr>
        <p:spPr>
          <a:xfrm>
            <a:off x="2083294" y="3195961"/>
            <a:ext cx="8072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3FFDFC0-FA2B-41FF-BE3D-00D7DEA64FF5}"/>
              </a:ext>
            </a:extLst>
          </p:cNvPr>
          <p:cNvCxnSpPr>
            <a:cxnSpLocks/>
          </p:cNvCxnSpPr>
          <p:nvPr/>
        </p:nvCxnSpPr>
        <p:spPr>
          <a:xfrm>
            <a:off x="2059620" y="3756869"/>
            <a:ext cx="8072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E649E-AB0A-4A6A-9E38-29C9233AA2AE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9F30C8-E714-4ADF-AD3B-00C2E1C73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4022" y="4692714"/>
            <a:ext cx="470216" cy="5139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705C8F-4741-4078-B79F-FEE167C932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7" y="5756478"/>
            <a:ext cx="1011957" cy="50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모서리 95">
            <a:extLst>
              <a:ext uri="{FF2B5EF4-FFF2-40B4-BE49-F238E27FC236}">
                <a16:creationId xmlns:a16="http://schemas.microsoft.com/office/drawing/2014/main" id="{F91AE61B-936E-4A54-8A03-29DD085273F9}"/>
              </a:ext>
            </a:extLst>
          </p:cNvPr>
          <p:cNvSpPr/>
          <p:nvPr/>
        </p:nvSpPr>
        <p:spPr>
          <a:xfrm>
            <a:off x="9822529" y="3102109"/>
            <a:ext cx="1240059" cy="9643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BECD0F0-BB67-4398-BD81-9397A47A3DC1}"/>
              </a:ext>
            </a:extLst>
          </p:cNvPr>
          <p:cNvSpPr/>
          <p:nvPr/>
        </p:nvSpPr>
        <p:spPr>
          <a:xfrm>
            <a:off x="4825090" y="2227385"/>
            <a:ext cx="2731477" cy="255563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구성도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31745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31745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ECD0F0-BB67-4398-BD81-9397A47A3DC1}"/>
              </a:ext>
            </a:extLst>
          </p:cNvPr>
          <p:cNvSpPr/>
          <p:nvPr/>
        </p:nvSpPr>
        <p:spPr>
          <a:xfrm>
            <a:off x="692501" y="1795522"/>
            <a:ext cx="3341077" cy="3746122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39D93E-EC18-4701-ADD4-457E285FF65C}"/>
              </a:ext>
            </a:extLst>
          </p:cNvPr>
          <p:cNvSpPr/>
          <p:nvPr/>
        </p:nvSpPr>
        <p:spPr>
          <a:xfrm>
            <a:off x="8331393" y="2383383"/>
            <a:ext cx="2869102" cy="1887741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03EAF28-982B-49A0-BBCE-477A1058E3A5}"/>
              </a:ext>
            </a:extLst>
          </p:cNvPr>
          <p:cNvGrpSpPr/>
          <p:nvPr/>
        </p:nvGrpSpPr>
        <p:grpSpPr>
          <a:xfrm>
            <a:off x="911165" y="2494433"/>
            <a:ext cx="1185877" cy="1232008"/>
            <a:chOff x="2496710" y="1382967"/>
            <a:chExt cx="1383220" cy="143702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2C7389E-616E-481A-8A60-7617376BB763}"/>
                </a:ext>
              </a:extLst>
            </p:cNvPr>
            <p:cNvSpPr/>
            <p:nvPr/>
          </p:nvSpPr>
          <p:spPr>
            <a:xfrm>
              <a:off x="2502203" y="1382967"/>
              <a:ext cx="1377727" cy="3863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마그네틱 도어 센서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1E332AA-DCB9-47FD-82D7-BA67F014CCAA}"/>
                </a:ext>
              </a:extLst>
            </p:cNvPr>
            <p:cNvSpPr/>
            <p:nvPr/>
          </p:nvSpPr>
          <p:spPr>
            <a:xfrm>
              <a:off x="2496710" y="1899587"/>
              <a:ext cx="1372229" cy="3970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ysClr val="windowText" lastClr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스피커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EDD92E0-BABF-4535-B707-6F02C584CDD8}"/>
                </a:ext>
              </a:extLst>
            </p:cNvPr>
            <p:cNvSpPr/>
            <p:nvPr/>
          </p:nvSpPr>
          <p:spPr>
            <a:xfrm>
              <a:off x="2507483" y="2422983"/>
              <a:ext cx="1363045" cy="3970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적외선 </a:t>
              </a:r>
              <a:r>
                <a:rPr lang="en-US" altLang="ko-KR" sz="1000" dirty="0">
                  <a:solidFill>
                    <a:sysClr val="windowText" lastClr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&amp; </a:t>
              </a:r>
              <a:r>
                <a:rPr lang="ko-KR" altLang="en-US" sz="1000" dirty="0">
                  <a:solidFill>
                    <a:sysClr val="windowText" lastClr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모션센서</a:t>
              </a: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DA70EA-B51A-42C8-B18F-251F6CC2C308}"/>
              </a:ext>
            </a:extLst>
          </p:cNvPr>
          <p:cNvSpPr/>
          <p:nvPr/>
        </p:nvSpPr>
        <p:spPr>
          <a:xfrm>
            <a:off x="3016658" y="4759331"/>
            <a:ext cx="567027" cy="213513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카메라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F008D61-4E79-4C32-B287-937148B597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759" y="4568938"/>
            <a:ext cx="762800" cy="59467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244E25-2486-4A8F-8F8A-2CDC01863B2A}"/>
              </a:ext>
            </a:extLst>
          </p:cNvPr>
          <p:cNvSpPr/>
          <p:nvPr/>
        </p:nvSpPr>
        <p:spPr>
          <a:xfrm>
            <a:off x="2378903" y="2485556"/>
            <a:ext cx="1274267" cy="35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문열림 감지 모듈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49C234-CBFD-46C1-BA73-0588D969EDE7}"/>
              </a:ext>
            </a:extLst>
          </p:cNvPr>
          <p:cNvSpPr/>
          <p:nvPr/>
        </p:nvSpPr>
        <p:spPr>
          <a:xfrm>
            <a:off x="2375456" y="2927668"/>
            <a:ext cx="1275037" cy="35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 출력 모듈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121066F-275C-47A1-B0ED-7845172A99AD}"/>
              </a:ext>
            </a:extLst>
          </p:cNvPr>
          <p:cNvSpPr/>
          <p:nvPr/>
        </p:nvSpPr>
        <p:spPr>
          <a:xfrm>
            <a:off x="2384325" y="3381202"/>
            <a:ext cx="1257300" cy="35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 감지 모듈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732D40-A9DF-455C-9EE9-7E0457C0C28A}"/>
              </a:ext>
            </a:extLst>
          </p:cNvPr>
          <p:cNvSpPr/>
          <p:nvPr/>
        </p:nvSpPr>
        <p:spPr>
          <a:xfrm>
            <a:off x="2388137" y="3832192"/>
            <a:ext cx="1263013" cy="35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통신 모듈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FB8C7CF-7F0C-4699-B0D1-84FF145CB5FC}"/>
              </a:ext>
            </a:extLst>
          </p:cNvPr>
          <p:cNvSpPr/>
          <p:nvPr/>
        </p:nvSpPr>
        <p:spPr>
          <a:xfrm>
            <a:off x="2241461" y="2354380"/>
            <a:ext cx="1562158" cy="1977554"/>
          </a:xfrm>
          <a:prstGeom prst="rect">
            <a:avLst/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DFE990-4B8A-4C04-9E85-29DAEAFBA37C}"/>
              </a:ext>
            </a:extLst>
          </p:cNvPr>
          <p:cNvSpPr txBox="1"/>
          <p:nvPr/>
        </p:nvSpPr>
        <p:spPr>
          <a:xfrm>
            <a:off x="1719716" y="5168059"/>
            <a:ext cx="1301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스트리밍 서버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AFFFAB-DAAF-4210-8997-74FE95DF9DC2}"/>
              </a:ext>
            </a:extLst>
          </p:cNvPr>
          <p:cNvSpPr/>
          <p:nvPr/>
        </p:nvSpPr>
        <p:spPr>
          <a:xfrm>
            <a:off x="1132220" y="4779157"/>
            <a:ext cx="567027" cy="213513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카메라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F41F79-8134-4F97-B6AA-DD61D6409DB5}"/>
              </a:ext>
            </a:extLst>
          </p:cNvPr>
          <p:cNvSpPr txBox="1"/>
          <p:nvPr/>
        </p:nvSpPr>
        <p:spPr>
          <a:xfrm>
            <a:off x="4954279" y="3410017"/>
            <a:ext cx="1160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 Server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3" name="그래픽 28" descr="데이터베이스">
            <a:extLst>
              <a:ext uri="{FF2B5EF4-FFF2-40B4-BE49-F238E27FC236}">
                <a16:creationId xmlns:a16="http://schemas.microsoft.com/office/drawing/2014/main" id="{FD41A71F-E786-4C11-8644-F3801A15914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6583" y="2913045"/>
            <a:ext cx="474925" cy="47492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5D6054B-A518-4E50-9117-4F5F2B7F789E}"/>
              </a:ext>
            </a:extLst>
          </p:cNvPr>
          <p:cNvSpPr txBox="1"/>
          <p:nvPr/>
        </p:nvSpPr>
        <p:spPr>
          <a:xfrm>
            <a:off x="6505152" y="3415340"/>
            <a:ext cx="910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Server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2292F2C-E376-4FD5-A947-244B696757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053" y="3668583"/>
            <a:ext cx="1341212" cy="85756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941CED9-DE1E-4DFC-953F-31CA3C940F56}"/>
              </a:ext>
            </a:extLst>
          </p:cNvPr>
          <p:cNvSpPr txBox="1"/>
          <p:nvPr/>
        </p:nvSpPr>
        <p:spPr>
          <a:xfrm>
            <a:off x="5798105" y="3967379"/>
            <a:ext cx="133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Push Server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B38A554-1C3D-457D-B9E7-746A1C9AC6E5}"/>
              </a:ext>
            </a:extLst>
          </p:cNvPr>
          <p:cNvCxnSpPr>
            <a:cxnSpLocks/>
          </p:cNvCxnSpPr>
          <p:nvPr/>
        </p:nvCxnSpPr>
        <p:spPr>
          <a:xfrm>
            <a:off x="6174456" y="3125461"/>
            <a:ext cx="46771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8D55E3B-98AB-4C9B-B696-A24AEAA4473C}"/>
              </a:ext>
            </a:extLst>
          </p:cNvPr>
          <p:cNvCxnSpPr>
            <a:cxnSpLocks/>
          </p:cNvCxnSpPr>
          <p:nvPr/>
        </p:nvCxnSpPr>
        <p:spPr>
          <a:xfrm flipV="1">
            <a:off x="4053393" y="3302700"/>
            <a:ext cx="776332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01C72D1-51C7-462F-ABA1-F3E2242A8C64}"/>
              </a:ext>
            </a:extLst>
          </p:cNvPr>
          <p:cNvCxnSpPr>
            <a:cxnSpLocks/>
          </p:cNvCxnSpPr>
          <p:nvPr/>
        </p:nvCxnSpPr>
        <p:spPr>
          <a:xfrm flipH="1">
            <a:off x="4016404" y="3570873"/>
            <a:ext cx="788871" cy="1125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EE61C42-55C6-453B-A39C-B1123EB0E9D6}"/>
              </a:ext>
            </a:extLst>
          </p:cNvPr>
          <p:cNvSpPr/>
          <p:nvPr/>
        </p:nvSpPr>
        <p:spPr>
          <a:xfrm>
            <a:off x="8621415" y="2965190"/>
            <a:ext cx="888180" cy="2517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통신 모듈</a:t>
            </a:r>
          </a:p>
        </p:txBody>
      </p:sp>
      <p:sp>
        <p:nvSpPr>
          <p:cNvPr id="47" name="사각형: 둥근 모서리 39">
            <a:extLst>
              <a:ext uri="{FF2B5EF4-FFF2-40B4-BE49-F238E27FC236}">
                <a16:creationId xmlns:a16="http://schemas.microsoft.com/office/drawing/2014/main" id="{C631A9FB-A224-43D5-92C2-6409C3A464E6}"/>
              </a:ext>
            </a:extLst>
          </p:cNvPr>
          <p:cNvSpPr/>
          <p:nvPr/>
        </p:nvSpPr>
        <p:spPr>
          <a:xfrm>
            <a:off x="8621415" y="3423130"/>
            <a:ext cx="909214" cy="4632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모니터링 앱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A476BF03-201C-42F5-B3EF-09CD1DB6DB4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276" y="4862731"/>
            <a:ext cx="351662" cy="35166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54E8346-E03F-47C9-9705-CC1FA89DD712}"/>
              </a:ext>
            </a:extLst>
          </p:cNvPr>
          <p:cNvSpPr txBox="1"/>
          <p:nvPr/>
        </p:nvSpPr>
        <p:spPr>
          <a:xfrm>
            <a:off x="10112426" y="4906674"/>
            <a:ext cx="88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영상 출력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65E38E7-D313-436D-BD6E-B7630379E04F}"/>
              </a:ext>
            </a:extLst>
          </p:cNvPr>
          <p:cNvCxnSpPr>
            <a:cxnSpLocks/>
          </p:cNvCxnSpPr>
          <p:nvPr/>
        </p:nvCxnSpPr>
        <p:spPr>
          <a:xfrm>
            <a:off x="1701719" y="4893660"/>
            <a:ext cx="2968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09CA484-4ED5-4241-8DE0-3C320D601A82}"/>
              </a:ext>
            </a:extLst>
          </p:cNvPr>
          <p:cNvCxnSpPr>
            <a:cxnSpLocks/>
          </p:cNvCxnSpPr>
          <p:nvPr/>
        </p:nvCxnSpPr>
        <p:spPr>
          <a:xfrm>
            <a:off x="2684816" y="4894926"/>
            <a:ext cx="3318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C501042-05A9-43A4-875A-93CFF40C1376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2097042" y="2660039"/>
            <a:ext cx="281861" cy="5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33403BB-2210-48DD-BB71-50305D04ACBE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 flipV="1">
            <a:off x="2087619" y="3102723"/>
            <a:ext cx="287837" cy="48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BD81E90-B46F-4D18-BE38-52273B7F6E06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>
            <a:off x="2088983" y="3556257"/>
            <a:ext cx="2953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15AF4F3-B1AB-4023-97D7-8B1FD7B64E7B}"/>
              </a:ext>
            </a:extLst>
          </p:cNvPr>
          <p:cNvSpPr/>
          <p:nvPr/>
        </p:nvSpPr>
        <p:spPr>
          <a:xfrm>
            <a:off x="8479807" y="2608784"/>
            <a:ext cx="1180198" cy="1453089"/>
          </a:xfrm>
          <a:prstGeom prst="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5BC42F1-B07E-4C46-A977-F1EA9B2D26B3}"/>
              </a:ext>
            </a:extLst>
          </p:cNvPr>
          <p:cNvSpPr txBox="1"/>
          <p:nvPr/>
        </p:nvSpPr>
        <p:spPr>
          <a:xfrm flipH="1">
            <a:off x="8479804" y="2607955"/>
            <a:ext cx="1197501" cy="25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하이브리드 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DCB69D-D4D9-4553-9A3F-C17164DCEA10}"/>
              </a:ext>
            </a:extLst>
          </p:cNvPr>
          <p:cNvSpPr txBox="1"/>
          <p:nvPr/>
        </p:nvSpPr>
        <p:spPr>
          <a:xfrm flipH="1">
            <a:off x="9829623" y="3159018"/>
            <a:ext cx="12400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모니터링 앱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2D08D8A-0C84-4CFE-97CF-F651650B21EF}"/>
              </a:ext>
            </a:extLst>
          </p:cNvPr>
          <p:cNvCxnSpPr>
            <a:cxnSpLocks/>
            <a:stCxn id="47" idx="3"/>
            <a:endCxn id="70" idx="1"/>
          </p:cNvCxnSpPr>
          <p:nvPr/>
        </p:nvCxnSpPr>
        <p:spPr>
          <a:xfrm>
            <a:off x="9530629" y="3654743"/>
            <a:ext cx="47249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C8CC7C4-56E8-4091-93FA-3833A437A5BA}"/>
              </a:ext>
            </a:extLst>
          </p:cNvPr>
          <p:cNvSpPr/>
          <p:nvPr/>
        </p:nvSpPr>
        <p:spPr>
          <a:xfrm>
            <a:off x="10003122" y="3437879"/>
            <a:ext cx="888180" cy="4337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모니터링</a:t>
            </a:r>
            <a:endParaRPr lang="en-US" altLang="ko-KR" sz="1100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</a:t>
            </a:r>
          </a:p>
        </p:txBody>
      </p:sp>
      <p:grpSp>
        <p:nvGrpSpPr>
          <p:cNvPr id="72" name="그룹 71"/>
          <p:cNvGrpSpPr/>
          <p:nvPr/>
        </p:nvGrpSpPr>
        <p:grpSpPr>
          <a:xfrm>
            <a:off x="7120761" y="1770184"/>
            <a:ext cx="846113" cy="841395"/>
            <a:chOff x="5817383" y="1552928"/>
            <a:chExt cx="1031913" cy="1026160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A517813E-D580-4D5C-917A-91F8B4675514}"/>
                </a:ext>
              </a:extLst>
            </p:cNvPr>
            <p:cNvSpPr/>
            <p:nvPr/>
          </p:nvSpPr>
          <p:spPr>
            <a:xfrm>
              <a:off x="5817383" y="1552928"/>
              <a:ext cx="1026160" cy="10261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A7D480D9-AC29-44A7-A8A7-66F3CB4F94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196"/>
            <a:stretch/>
          </p:blipFill>
          <p:spPr>
            <a:xfrm>
              <a:off x="6030358" y="1701421"/>
              <a:ext cx="600210" cy="502854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A798DB1-4D60-4067-8A99-D905E6C5C00C}"/>
                </a:ext>
              </a:extLst>
            </p:cNvPr>
            <p:cNvSpPr txBox="1"/>
            <p:nvPr/>
          </p:nvSpPr>
          <p:spPr>
            <a:xfrm>
              <a:off x="5823136" y="2153475"/>
              <a:ext cx="1026160" cy="320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Server</a:t>
              </a:r>
              <a:endPara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5003593" y="2597591"/>
            <a:ext cx="983392" cy="745566"/>
            <a:chOff x="5676625" y="2574145"/>
            <a:chExt cx="983392" cy="74556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06BAB97-F04B-47D2-972E-4547B21C0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676625" y="2574145"/>
              <a:ext cx="689006" cy="689006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16A88E39-0932-4C50-86AE-2C835F532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118" y="2924812"/>
              <a:ext cx="394899" cy="394899"/>
            </a:xfrm>
            <a:prstGeom prst="rect">
              <a:avLst/>
            </a:prstGeom>
          </p:spPr>
        </p:pic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B38A554-1C3D-457D-B9E7-746A1C9AC6E5}"/>
              </a:ext>
            </a:extLst>
          </p:cNvPr>
          <p:cNvCxnSpPr>
            <a:cxnSpLocks/>
          </p:cNvCxnSpPr>
          <p:nvPr/>
        </p:nvCxnSpPr>
        <p:spPr>
          <a:xfrm flipH="1">
            <a:off x="6151011" y="3242692"/>
            <a:ext cx="46771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10788563" y="1943027"/>
            <a:ext cx="823864" cy="819271"/>
            <a:chOff x="10703246" y="1677745"/>
            <a:chExt cx="1031913" cy="1026160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2845BD55-DCEB-45D2-8CB8-45AD79A6C3DD}"/>
                </a:ext>
              </a:extLst>
            </p:cNvPr>
            <p:cNvSpPr/>
            <p:nvPr/>
          </p:nvSpPr>
          <p:spPr>
            <a:xfrm>
              <a:off x="10703246" y="1677745"/>
              <a:ext cx="1026160" cy="102616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492DA29-1238-48EE-9A5D-4F2258CC3C00}"/>
                </a:ext>
              </a:extLst>
            </p:cNvPr>
            <p:cNvSpPr txBox="1"/>
            <p:nvPr/>
          </p:nvSpPr>
          <p:spPr>
            <a:xfrm>
              <a:off x="10708999" y="2292371"/>
              <a:ext cx="1026160" cy="346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App</a:t>
              </a:r>
              <a:endPara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88" name="그래픽 181" descr="스마트폰">
              <a:extLst>
                <a:ext uri="{FF2B5EF4-FFF2-40B4-BE49-F238E27FC236}">
                  <a16:creationId xmlns:a16="http://schemas.microsoft.com/office/drawing/2014/main" id="{AEBFD8D7-545C-42B3-94F1-D7CB3BFD9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960928" y="1826237"/>
              <a:ext cx="510796" cy="491777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3577421" y="1419838"/>
            <a:ext cx="847440" cy="842716"/>
            <a:chOff x="4801437" y="833684"/>
            <a:chExt cx="1031913" cy="1026160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F63A009C-372F-409F-9D28-686AA6742D8E}"/>
                </a:ext>
              </a:extLst>
            </p:cNvPr>
            <p:cNvSpPr/>
            <p:nvPr/>
          </p:nvSpPr>
          <p:spPr>
            <a:xfrm>
              <a:off x="4801437" y="833684"/>
              <a:ext cx="1026160" cy="102616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0C5B4C1A-B713-4110-A6B1-3D9EF62BBC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196"/>
            <a:stretch/>
          </p:blipFill>
          <p:spPr>
            <a:xfrm>
              <a:off x="5014412" y="982177"/>
              <a:ext cx="600210" cy="502854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7DBBD93-9C08-4500-97EF-05DF885D1BD3}"/>
                </a:ext>
              </a:extLst>
            </p:cNvPr>
            <p:cNvSpPr txBox="1"/>
            <p:nvPr/>
          </p:nvSpPr>
          <p:spPr>
            <a:xfrm>
              <a:off x="4807190" y="1434231"/>
              <a:ext cx="1026160" cy="332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Client</a:t>
              </a:r>
              <a:endPara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95" name="꺾인 연결선 94"/>
          <p:cNvCxnSpPr>
            <a:cxnSpLocks/>
          </p:cNvCxnSpPr>
          <p:nvPr/>
        </p:nvCxnSpPr>
        <p:spPr>
          <a:xfrm rot="5400000" flipH="1" flipV="1">
            <a:off x="6283385" y="1425349"/>
            <a:ext cx="261778" cy="8100309"/>
          </a:xfrm>
          <a:prstGeom prst="bentConnector3">
            <a:avLst>
              <a:gd name="adj1" fmla="val -128022"/>
            </a:avLst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CADE3930-5BAE-4C50-84DC-69C97EDB52D5}"/>
              </a:ext>
            </a:extLst>
          </p:cNvPr>
          <p:cNvCxnSpPr>
            <a:cxnSpLocks/>
          </p:cNvCxnSpPr>
          <p:nvPr/>
        </p:nvCxnSpPr>
        <p:spPr>
          <a:xfrm flipV="1">
            <a:off x="7576382" y="3297073"/>
            <a:ext cx="776332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6EF59C8-218E-453F-90B1-B65269FD3D2B}"/>
              </a:ext>
            </a:extLst>
          </p:cNvPr>
          <p:cNvCxnSpPr>
            <a:cxnSpLocks/>
          </p:cNvCxnSpPr>
          <p:nvPr/>
        </p:nvCxnSpPr>
        <p:spPr>
          <a:xfrm flipH="1">
            <a:off x="7539393" y="3565246"/>
            <a:ext cx="788871" cy="1125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671E1FF-2D97-4C2B-8609-5C813BDF79E5}"/>
              </a:ext>
            </a:extLst>
          </p:cNvPr>
          <p:cNvCxnSpPr>
            <a:cxnSpLocks/>
          </p:cNvCxnSpPr>
          <p:nvPr/>
        </p:nvCxnSpPr>
        <p:spPr>
          <a:xfrm>
            <a:off x="10464429" y="4053653"/>
            <a:ext cx="0" cy="7293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4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BBECD0F0-BB67-4398-BD81-9397A47A3DC1}"/>
              </a:ext>
            </a:extLst>
          </p:cNvPr>
          <p:cNvSpPr/>
          <p:nvPr/>
        </p:nvSpPr>
        <p:spPr>
          <a:xfrm>
            <a:off x="988082" y="2017143"/>
            <a:ext cx="10215837" cy="401802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938BD03-FE8E-4CD4-BB96-F4D23B06A44C}"/>
              </a:ext>
            </a:extLst>
          </p:cNvPr>
          <p:cNvSpPr txBox="1"/>
          <p:nvPr/>
        </p:nvSpPr>
        <p:spPr>
          <a:xfrm>
            <a:off x="1217720" y="1549535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SMART DOOR SYSTEM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 CASE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웃는 얼굴 1"/>
          <p:cNvSpPr/>
          <p:nvPr/>
        </p:nvSpPr>
        <p:spPr>
          <a:xfrm>
            <a:off x="2447467" y="2646590"/>
            <a:ext cx="314747" cy="314747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073229" y="2180073"/>
            <a:ext cx="709635" cy="26754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앱 접속</a:t>
            </a:r>
          </a:p>
        </p:txBody>
      </p:sp>
      <p:sp>
        <p:nvSpPr>
          <p:cNvPr id="16" name="타원 15"/>
          <p:cNvSpPr/>
          <p:nvPr/>
        </p:nvSpPr>
        <p:spPr>
          <a:xfrm>
            <a:off x="3917415" y="2330383"/>
            <a:ext cx="709635" cy="26754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문을 염</a:t>
            </a:r>
          </a:p>
        </p:txBody>
      </p:sp>
      <p:sp>
        <p:nvSpPr>
          <p:cNvPr id="17" name="타원 16"/>
          <p:cNvSpPr/>
          <p:nvPr/>
        </p:nvSpPr>
        <p:spPr>
          <a:xfrm>
            <a:off x="4045812" y="2683016"/>
            <a:ext cx="1218400" cy="27832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</a:t>
            </a:r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497499" y="2984290"/>
            <a:ext cx="1232413" cy="26754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모니터링 요구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608990" y="5534643"/>
            <a:ext cx="1548835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외부 영상 수신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429217" y="4180290"/>
            <a:ext cx="1548835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외부 영상 출력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171650" y="4475198"/>
            <a:ext cx="1596308" cy="3846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Streaming Server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통신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998313" y="2221810"/>
            <a:ext cx="1135751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푸시 알림 송신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887906" y="5147153"/>
            <a:ext cx="1596308" cy="3846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Streaming Server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PI(Client)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통신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477350" y="3510639"/>
            <a:ext cx="864364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051011" y="4476696"/>
            <a:ext cx="1117229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수신 및 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 출력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854286" y="3847410"/>
            <a:ext cx="1135751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 열림 감지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207246" y="5130699"/>
            <a:ext cx="665167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 감지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435068" y="4854180"/>
            <a:ext cx="872672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 영상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수집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/>
          <p:cNvCxnSpPr>
            <a:endCxn id="3" idx="4"/>
          </p:cNvCxnSpPr>
          <p:nvPr/>
        </p:nvCxnSpPr>
        <p:spPr>
          <a:xfrm flipV="1">
            <a:off x="2801264" y="2447622"/>
            <a:ext cx="626783" cy="255871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16" idx="3"/>
          </p:cNvCxnSpPr>
          <p:nvPr/>
        </p:nvCxnSpPr>
        <p:spPr>
          <a:xfrm flipV="1">
            <a:off x="2810282" y="2558750"/>
            <a:ext cx="1211057" cy="208727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endCxn id="17" idx="2"/>
          </p:cNvCxnSpPr>
          <p:nvPr/>
        </p:nvCxnSpPr>
        <p:spPr>
          <a:xfrm flipV="1">
            <a:off x="2810282" y="2822177"/>
            <a:ext cx="1235530" cy="6900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endCxn id="18" idx="2"/>
          </p:cNvCxnSpPr>
          <p:nvPr/>
        </p:nvCxnSpPr>
        <p:spPr>
          <a:xfrm>
            <a:off x="2792993" y="2881345"/>
            <a:ext cx="704506" cy="236720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747464" y="2679406"/>
            <a:ext cx="651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웃는 얼굴 56"/>
          <p:cNvSpPr/>
          <p:nvPr/>
        </p:nvSpPr>
        <p:spPr>
          <a:xfrm>
            <a:off x="2443915" y="3847433"/>
            <a:ext cx="314747" cy="314747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08430" y="3883859"/>
            <a:ext cx="590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웃는 얼굴 58"/>
          <p:cNvSpPr/>
          <p:nvPr/>
        </p:nvSpPr>
        <p:spPr>
          <a:xfrm>
            <a:off x="2457682" y="5155822"/>
            <a:ext cx="314747" cy="314747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84222" y="5082362"/>
            <a:ext cx="115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Streaming</a:t>
            </a:r>
          </a:p>
          <a:p>
            <a:pPr algn="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1" name="직선 연결선 60"/>
          <p:cNvCxnSpPr>
            <a:endCxn id="22" idx="1"/>
          </p:cNvCxnSpPr>
          <p:nvPr/>
        </p:nvCxnSpPr>
        <p:spPr>
          <a:xfrm>
            <a:off x="2780288" y="4134562"/>
            <a:ext cx="625136" cy="396961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endCxn id="22" idx="3"/>
          </p:cNvCxnSpPr>
          <p:nvPr/>
        </p:nvCxnSpPr>
        <p:spPr>
          <a:xfrm flipV="1">
            <a:off x="2828854" y="4803481"/>
            <a:ext cx="576570" cy="439750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20" idx="2"/>
          </p:cNvCxnSpPr>
          <p:nvPr/>
        </p:nvCxnSpPr>
        <p:spPr>
          <a:xfrm>
            <a:off x="2809888" y="5419076"/>
            <a:ext cx="799102" cy="275997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endCxn id="26" idx="2"/>
          </p:cNvCxnSpPr>
          <p:nvPr/>
        </p:nvCxnSpPr>
        <p:spPr>
          <a:xfrm flipV="1">
            <a:off x="2841435" y="5339457"/>
            <a:ext cx="3046471" cy="27368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endCxn id="21" idx="2"/>
          </p:cNvCxnSpPr>
          <p:nvPr/>
        </p:nvCxnSpPr>
        <p:spPr>
          <a:xfrm>
            <a:off x="2800067" y="4084064"/>
            <a:ext cx="1629150" cy="256656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endCxn id="23" idx="3"/>
          </p:cNvCxnSpPr>
          <p:nvPr/>
        </p:nvCxnSpPr>
        <p:spPr>
          <a:xfrm flipV="1">
            <a:off x="2810282" y="2955339"/>
            <a:ext cx="2793018" cy="892094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endCxn id="24" idx="2"/>
          </p:cNvCxnSpPr>
          <p:nvPr/>
        </p:nvCxnSpPr>
        <p:spPr>
          <a:xfrm flipV="1">
            <a:off x="2810282" y="3665024"/>
            <a:ext cx="2262273" cy="347325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436973" y="2681468"/>
            <a:ext cx="1135751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푸시 알림 수신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1" name="직선 연결선 90"/>
          <p:cNvCxnSpPr>
            <a:endCxn id="98" idx="7"/>
          </p:cNvCxnSpPr>
          <p:nvPr/>
        </p:nvCxnSpPr>
        <p:spPr>
          <a:xfrm flipV="1">
            <a:off x="2800067" y="2825487"/>
            <a:ext cx="5368173" cy="1103749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/>
          <p:cNvSpPr/>
          <p:nvPr/>
        </p:nvSpPr>
        <p:spPr>
          <a:xfrm>
            <a:off x="7104363" y="2778498"/>
            <a:ext cx="1246409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PI(Server)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통신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 flipV="1">
            <a:off x="2838772" y="4855986"/>
            <a:ext cx="2433876" cy="440877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5249275" y="4671758"/>
            <a:ext cx="1548835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외부 영상 송신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7" name="직선 연결선 126"/>
          <p:cNvCxnSpPr>
            <a:stCxn id="22" idx="6"/>
            <a:endCxn id="19" idx="2"/>
          </p:cNvCxnSpPr>
          <p:nvPr/>
        </p:nvCxnSpPr>
        <p:spPr>
          <a:xfrm>
            <a:off x="4767958" y="4667502"/>
            <a:ext cx="481317" cy="164686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>
            <a:stCxn id="26" idx="2"/>
            <a:endCxn id="20" idx="6"/>
          </p:cNvCxnSpPr>
          <p:nvPr/>
        </p:nvCxnSpPr>
        <p:spPr>
          <a:xfrm flipH="1">
            <a:off x="5157825" y="5339457"/>
            <a:ext cx="730081" cy="355616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웃는 얼굴 153"/>
          <p:cNvSpPr/>
          <p:nvPr/>
        </p:nvSpPr>
        <p:spPr>
          <a:xfrm>
            <a:off x="9375263" y="2611478"/>
            <a:ext cx="314747" cy="314747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9731790" y="2628977"/>
            <a:ext cx="1058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PI(Server)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6" name="직선 연결선 155"/>
          <p:cNvCxnSpPr>
            <a:endCxn id="25" idx="6"/>
          </p:cNvCxnSpPr>
          <p:nvPr/>
        </p:nvCxnSpPr>
        <p:spPr>
          <a:xfrm flipH="1" flipV="1">
            <a:off x="7134064" y="2382240"/>
            <a:ext cx="2174857" cy="302341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stCxn id="98" idx="2"/>
            <a:endCxn id="25" idx="4"/>
          </p:cNvCxnSpPr>
          <p:nvPr/>
        </p:nvCxnSpPr>
        <p:spPr>
          <a:xfrm flipH="1" flipV="1">
            <a:off x="6566189" y="2542670"/>
            <a:ext cx="538174" cy="396258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endCxn id="98" idx="7"/>
          </p:cNvCxnSpPr>
          <p:nvPr/>
        </p:nvCxnSpPr>
        <p:spPr>
          <a:xfrm flipH="1">
            <a:off x="8168240" y="2748501"/>
            <a:ext cx="1140681" cy="76986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endCxn id="24" idx="7"/>
          </p:cNvCxnSpPr>
          <p:nvPr/>
        </p:nvCxnSpPr>
        <p:spPr>
          <a:xfrm flipH="1">
            <a:off x="6162881" y="2826456"/>
            <a:ext cx="3154814" cy="725127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endCxn id="27" idx="7"/>
          </p:cNvCxnSpPr>
          <p:nvPr/>
        </p:nvCxnSpPr>
        <p:spPr>
          <a:xfrm flipH="1">
            <a:off x="7215131" y="2894457"/>
            <a:ext cx="2122872" cy="663171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타원 187"/>
          <p:cNvSpPr/>
          <p:nvPr/>
        </p:nvSpPr>
        <p:spPr>
          <a:xfrm>
            <a:off x="7833072" y="3561857"/>
            <a:ext cx="1596308" cy="3846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PI(Server)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PI(Client)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통신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89" name="직선 연결선 188"/>
          <p:cNvCxnSpPr>
            <a:stCxn id="188" idx="2"/>
          </p:cNvCxnSpPr>
          <p:nvPr/>
        </p:nvCxnSpPr>
        <p:spPr>
          <a:xfrm flipH="1" flipV="1">
            <a:off x="7371237" y="3674917"/>
            <a:ext cx="461835" cy="79244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endCxn id="188" idx="0"/>
          </p:cNvCxnSpPr>
          <p:nvPr/>
        </p:nvCxnSpPr>
        <p:spPr>
          <a:xfrm flipH="1">
            <a:off x="8631226" y="2937270"/>
            <a:ext cx="744037" cy="624587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웃는 얼굴 216"/>
          <p:cNvSpPr/>
          <p:nvPr/>
        </p:nvSpPr>
        <p:spPr>
          <a:xfrm>
            <a:off x="9375264" y="4807964"/>
            <a:ext cx="314747" cy="314747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9731790" y="4830261"/>
            <a:ext cx="1058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PI(Client)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19" name="직선 연결선 218"/>
          <p:cNvCxnSpPr>
            <a:endCxn id="188" idx="4"/>
          </p:cNvCxnSpPr>
          <p:nvPr/>
        </p:nvCxnSpPr>
        <p:spPr>
          <a:xfrm flipH="1" flipV="1">
            <a:off x="8631226" y="3946465"/>
            <a:ext cx="733172" cy="851091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5072555" y="3504594"/>
            <a:ext cx="1277396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61" name="직선 연결선 260"/>
          <p:cNvCxnSpPr>
            <a:endCxn id="31" idx="6"/>
          </p:cNvCxnSpPr>
          <p:nvPr/>
        </p:nvCxnSpPr>
        <p:spPr>
          <a:xfrm flipH="1">
            <a:off x="8307740" y="4976382"/>
            <a:ext cx="1009955" cy="38228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/>
          <p:cNvCxnSpPr>
            <a:endCxn id="30" idx="7"/>
          </p:cNvCxnSpPr>
          <p:nvPr/>
        </p:nvCxnSpPr>
        <p:spPr>
          <a:xfrm flipH="1">
            <a:off x="8775002" y="5034229"/>
            <a:ext cx="563001" cy="143459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/>
          <p:cNvCxnSpPr>
            <a:endCxn id="28" idx="6"/>
          </p:cNvCxnSpPr>
          <p:nvPr/>
        </p:nvCxnSpPr>
        <p:spPr>
          <a:xfrm flipH="1" flipV="1">
            <a:off x="8168240" y="4637126"/>
            <a:ext cx="1140681" cy="278534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/>
          <p:cNvCxnSpPr/>
          <p:nvPr/>
        </p:nvCxnSpPr>
        <p:spPr>
          <a:xfrm flipH="1" flipV="1">
            <a:off x="6987709" y="3999719"/>
            <a:ext cx="2329986" cy="847940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>
            <a:stCxn id="29" idx="5"/>
            <a:endCxn id="28" idx="1"/>
          </p:cNvCxnSpPr>
          <p:nvPr/>
        </p:nvCxnSpPr>
        <p:spPr>
          <a:xfrm>
            <a:off x="6823710" y="4121281"/>
            <a:ext cx="390915" cy="402404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188" idx="4"/>
            <a:endCxn id="28" idx="0"/>
          </p:cNvCxnSpPr>
          <p:nvPr/>
        </p:nvCxnSpPr>
        <p:spPr>
          <a:xfrm flipH="1">
            <a:off x="7609626" y="3946465"/>
            <a:ext cx="1021600" cy="530231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 rot="1250910">
            <a:off x="4651716" y="4607429"/>
            <a:ext cx="8559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《include》</a:t>
            </a:r>
            <a:endParaRPr lang="ko-KR" altLang="en-US" sz="600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8" name="TextBox 317"/>
          <p:cNvSpPr txBox="1"/>
          <p:nvPr/>
        </p:nvSpPr>
        <p:spPr>
          <a:xfrm rot="20000705">
            <a:off x="5002420" y="5373410"/>
            <a:ext cx="8559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《include》</a:t>
            </a:r>
            <a:endParaRPr lang="ko-KR" altLang="en-US" sz="600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0" name="TextBox 319"/>
          <p:cNvSpPr txBox="1"/>
          <p:nvPr/>
        </p:nvSpPr>
        <p:spPr>
          <a:xfrm rot="2830103">
            <a:off x="6679942" y="4220810"/>
            <a:ext cx="8559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《include》</a:t>
            </a:r>
            <a:endParaRPr lang="ko-KR" altLang="en-US" sz="600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5" name="TextBox 324"/>
          <p:cNvSpPr txBox="1"/>
          <p:nvPr/>
        </p:nvSpPr>
        <p:spPr>
          <a:xfrm rot="2298692">
            <a:off x="6470355" y="2595993"/>
            <a:ext cx="8559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《include》</a:t>
            </a:r>
            <a:endParaRPr lang="ko-KR" altLang="en-US" sz="600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0" name="TextBox 329"/>
          <p:cNvSpPr txBox="1"/>
          <p:nvPr/>
        </p:nvSpPr>
        <p:spPr>
          <a:xfrm rot="19958192">
            <a:off x="7723819" y="4019961"/>
            <a:ext cx="8559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《include》</a:t>
            </a:r>
            <a:endParaRPr lang="ko-KR" altLang="en-US" sz="600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5" name="TextBox 334"/>
          <p:cNvSpPr txBox="1"/>
          <p:nvPr/>
        </p:nvSpPr>
        <p:spPr>
          <a:xfrm rot="561632">
            <a:off x="7133554" y="3548473"/>
            <a:ext cx="8559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《include》</a:t>
            </a:r>
            <a:endParaRPr lang="ko-KR" altLang="en-US" sz="600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43" name="직선 연결선 342"/>
          <p:cNvCxnSpPr>
            <a:endCxn id="23" idx="5"/>
          </p:cNvCxnSpPr>
          <p:nvPr/>
        </p:nvCxnSpPr>
        <p:spPr>
          <a:xfrm flipH="1">
            <a:off x="6406397" y="2955339"/>
            <a:ext cx="69796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/>
          <p:cNvSpPr txBox="1"/>
          <p:nvPr/>
        </p:nvSpPr>
        <p:spPr>
          <a:xfrm>
            <a:off x="6335657" y="2800593"/>
            <a:ext cx="8559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《include》</a:t>
            </a:r>
            <a:endParaRPr lang="ko-KR" altLang="en-US" sz="600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80" name="직선 연결선 379"/>
          <p:cNvCxnSpPr>
            <a:endCxn id="379" idx="5"/>
          </p:cNvCxnSpPr>
          <p:nvPr/>
        </p:nvCxnSpPr>
        <p:spPr>
          <a:xfrm flipH="1">
            <a:off x="8876811" y="5092077"/>
            <a:ext cx="487587" cy="690377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타원 378"/>
          <p:cNvSpPr/>
          <p:nvPr/>
        </p:nvSpPr>
        <p:spPr>
          <a:xfrm>
            <a:off x="7530344" y="5508583"/>
            <a:ext cx="1577484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외부 영상 송신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85" name="직선 연결선 384"/>
          <p:cNvCxnSpPr>
            <a:stCxn id="26" idx="6"/>
          </p:cNvCxnSpPr>
          <p:nvPr/>
        </p:nvCxnSpPr>
        <p:spPr>
          <a:xfrm>
            <a:off x="7484214" y="5339457"/>
            <a:ext cx="514585" cy="20457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Box 385"/>
          <p:cNvSpPr txBox="1"/>
          <p:nvPr/>
        </p:nvSpPr>
        <p:spPr>
          <a:xfrm rot="1179464">
            <a:off x="7377356" y="5297745"/>
            <a:ext cx="8559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《include》</a:t>
            </a:r>
            <a:endParaRPr lang="ko-KR" altLang="en-US" sz="600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537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38BD03-FE8E-4CD4-BB96-F4D23B06A44C}"/>
              </a:ext>
            </a:extLst>
          </p:cNvPr>
          <p:cNvSpPr txBox="1"/>
          <p:nvPr/>
        </p:nvSpPr>
        <p:spPr>
          <a:xfrm>
            <a:off x="1217720" y="1549535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PI (Server)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기능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812A82A-8488-447C-9743-64A789A19086}"/>
              </a:ext>
            </a:extLst>
          </p:cNvPr>
          <p:cNvGrpSpPr/>
          <p:nvPr/>
        </p:nvGrpSpPr>
        <p:grpSpPr>
          <a:xfrm>
            <a:off x="1705964" y="2307802"/>
            <a:ext cx="8780072" cy="2910093"/>
            <a:chOff x="1917520" y="2307802"/>
            <a:chExt cx="8780072" cy="291009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18EA7C-E9AB-4CE6-BCEC-F1F5334FEAAB}"/>
                </a:ext>
              </a:extLst>
            </p:cNvPr>
            <p:cNvSpPr txBox="1"/>
            <p:nvPr/>
          </p:nvSpPr>
          <p:spPr>
            <a:xfrm>
              <a:off x="2730924" y="2355573"/>
              <a:ext cx="796666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Web Server</a:t>
              </a:r>
              <a:br>
                <a:rPr lang="en-US" altLang="ko-KR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Client(PI or APP)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로부터 받은 요청을 처리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응답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  <a:p>
              <a:endPara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DB Server</a:t>
              </a:r>
              <a:br>
                <a:rPr lang="en-US" altLang="ko-KR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Client(PI or APP)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로부터 받은 데이터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혹은 요청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를 관리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조회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삽입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수정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삭제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Push Server</a:t>
              </a:r>
              <a:br>
                <a:rPr lang="en-US" altLang="ko-KR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PI(Client)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로부터 외부인 감지 신호를 받으면 사용자의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APP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에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Push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알림 전송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51EF5EA1-8A58-4117-ABB2-ED15D23DC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917520" y="2307802"/>
              <a:ext cx="486099" cy="486099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50E61344-0638-4E4F-A2F8-24A17FE0E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2706" y="2555200"/>
              <a:ext cx="278604" cy="278604"/>
            </a:xfrm>
            <a:prstGeom prst="rect">
              <a:avLst/>
            </a:prstGeom>
          </p:spPr>
        </p:pic>
        <p:pic>
          <p:nvPicPr>
            <p:cNvPr id="34" name="그래픽 28" descr="데이터베이스">
              <a:extLst>
                <a:ext uri="{FF2B5EF4-FFF2-40B4-BE49-F238E27FC236}">
                  <a16:creationId xmlns:a16="http://schemas.microsoft.com/office/drawing/2014/main" id="{3442D781-BDEF-420C-B020-AFB42C99C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28300" y="3549271"/>
              <a:ext cx="474925" cy="474926"/>
            </a:xfrm>
            <a:prstGeom prst="rect">
              <a:avLst/>
            </a:prstGeom>
          </p:spPr>
        </p:pic>
        <p:pic>
          <p:nvPicPr>
            <p:cNvPr id="5" name="그래픽 4" descr="말풍선">
              <a:extLst>
                <a:ext uri="{FF2B5EF4-FFF2-40B4-BE49-F238E27FC236}">
                  <a16:creationId xmlns:a16="http://schemas.microsoft.com/office/drawing/2014/main" id="{A31791E1-6FBD-4685-88A1-4E899C019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222712" y="4637588"/>
              <a:ext cx="486099" cy="4860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440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18EA7C-E9AB-4CE6-BCEC-F1F5334FEAAB}"/>
              </a:ext>
            </a:extLst>
          </p:cNvPr>
          <p:cNvSpPr txBox="1"/>
          <p:nvPr/>
        </p:nvSpPr>
        <p:spPr>
          <a:xfrm>
            <a:off x="2491669" y="2108689"/>
            <a:ext cx="9749336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사용자는 언제 어디서나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외부 상황을 모니터링 가능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인터페이스를 통해 요구사항을 관리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F18E-DF5C-4E01-8499-AFDD958DF9B0}"/>
              </a:ext>
            </a:extLst>
          </p:cNvPr>
          <p:cNvSpPr txBox="1"/>
          <p:nvPr/>
        </p:nvSpPr>
        <p:spPr>
          <a:xfrm>
            <a:off x="1217720" y="1549535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APP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기능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9D9F3-6AF1-473A-9BEB-6F2088A6D618}"/>
              </a:ext>
            </a:extLst>
          </p:cNvPr>
          <p:cNvSpPr txBox="1"/>
          <p:nvPr/>
        </p:nvSpPr>
        <p:spPr>
          <a:xfrm>
            <a:off x="1217720" y="3497445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Streaming Server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2A0391-A993-4964-9D9A-7442AEDE082C}"/>
              </a:ext>
            </a:extLst>
          </p:cNvPr>
          <p:cNvSpPr/>
          <p:nvPr/>
        </p:nvSpPr>
        <p:spPr>
          <a:xfrm>
            <a:off x="2491669" y="4058940"/>
            <a:ext cx="8178494" cy="88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PI(Client)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부착된 카메라로부터 실시간 외부 영상을 수집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수집된 영상을 사용자의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제공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B67E9D9-09AE-45EB-9550-083659890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46" y="4281077"/>
            <a:ext cx="563254" cy="439108"/>
          </a:xfrm>
          <a:prstGeom prst="rect">
            <a:avLst/>
          </a:prstGeom>
        </p:spPr>
      </p:pic>
      <p:pic>
        <p:nvPicPr>
          <p:cNvPr id="16" name="그래픽 181" descr="스마트폰">
            <a:extLst>
              <a:ext uri="{FF2B5EF4-FFF2-40B4-BE49-F238E27FC236}">
                <a16:creationId xmlns:a16="http://schemas.microsoft.com/office/drawing/2014/main" id="{608E5B37-49CA-4CCD-963B-8CFC7FDF04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3239" y="2372784"/>
            <a:ext cx="485533" cy="46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7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F6C315A-750C-453B-9F08-9FBEE1202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727" y="2425916"/>
            <a:ext cx="3883288" cy="30897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130E5774-270B-45A9-B5A6-9E80A20F61D5}"/>
              </a:ext>
            </a:extLst>
          </p:cNvPr>
          <p:cNvGrpSpPr/>
          <p:nvPr/>
        </p:nvGrpSpPr>
        <p:grpSpPr>
          <a:xfrm>
            <a:off x="7731665" y="2812700"/>
            <a:ext cx="3068110" cy="2534668"/>
            <a:chOff x="7091676" y="516182"/>
            <a:chExt cx="3814847" cy="3151572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8F50F2FD-D1B3-42CE-AD36-5A20F8D5D8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869" r="16064"/>
            <a:stretch/>
          </p:blipFill>
          <p:spPr>
            <a:xfrm>
              <a:off x="8120209" y="1042591"/>
              <a:ext cx="1722268" cy="20987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7" name="그래픽 181" descr="스마트폰">
              <a:extLst>
                <a:ext uri="{FF2B5EF4-FFF2-40B4-BE49-F238E27FC236}">
                  <a16:creationId xmlns:a16="http://schemas.microsoft.com/office/drawing/2014/main" id="{A502C74A-A74B-4C2F-ADE1-D7CFABC95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91676" y="516182"/>
              <a:ext cx="3814847" cy="3151572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E6D4662-B62B-4B12-B170-DF93E4FFE02C}"/>
              </a:ext>
            </a:extLst>
          </p:cNvPr>
          <p:cNvSpPr txBox="1"/>
          <p:nvPr/>
        </p:nvSpPr>
        <p:spPr>
          <a:xfrm>
            <a:off x="1652726" y="2019415"/>
            <a:ext cx="413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Web Version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25E52F-B385-40BD-87A9-BACC80D1409C}"/>
              </a:ext>
            </a:extLst>
          </p:cNvPr>
          <p:cNvSpPr txBox="1"/>
          <p:nvPr/>
        </p:nvSpPr>
        <p:spPr>
          <a:xfrm>
            <a:off x="8419080" y="2465237"/>
            <a:ext cx="235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App Version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48FB1B-5FA9-4376-9A80-EE1445EFBC14}"/>
              </a:ext>
            </a:extLst>
          </p:cNvPr>
          <p:cNvSpPr txBox="1"/>
          <p:nvPr/>
        </p:nvSpPr>
        <p:spPr>
          <a:xfrm>
            <a:off x="1217720" y="1549535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Web &amp; Hybrid App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E026846-F373-4DEF-B1D4-A491D64B71CF}"/>
              </a:ext>
            </a:extLst>
          </p:cNvPr>
          <p:cNvCxnSpPr>
            <a:cxnSpLocks/>
          </p:cNvCxnSpPr>
          <p:nvPr/>
        </p:nvCxnSpPr>
        <p:spPr>
          <a:xfrm>
            <a:off x="5536015" y="3954373"/>
            <a:ext cx="2693585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32D93F9-FA6B-4983-BD7E-B72160E97CB5}"/>
              </a:ext>
            </a:extLst>
          </p:cNvPr>
          <p:cNvSpPr txBox="1"/>
          <p:nvPr/>
        </p:nvSpPr>
        <p:spPr>
          <a:xfrm>
            <a:off x="5651589" y="3525323"/>
            <a:ext cx="2462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r>
              <a:rPr lang="ko-KR" altLang="en-US" sz="1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접속할 경우</a:t>
            </a:r>
          </a:p>
        </p:txBody>
      </p:sp>
    </p:spTree>
    <p:extLst>
      <p:ext uri="{BB962C8B-B14F-4D97-AF65-F5344CB8AC3E}">
        <p14:creationId xmlns:p14="http://schemas.microsoft.com/office/powerpoint/2010/main" val="295225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38BD03-FE8E-4CD4-BB96-F4D23B06A44C}"/>
              </a:ext>
            </a:extLst>
          </p:cNvPr>
          <p:cNvSpPr txBox="1"/>
          <p:nvPr/>
        </p:nvSpPr>
        <p:spPr>
          <a:xfrm>
            <a:off x="1217720" y="1407317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 열림 감지 모듈 </a:t>
            </a: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64EC6A-B3CE-4E2D-B2DE-116BBC3EEE2C}"/>
              </a:ext>
            </a:extLst>
          </p:cNvPr>
          <p:cNvSpPr txBox="1"/>
          <p:nvPr/>
        </p:nvSpPr>
        <p:spPr>
          <a:xfrm>
            <a:off x="1546194" y="1787492"/>
            <a:ext cx="779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마그네틱 도어센서를 이용하여 문 열림을 감지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 열림이 감지될 경우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상태를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전송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E667B53-E64D-4DE7-BEA6-1DB57F69F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8394"/>
              </p:ext>
            </p:extLst>
          </p:nvPr>
        </p:nvGraphicFramePr>
        <p:xfrm>
          <a:off x="1643076" y="3047852"/>
          <a:ext cx="9011312" cy="2252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12">
                  <a:extLst>
                    <a:ext uri="{9D8B030D-6E8A-4147-A177-3AD203B41FA5}">
                      <a16:colId xmlns:a16="http://schemas.microsoft.com/office/drawing/2014/main" val="99710697"/>
                    </a:ext>
                  </a:extLst>
                </a:gridCol>
              </a:tblGrid>
              <a:tr h="55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DoorRecognition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281671"/>
                  </a:ext>
                </a:extLst>
              </a:tr>
              <a:tr h="7281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+bool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openYN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 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 열림 여부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(true: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열림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/false: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닫힘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+time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openTime</a:t>
                      </a:r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// 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몇 시에 열렸는지</a:t>
                      </a:r>
                      <a:endParaRPr lang="en-US" altLang="ko-KR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02042"/>
                  </a:ext>
                </a:extLst>
              </a:tr>
              <a:tr h="973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isDoorOpen</a:t>
                      </a:r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            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 열림 여부 확인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getCurrentTime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  <a:r>
                        <a:rPr lang="ko-KR" altLang="en-US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    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문 열림 감지 시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현재 시간을 얻음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sendDoorState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  <a:r>
                        <a:rPr lang="ko-KR" altLang="en-US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 열림 감지 시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상태를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Server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 전송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2866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5469E6C-790A-44DE-9B7F-5C11509EFD5F}"/>
              </a:ext>
            </a:extLst>
          </p:cNvPr>
          <p:cNvSpPr txBox="1"/>
          <p:nvPr/>
        </p:nvSpPr>
        <p:spPr>
          <a:xfrm>
            <a:off x="1217720" y="2537000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 열림 감지 모듈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97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9543CC-9709-4806-984E-F9002467F0A0}"/>
              </a:ext>
            </a:extLst>
          </p:cNvPr>
          <p:cNvSpPr txBox="1"/>
          <p:nvPr/>
        </p:nvSpPr>
        <p:spPr>
          <a:xfrm>
            <a:off x="1217720" y="1407317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 감지 모듈 </a:t>
            </a: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B0D1BC-7F5E-4E03-A4FD-333CD9896384}"/>
              </a:ext>
            </a:extLst>
          </p:cNvPr>
          <p:cNvSpPr txBox="1"/>
          <p:nvPr/>
        </p:nvSpPr>
        <p:spPr>
          <a:xfrm>
            <a:off x="1546194" y="1787492"/>
            <a:ext cx="746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적외선 및 모션 감지 센서를 이용하여 외부인을 감지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 이상 감지될 경우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상태를 푸시 서버에 전송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9BFD93-DFF7-473D-950C-2857220C79DD}"/>
              </a:ext>
            </a:extLst>
          </p:cNvPr>
          <p:cNvSpPr txBox="1"/>
          <p:nvPr/>
        </p:nvSpPr>
        <p:spPr>
          <a:xfrm>
            <a:off x="1217720" y="2537000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외부인 감지 모듈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BE3E614-BCE8-49A7-BE33-01908419D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57514"/>
              </p:ext>
            </p:extLst>
          </p:nvPr>
        </p:nvGraphicFramePr>
        <p:xfrm>
          <a:off x="1643076" y="3047852"/>
          <a:ext cx="9011312" cy="204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12">
                  <a:extLst>
                    <a:ext uri="{9D8B030D-6E8A-4147-A177-3AD203B41FA5}">
                      <a16:colId xmlns:a16="http://schemas.microsoft.com/office/drawing/2014/main" val="99710697"/>
                    </a:ext>
                  </a:extLst>
                </a:gridCol>
              </a:tblGrid>
              <a:tr h="55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Stranger</a:t>
                      </a:r>
                      <a:r>
                        <a:rPr lang="en-US" altLang="ko-KR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Recognition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281671"/>
                  </a:ext>
                </a:extLst>
              </a:tr>
              <a:tr h="6582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+bool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strangerYN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외부인 감지 여부</a:t>
                      </a:r>
                      <a:endParaRPr lang="en-US" altLang="ko-KR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+time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t_start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t_end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  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타이머 측정</a:t>
                      </a:r>
                      <a:endParaRPr lang="en-US" altLang="ko-KR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02042"/>
                  </a:ext>
                </a:extLst>
              </a:tr>
              <a:tr h="8345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isVisit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　　　　　            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외부인 방문 여부 확인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sendStrangerState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　　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외부인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초 이상 감지 시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상태를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Server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 전송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28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40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9543CC-9709-4806-984E-F9002467F0A0}"/>
              </a:ext>
            </a:extLst>
          </p:cNvPr>
          <p:cNvSpPr txBox="1"/>
          <p:nvPr/>
        </p:nvSpPr>
        <p:spPr>
          <a:xfrm>
            <a:off x="1217720" y="1407317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 출력 모듈 </a:t>
            </a: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B0D1BC-7F5E-4E03-A4FD-333CD9896384}"/>
              </a:ext>
            </a:extLst>
          </p:cNvPr>
          <p:cNvSpPr txBox="1"/>
          <p:nvPr/>
        </p:nvSpPr>
        <p:spPr>
          <a:xfrm>
            <a:off x="1546194" y="1787492"/>
            <a:ext cx="7465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서버로부터 수신된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TTS API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이용하여 음성으로 변환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(Text :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기상정보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요구사항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준비물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),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택배 배송정보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PI(Client)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연결된 스피커를 통해 변환된 음성을 출력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9BFD93-DFF7-473D-950C-2857220C79DD}"/>
              </a:ext>
            </a:extLst>
          </p:cNvPr>
          <p:cNvSpPr txBox="1"/>
          <p:nvPr/>
        </p:nvSpPr>
        <p:spPr>
          <a:xfrm>
            <a:off x="1217720" y="2809196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음성 출력 모듈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BE3E614-BCE8-49A7-BE33-01908419D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50883"/>
              </p:ext>
            </p:extLst>
          </p:nvPr>
        </p:nvGraphicFramePr>
        <p:xfrm>
          <a:off x="1643076" y="3320048"/>
          <a:ext cx="9011312" cy="243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12">
                  <a:extLst>
                    <a:ext uri="{9D8B030D-6E8A-4147-A177-3AD203B41FA5}">
                      <a16:colId xmlns:a16="http://schemas.microsoft.com/office/drawing/2014/main" val="99710697"/>
                    </a:ext>
                  </a:extLst>
                </a:gridCol>
              </a:tblGrid>
              <a:tr h="55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PrintSpeech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281671"/>
                  </a:ext>
                </a:extLst>
              </a:tr>
              <a:tr h="7281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+string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msg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사용자 요구사항</a:t>
                      </a:r>
                      <a:endParaRPr lang="en-US" altLang="ko-KR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+string forecast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      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기상 정보</a:t>
                      </a:r>
                      <a:endParaRPr lang="en-US" altLang="ko-KR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+string delivery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   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택배 배송정보</a:t>
                      </a:r>
                      <a:endParaRPr lang="en-US" altLang="ko-KR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02042"/>
                  </a:ext>
                </a:extLst>
              </a:tr>
              <a:tr h="10652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recvText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　　　　　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통신 모듈로부터 음성으로 출력하고자 하는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text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를 수신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getTTS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                            // TTS API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를 이용하여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text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를 음성으로 변환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printSpeech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　　　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연결된 스피커를 통해 음성 출력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28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76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9543CC-9709-4806-984E-F9002467F0A0}"/>
              </a:ext>
            </a:extLst>
          </p:cNvPr>
          <p:cNvSpPr txBox="1"/>
          <p:nvPr/>
        </p:nvSpPr>
        <p:spPr>
          <a:xfrm>
            <a:off x="1217720" y="1407317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모니터링 모듈 </a:t>
            </a: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B0D1BC-7F5E-4E03-A4FD-333CD9896384}"/>
              </a:ext>
            </a:extLst>
          </p:cNvPr>
          <p:cNvSpPr txBox="1"/>
          <p:nvPr/>
        </p:nvSpPr>
        <p:spPr>
          <a:xfrm>
            <a:off x="1546194" y="1787492"/>
            <a:ext cx="746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스트리밍 서버에 접속하여 실시간 외부 영상을 출력함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9BFD93-DFF7-473D-950C-2857220C79DD}"/>
              </a:ext>
            </a:extLst>
          </p:cNvPr>
          <p:cNvSpPr txBox="1"/>
          <p:nvPr/>
        </p:nvSpPr>
        <p:spPr>
          <a:xfrm>
            <a:off x="1217720" y="2333110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모니터링 모듈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BE3E614-BCE8-49A7-BE33-01908419D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623560"/>
              </p:ext>
            </p:extLst>
          </p:nvPr>
        </p:nvGraphicFramePr>
        <p:xfrm>
          <a:off x="1643076" y="2843962"/>
          <a:ext cx="9011312" cy="1728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12">
                  <a:extLst>
                    <a:ext uri="{9D8B030D-6E8A-4147-A177-3AD203B41FA5}">
                      <a16:colId xmlns:a16="http://schemas.microsoft.com/office/drawing/2014/main" val="99710697"/>
                    </a:ext>
                  </a:extLst>
                </a:gridCol>
              </a:tblGrid>
              <a:tr h="55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Monitoring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281671"/>
                  </a:ext>
                </a:extLst>
              </a:tr>
              <a:tr h="7281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string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pi_addr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PI(Client)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IP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int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pi_port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       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PI(Client)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02042"/>
                  </a:ext>
                </a:extLst>
              </a:tr>
              <a:tr h="4495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conStreaming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                 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Streaming Server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접속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28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50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9543CC-9709-4806-984E-F9002467F0A0}"/>
              </a:ext>
            </a:extLst>
          </p:cNvPr>
          <p:cNvSpPr txBox="1"/>
          <p:nvPr/>
        </p:nvSpPr>
        <p:spPr>
          <a:xfrm>
            <a:off x="1217720" y="1407317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통신 모듈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 PI)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B0D1BC-7F5E-4E03-A4FD-333CD9896384}"/>
              </a:ext>
            </a:extLst>
          </p:cNvPr>
          <p:cNvSpPr txBox="1"/>
          <p:nvPr/>
        </p:nvSpPr>
        <p:spPr>
          <a:xfrm>
            <a:off x="1546193" y="1787492"/>
            <a:ext cx="768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 열림 감지 모듈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 감지 모듈로부터 상태를 수신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서버와 통신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(Web Server, Push Server)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지속적으로 데이터를 송수신하며 각 모듈에게 적합한 데이터를 송신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9BFD93-DFF7-473D-950C-2857220C79DD}"/>
              </a:ext>
            </a:extLst>
          </p:cNvPr>
          <p:cNvSpPr txBox="1"/>
          <p:nvPr/>
        </p:nvSpPr>
        <p:spPr>
          <a:xfrm>
            <a:off x="1217720" y="2878728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통신 모듈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 PI)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BE3E614-BCE8-49A7-BE33-01908419D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29542"/>
              </p:ext>
            </p:extLst>
          </p:nvPr>
        </p:nvGraphicFramePr>
        <p:xfrm>
          <a:off x="1643076" y="3389580"/>
          <a:ext cx="9011312" cy="235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12">
                  <a:extLst>
                    <a:ext uri="{9D8B030D-6E8A-4147-A177-3AD203B41FA5}">
                      <a16:colId xmlns:a16="http://schemas.microsoft.com/office/drawing/2014/main" val="99710697"/>
                    </a:ext>
                  </a:extLst>
                </a:gridCol>
              </a:tblGrid>
              <a:tr h="55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Communication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281671"/>
                  </a:ext>
                </a:extLst>
              </a:tr>
              <a:tr h="7281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string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serv_addr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PI(Server) IP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int</a:t>
                      </a:r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serv_port</a:t>
                      </a:r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      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PI(Server) 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02042"/>
                  </a:ext>
                </a:extLst>
              </a:tr>
              <a:tr h="10757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recvCurrentState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 열림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모듈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&amp;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외부인 감지 모듈로부터 상태 수신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conServer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          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서버와 통신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(Web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Server,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Push Server)</a:t>
                      </a:r>
                    </a:p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sendText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 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서버로부터 받아온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Text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를 음성 출력 모듈로 송신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28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43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2A4B68-9F2D-4A9E-BD95-1E60B4903A19}"/>
              </a:ext>
            </a:extLst>
          </p:cNvPr>
          <p:cNvSpPr txBox="1"/>
          <p:nvPr/>
        </p:nvSpPr>
        <p:spPr>
          <a:xfrm>
            <a:off x="536970" y="445681"/>
            <a:ext cx="1537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목차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C5C0BBD-096F-4480-8C43-B813A1AFD20A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153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EAA57AD-7DFC-48AA-84D0-D0CE22CD220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153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FE67B7-5CBD-40D1-9873-E0CE5094D8F5}"/>
              </a:ext>
            </a:extLst>
          </p:cNvPr>
          <p:cNvSpPr/>
          <p:nvPr/>
        </p:nvSpPr>
        <p:spPr>
          <a:xfrm>
            <a:off x="1666229" y="1827017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2E6D73-86C8-4A4E-B83A-34E4B92026F5}"/>
              </a:ext>
            </a:extLst>
          </p:cNvPr>
          <p:cNvSpPr txBox="1"/>
          <p:nvPr/>
        </p:nvSpPr>
        <p:spPr>
          <a:xfrm>
            <a:off x="1653042" y="1738810"/>
            <a:ext cx="164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20AFF0-A8FC-4FD8-9207-530B90D0B804}"/>
              </a:ext>
            </a:extLst>
          </p:cNvPr>
          <p:cNvSpPr/>
          <p:nvPr/>
        </p:nvSpPr>
        <p:spPr>
          <a:xfrm>
            <a:off x="1666229" y="2534183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F93FB7-8B99-435A-BCA9-B5AA9FF96779}"/>
              </a:ext>
            </a:extLst>
          </p:cNvPr>
          <p:cNvSpPr txBox="1"/>
          <p:nvPr/>
        </p:nvSpPr>
        <p:spPr>
          <a:xfrm>
            <a:off x="1653042" y="2445976"/>
            <a:ext cx="410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 및 사례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D2E2EE-F6AC-4A41-8C3F-888ACDBD82F7}"/>
              </a:ext>
            </a:extLst>
          </p:cNvPr>
          <p:cNvSpPr/>
          <p:nvPr/>
        </p:nvSpPr>
        <p:spPr>
          <a:xfrm>
            <a:off x="1679417" y="324896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A35D19-4800-4512-A909-502E1819C2C0}"/>
              </a:ext>
            </a:extLst>
          </p:cNvPr>
          <p:cNvSpPr txBox="1"/>
          <p:nvPr/>
        </p:nvSpPr>
        <p:spPr>
          <a:xfrm>
            <a:off x="1666229" y="3153142"/>
            <a:ext cx="467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수행 시나리오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65FA873-ADD2-4BF7-87E8-8C6050696AF9}"/>
              </a:ext>
            </a:extLst>
          </p:cNvPr>
          <p:cNvSpPr/>
          <p:nvPr/>
        </p:nvSpPr>
        <p:spPr>
          <a:xfrm>
            <a:off x="1692605" y="3956135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B636A2-11EE-494B-AB10-9F1DC98DC2EA}"/>
              </a:ext>
            </a:extLst>
          </p:cNvPr>
          <p:cNvSpPr txBox="1"/>
          <p:nvPr/>
        </p:nvSpPr>
        <p:spPr>
          <a:xfrm>
            <a:off x="1679417" y="3860308"/>
            <a:ext cx="467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9B3F48-5E67-4C8D-9E28-D321EAD0936B}"/>
              </a:ext>
            </a:extLst>
          </p:cNvPr>
          <p:cNvSpPr/>
          <p:nvPr/>
        </p:nvSpPr>
        <p:spPr>
          <a:xfrm>
            <a:off x="1705793" y="4658271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AE249C-49AB-4AEE-B354-DB419C1F0A1E}"/>
              </a:ext>
            </a:extLst>
          </p:cNvPr>
          <p:cNvSpPr txBox="1"/>
          <p:nvPr/>
        </p:nvSpPr>
        <p:spPr>
          <a:xfrm>
            <a:off x="1692605" y="4562444"/>
            <a:ext cx="467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모듈 상세설계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88B2AE-6757-46E2-8032-2684705B7BB7}"/>
              </a:ext>
            </a:extLst>
          </p:cNvPr>
          <p:cNvSpPr/>
          <p:nvPr/>
        </p:nvSpPr>
        <p:spPr>
          <a:xfrm>
            <a:off x="6901478" y="1827017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D24E46-E651-4759-A74B-9FAFE1938F7A}"/>
              </a:ext>
            </a:extLst>
          </p:cNvPr>
          <p:cNvSpPr txBox="1"/>
          <p:nvPr/>
        </p:nvSpPr>
        <p:spPr>
          <a:xfrm>
            <a:off x="6888291" y="1738810"/>
            <a:ext cx="410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방향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8015C53-506B-403C-A782-B647F9718A55}"/>
              </a:ext>
            </a:extLst>
          </p:cNvPr>
          <p:cNvSpPr/>
          <p:nvPr/>
        </p:nvSpPr>
        <p:spPr>
          <a:xfrm>
            <a:off x="6901478" y="2534183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C01F69-5EF8-46CE-AC38-AA58F3F25227}"/>
              </a:ext>
            </a:extLst>
          </p:cNvPr>
          <p:cNvSpPr txBox="1"/>
          <p:nvPr/>
        </p:nvSpPr>
        <p:spPr>
          <a:xfrm>
            <a:off x="6888291" y="2445976"/>
            <a:ext cx="410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C3C3AB-FB01-4016-A948-6B1F843E40B8}"/>
              </a:ext>
            </a:extLst>
          </p:cNvPr>
          <p:cNvSpPr/>
          <p:nvPr/>
        </p:nvSpPr>
        <p:spPr>
          <a:xfrm>
            <a:off x="6914666" y="324896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EFF80A-73C2-4C96-B909-4AFEF2737E11}"/>
              </a:ext>
            </a:extLst>
          </p:cNvPr>
          <p:cNvSpPr txBox="1"/>
          <p:nvPr/>
        </p:nvSpPr>
        <p:spPr>
          <a:xfrm>
            <a:off x="6901478" y="3153142"/>
            <a:ext cx="467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48C2F2-C5FF-4229-A025-DA095D333658}"/>
              </a:ext>
            </a:extLst>
          </p:cNvPr>
          <p:cNvSpPr/>
          <p:nvPr/>
        </p:nvSpPr>
        <p:spPr>
          <a:xfrm>
            <a:off x="6927854" y="3956135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E5E154-D719-4CD2-AE40-29263C22B126}"/>
              </a:ext>
            </a:extLst>
          </p:cNvPr>
          <p:cNvSpPr txBox="1"/>
          <p:nvPr/>
        </p:nvSpPr>
        <p:spPr>
          <a:xfrm>
            <a:off x="6914666" y="3860308"/>
            <a:ext cx="467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깃 허브 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문헌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D592067-C789-4B57-A56A-C0F7DB708CD9}"/>
              </a:ext>
            </a:extLst>
          </p:cNvPr>
          <p:cNvSpPr/>
          <p:nvPr/>
        </p:nvSpPr>
        <p:spPr>
          <a:xfrm>
            <a:off x="680039" y="542765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◈</a:t>
            </a:r>
          </a:p>
        </p:txBody>
      </p:sp>
    </p:spTree>
    <p:extLst>
      <p:ext uri="{BB962C8B-B14F-4D97-AF65-F5344CB8AC3E}">
        <p14:creationId xmlns:p14="http://schemas.microsoft.com/office/powerpoint/2010/main" val="211218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9543CC-9709-4806-984E-F9002467F0A0}"/>
              </a:ext>
            </a:extLst>
          </p:cNvPr>
          <p:cNvSpPr txBox="1"/>
          <p:nvPr/>
        </p:nvSpPr>
        <p:spPr>
          <a:xfrm>
            <a:off x="1217720" y="1407317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통신 모듈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 App)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B0D1BC-7F5E-4E03-A4FD-333CD9896384}"/>
              </a:ext>
            </a:extLst>
          </p:cNvPr>
          <p:cNvSpPr txBox="1"/>
          <p:nvPr/>
        </p:nvSpPr>
        <p:spPr>
          <a:xfrm>
            <a:off x="1546194" y="1787492"/>
            <a:ext cx="746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서버와 통신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(Web Server, Push Server)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인터페이스를 통해 데이터를 송수신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9BFD93-DFF7-473D-950C-2857220C79DD}"/>
              </a:ext>
            </a:extLst>
          </p:cNvPr>
          <p:cNvSpPr txBox="1"/>
          <p:nvPr/>
        </p:nvSpPr>
        <p:spPr>
          <a:xfrm>
            <a:off x="1217720" y="2537000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통신 모듈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 App)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BE3E614-BCE8-49A7-BE33-01908419D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855350"/>
              </p:ext>
            </p:extLst>
          </p:nvPr>
        </p:nvGraphicFramePr>
        <p:xfrm>
          <a:off x="1643076" y="3047852"/>
          <a:ext cx="9011312" cy="1799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12">
                  <a:extLst>
                    <a:ext uri="{9D8B030D-6E8A-4147-A177-3AD203B41FA5}">
                      <a16:colId xmlns:a16="http://schemas.microsoft.com/office/drawing/2014/main" val="99710697"/>
                    </a:ext>
                  </a:extLst>
                </a:gridCol>
              </a:tblGrid>
              <a:tr h="55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Communication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281671"/>
                  </a:ext>
                </a:extLst>
              </a:tr>
              <a:tr h="7281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string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serv_addr</a:t>
                      </a:r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PI(Server) IP</a:t>
                      </a:r>
                      <a:endParaRPr lang="en-US" altLang="ko-KR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int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serv_port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　　　　　      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PI(Server) PORT</a:t>
                      </a:r>
                      <a:endParaRPr lang="en-US" altLang="ko-KR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02042"/>
                  </a:ext>
                </a:extLst>
              </a:tr>
              <a:tr h="520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conServer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   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서버와 통신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(Web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Server,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Push Server)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28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20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DF617F-7F6C-4709-AE87-4D618F61C069}"/>
              </a:ext>
            </a:extLst>
          </p:cNvPr>
          <p:cNvSpPr/>
          <p:nvPr/>
        </p:nvSpPr>
        <p:spPr>
          <a:xfrm>
            <a:off x="1288742" y="1802172"/>
            <a:ext cx="9614516" cy="40748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38BD03-FE8E-4CD4-BB96-F4D23B06A44C}"/>
              </a:ext>
            </a:extLst>
          </p:cNvPr>
          <p:cNvSpPr txBox="1"/>
          <p:nvPr/>
        </p:nvSpPr>
        <p:spPr>
          <a:xfrm>
            <a:off x="1217720" y="1298976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 감지 및 모니터링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Sequence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3F9442-5F03-4641-829E-AF48FF610D68}"/>
              </a:ext>
            </a:extLst>
          </p:cNvPr>
          <p:cNvSpPr/>
          <p:nvPr/>
        </p:nvSpPr>
        <p:spPr>
          <a:xfrm>
            <a:off x="1786631" y="2078862"/>
            <a:ext cx="1337939" cy="331375"/>
          </a:xfrm>
          <a:prstGeom prst="rect">
            <a:avLst/>
          </a:prstGeom>
          <a:solidFill>
            <a:srgbClr val="FFF7E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 (Client)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B3B68E-F1FA-42E8-8241-FE170D9FFB78}"/>
              </a:ext>
            </a:extLst>
          </p:cNvPr>
          <p:cNvSpPr/>
          <p:nvPr/>
        </p:nvSpPr>
        <p:spPr>
          <a:xfrm>
            <a:off x="3512042" y="2078862"/>
            <a:ext cx="1337939" cy="331375"/>
          </a:xfrm>
          <a:prstGeom prst="rect">
            <a:avLst/>
          </a:prstGeom>
          <a:solidFill>
            <a:srgbClr val="FFF7E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</a:t>
            </a:r>
            <a:r>
              <a:rPr lang="ko-KR" altLang="en-US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(Server)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0E00E6B-9EAC-486D-BB05-AAFB316F355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455601" y="2410237"/>
            <a:ext cx="1" cy="3218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170ABD-7463-4516-A38E-EA843F67333D}"/>
              </a:ext>
            </a:extLst>
          </p:cNvPr>
          <p:cNvSpPr/>
          <p:nvPr/>
        </p:nvSpPr>
        <p:spPr>
          <a:xfrm>
            <a:off x="8688277" y="2078860"/>
            <a:ext cx="1719024" cy="331375"/>
          </a:xfrm>
          <a:prstGeom prst="rect">
            <a:avLst/>
          </a:prstGeom>
          <a:solidFill>
            <a:srgbClr val="FFF7E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Streaming Server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CF694A0-D5F9-4050-8366-DBAEC911F79C}"/>
              </a:ext>
            </a:extLst>
          </p:cNvPr>
          <p:cNvSpPr/>
          <p:nvPr/>
        </p:nvSpPr>
        <p:spPr>
          <a:xfrm>
            <a:off x="5237453" y="2078861"/>
            <a:ext cx="1337939" cy="331375"/>
          </a:xfrm>
          <a:prstGeom prst="rect">
            <a:avLst/>
          </a:prstGeom>
          <a:solidFill>
            <a:srgbClr val="FFF7E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DF8415-36EA-4764-AA1D-4EBBAA75A54B}"/>
              </a:ext>
            </a:extLst>
          </p:cNvPr>
          <p:cNvSpPr/>
          <p:nvPr/>
        </p:nvSpPr>
        <p:spPr>
          <a:xfrm>
            <a:off x="6962864" y="2078860"/>
            <a:ext cx="1337939" cy="331375"/>
          </a:xfrm>
          <a:prstGeom prst="rect">
            <a:avLst/>
          </a:prstGeom>
          <a:solidFill>
            <a:srgbClr val="FFF7E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EECE7AC-DB9F-41F6-A13E-1EEC7D9D18F9}"/>
              </a:ext>
            </a:extLst>
          </p:cNvPr>
          <p:cNvCxnSpPr>
            <a:stCxn id="18" idx="2"/>
          </p:cNvCxnSpPr>
          <p:nvPr/>
        </p:nvCxnSpPr>
        <p:spPr>
          <a:xfrm>
            <a:off x="4181012" y="2410237"/>
            <a:ext cx="371" cy="3218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8C0F706-B574-4978-91C0-253322498042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5906423" y="2410236"/>
            <a:ext cx="0" cy="3218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95AED4A-CF22-4A44-81EF-8416654CE45F}"/>
              </a:ext>
            </a:extLst>
          </p:cNvPr>
          <p:cNvCxnSpPr>
            <a:stCxn id="33" idx="2"/>
          </p:cNvCxnSpPr>
          <p:nvPr/>
        </p:nvCxnSpPr>
        <p:spPr>
          <a:xfrm flipH="1">
            <a:off x="7631833" y="2410235"/>
            <a:ext cx="1" cy="3218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0AE2228-70AF-43C2-9557-3667305E9192}"/>
              </a:ext>
            </a:extLst>
          </p:cNvPr>
          <p:cNvCxnSpPr>
            <a:stCxn id="31" idx="2"/>
          </p:cNvCxnSpPr>
          <p:nvPr/>
        </p:nvCxnSpPr>
        <p:spPr>
          <a:xfrm>
            <a:off x="9547789" y="2410235"/>
            <a:ext cx="0" cy="3218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4118A1F-D281-4629-98C7-2E1ADD8F710E}"/>
              </a:ext>
            </a:extLst>
          </p:cNvPr>
          <p:cNvCxnSpPr>
            <a:cxnSpLocks/>
          </p:cNvCxnSpPr>
          <p:nvPr/>
        </p:nvCxnSpPr>
        <p:spPr>
          <a:xfrm>
            <a:off x="2455601" y="2734327"/>
            <a:ext cx="1628129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557E6D-0DDB-471F-AB89-955569816B80}"/>
              </a:ext>
            </a:extLst>
          </p:cNvPr>
          <p:cNvCxnSpPr>
            <a:cxnSpLocks/>
          </p:cNvCxnSpPr>
          <p:nvPr/>
        </p:nvCxnSpPr>
        <p:spPr>
          <a:xfrm>
            <a:off x="4181012" y="2890638"/>
            <a:ext cx="1628129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4CF6687-B98E-4C96-8FC0-016745DEAE09}"/>
              </a:ext>
            </a:extLst>
          </p:cNvPr>
          <p:cNvSpPr txBox="1"/>
          <p:nvPr/>
        </p:nvSpPr>
        <p:spPr>
          <a:xfrm>
            <a:off x="2455602" y="2778878"/>
            <a:ext cx="1649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 </a:t>
            </a:r>
            <a:r>
              <a:rPr lang="en-US" altLang="ko-KR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 이상 감지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1D89A7-F36B-4F44-BA3B-81B5652A883F}"/>
              </a:ext>
            </a:extLst>
          </p:cNvPr>
          <p:cNvSpPr txBox="1"/>
          <p:nvPr/>
        </p:nvSpPr>
        <p:spPr>
          <a:xfrm>
            <a:off x="4180641" y="2940382"/>
            <a:ext cx="1624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푸시 알람 전송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32CAD18-1E78-47BB-ABE6-040A296E5264}"/>
              </a:ext>
            </a:extLst>
          </p:cNvPr>
          <p:cNvSpPr/>
          <p:nvPr/>
        </p:nvSpPr>
        <p:spPr>
          <a:xfrm>
            <a:off x="4091124" y="2660410"/>
            <a:ext cx="193824" cy="3313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C92A2CF-48EB-4A2A-8576-F140D8B1C490}"/>
              </a:ext>
            </a:extLst>
          </p:cNvPr>
          <p:cNvCxnSpPr>
            <a:cxnSpLocks/>
          </p:cNvCxnSpPr>
          <p:nvPr/>
        </p:nvCxnSpPr>
        <p:spPr>
          <a:xfrm>
            <a:off x="5903097" y="2972352"/>
            <a:ext cx="1647800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5F6CCF4-7B67-49E0-A2C1-2753283C1A27}"/>
              </a:ext>
            </a:extLst>
          </p:cNvPr>
          <p:cNvSpPr txBox="1"/>
          <p:nvPr/>
        </p:nvSpPr>
        <p:spPr>
          <a:xfrm>
            <a:off x="5901601" y="3022096"/>
            <a:ext cx="1644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푸시 알람 확인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02F97A-DBC6-4797-B9C2-81D87CBB79B4}"/>
              </a:ext>
            </a:extLst>
          </p:cNvPr>
          <p:cNvSpPr/>
          <p:nvPr/>
        </p:nvSpPr>
        <p:spPr>
          <a:xfrm>
            <a:off x="5805060" y="2813841"/>
            <a:ext cx="193824" cy="20208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90FF079-F207-4DC2-B57E-348340473B04}"/>
              </a:ext>
            </a:extLst>
          </p:cNvPr>
          <p:cNvCxnSpPr>
            <a:cxnSpLocks/>
          </p:cNvCxnSpPr>
          <p:nvPr/>
        </p:nvCxnSpPr>
        <p:spPr>
          <a:xfrm flipH="1">
            <a:off x="5998884" y="3462104"/>
            <a:ext cx="1647800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DAC7E92-3DD4-40B5-9C4B-B91B200D4637}"/>
              </a:ext>
            </a:extLst>
          </p:cNvPr>
          <p:cNvSpPr/>
          <p:nvPr/>
        </p:nvSpPr>
        <p:spPr>
          <a:xfrm>
            <a:off x="7546443" y="2890638"/>
            <a:ext cx="193824" cy="6715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A36610D-AEBD-4109-BF82-AB7C74031874}"/>
              </a:ext>
            </a:extLst>
          </p:cNvPr>
          <p:cNvSpPr txBox="1"/>
          <p:nvPr/>
        </p:nvSpPr>
        <p:spPr>
          <a:xfrm>
            <a:off x="5901600" y="3513892"/>
            <a:ext cx="174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모니터링 요청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9A452A0-EDC1-4038-A091-E2FA4D05A94F}"/>
              </a:ext>
            </a:extLst>
          </p:cNvPr>
          <p:cNvCxnSpPr>
            <a:cxnSpLocks/>
          </p:cNvCxnSpPr>
          <p:nvPr/>
        </p:nvCxnSpPr>
        <p:spPr>
          <a:xfrm>
            <a:off x="5998884" y="3997974"/>
            <a:ext cx="344991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C0E7D02-AEDE-4FB7-BC47-F063E29717EE}"/>
              </a:ext>
            </a:extLst>
          </p:cNvPr>
          <p:cNvSpPr/>
          <p:nvPr/>
        </p:nvSpPr>
        <p:spPr>
          <a:xfrm>
            <a:off x="9460689" y="3861403"/>
            <a:ext cx="193824" cy="9732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F36474-7B56-4EA1-9F0E-CBE589684A56}"/>
              </a:ext>
            </a:extLst>
          </p:cNvPr>
          <p:cNvSpPr txBox="1"/>
          <p:nvPr/>
        </p:nvSpPr>
        <p:spPr>
          <a:xfrm>
            <a:off x="5981715" y="4042573"/>
            <a:ext cx="3478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1000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스트리밍 서버 접속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152C906-27FB-40BA-A0FB-8946EF7389C9}"/>
              </a:ext>
            </a:extLst>
          </p:cNvPr>
          <p:cNvCxnSpPr>
            <a:cxnSpLocks/>
          </p:cNvCxnSpPr>
          <p:nvPr/>
        </p:nvCxnSpPr>
        <p:spPr>
          <a:xfrm flipH="1">
            <a:off x="5998884" y="4527661"/>
            <a:ext cx="344991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13E3C53-2DFE-40B4-A8C1-C37620A56865}"/>
              </a:ext>
            </a:extLst>
          </p:cNvPr>
          <p:cNvSpPr txBox="1"/>
          <p:nvPr/>
        </p:nvSpPr>
        <p:spPr>
          <a:xfrm>
            <a:off x="5998884" y="4572752"/>
            <a:ext cx="3460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1000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영상 출력</a:t>
            </a:r>
          </a:p>
        </p:txBody>
      </p:sp>
    </p:spTree>
    <p:extLst>
      <p:ext uri="{BB962C8B-B14F-4D97-AF65-F5344CB8AC3E}">
        <p14:creationId xmlns:p14="http://schemas.microsoft.com/office/powerpoint/2010/main" val="58016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>
            <a:extLst>
              <a:ext uri="{FF2B5EF4-FFF2-40B4-BE49-F238E27FC236}">
                <a16:creationId xmlns:a16="http://schemas.microsoft.com/office/drawing/2014/main" id="{8FE77AF4-8C4A-4312-8756-E5D663F56B64}"/>
              </a:ext>
            </a:extLst>
          </p:cNvPr>
          <p:cNvSpPr/>
          <p:nvPr/>
        </p:nvSpPr>
        <p:spPr>
          <a:xfrm>
            <a:off x="1288742" y="1802172"/>
            <a:ext cx="9614516" cy="40748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055FB81-0D66-4F7F-AD9D-D0808C82C890}"/>
              </a:ext>
            </a:extLst>
          </p:cNvPr>
          <p:cNvSpPr txBox="1"/>
          <p:nvPr/>
        </p:nvSpPr>
        <p:spPr>
          <a:xfrm>
            <a:off x="1217720" y="1298976"/>
            <a:ext cx="427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 비서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Sequence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52BFEB4-FE2F-4D31-9996-E87E7B2C9ABB}"/>
              </a:ext>
            </a:extLst>
          </p:cNvPr>
          <p:cNvGrpSpPr/>
          <p:nvPr/>
        </p:nvGrpSpPr>
        <p:grpSpPr>
          <a:xfrm>
            <a:off x="2513671" y="2078860"/>
            <a:ext cx="7223277" cy="3549590"/>
            <a:chOff x="1786631" y="1945690"/>
            <a:chExt cx="7223277" cy="354959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212A590-CF38-48BD-9726-B6BF236E6DF0}"/>
                </a:ext>
              </a:extLst>
            </p:cNvPr>
            <p:cNvSpPr/>
            <p:nvPr/>
          </p:nvSpPr>
          <p:spPr>
            <a:xfrm>
              <a:off x="1786631" y="1945692"/>
              <a:ext cx="1337939" cy="331375"/>
            </a:xfrm>
            <a:prstGeom prst="rect">
              <a:avLst/>
            </a:prstGeom>
            <a:solidFill>
              <a:srgbClr val="FFF7E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User</a:t>
              </a:r>
              <a:endParaRPr lang="ko-KR" altLang="en-US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50CFEAD-319F-4E28-9A0D-2040D59283C7}"/>
                </a:ext>
              </a:extLst>
            </p:cNvPr>
            <p:cNvSpPr/>
            <p:nvPr/>
          </p:nvSpPr>
          <p:spPr>
            <a:xfrm>
              <a:off x="3512042" y="1945692"/>
              <a:ext cx="1337939" cy="331375"/>
            </a:xfrm>
            <a:prstGeom prst="rect">
              <a:avLst/>
            </a:prstGeom>
            <a:solidFill>
              <a:srgbClr val="FFF7E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App</a:t>
              </a:r>
              <a:endParaRPr lang="ko-KR" altLang="en-US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7D68E74-E1AA-4C70-B2FF-7A370FBC861D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2455601" y="2277067"/>
              <a:ext cx="1" cy="3218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946105B-7F77-432A-BACA-82BF110862EA}"/>
                </a:ext>
              </a:extLst>
            </p:cNvPr>
            <p:cNvSpPr/>
            <p:nvPr/>
          </p:nvSpPr>
          <p:spPr>
            <a:xfrm>
              <a:off x="5237453" y="1945691"/>
              <a:ext cx="1337939" cy="331375"/>
            </a:xfrm>
            <a:prstGeom prst="rect">
              <a:avLst/>
            </a:prstGeom>
            <a:solidFill>
              <a:srgbClr val="FFF7E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PI (Server)</a:t>
              </a:r>
              <a:endParaRPr lang="ko-KR" altLang="en-US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4BB5A5D-3337-4672-9226-77515D9FC7E8}"/>
                </a:ext>
              </a:extLst>
            </p:cNvPr>
            <p:cNvSpPr/>
            <p:nvPr/>
          </p:nvSpPr>
          <p:spPr>
            <a:xfrm>
              <a:off x="6962864" y="1945690"/>
              <a:ext cx="1337939" cy="331375"/>
            </a:xfrm>
            <a:prstGeom prst="rect">
              <a:avLst/>
            </a:prstGeom>
            <a:solidFill>
              <a:srgbClr val="FFF7E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PI (Client)</a:t>
              </a:r>
              <a:endParaRPr lang="ko-KR" altLang="en-US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4329B0D7-E391-42EE-9528-E439E474FE1F}"/>
                </a:ext>
              </a:extLst>
            </p:cNvPr>
            <p:cNvCxnSpPr>
              <a:stCxn id="46" idx="2"/>
            </p:cNvCxnSpPr>
            <p:nvPr/>
          </p:nvCxnSpPr>
          <p:spPr>
            <a:xfrm>
              <a:off x="4181012" y="2277067"/>
              <a:ext cx="371" cy="3218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7C27607D-46D1-463A-9649-F207190D3F31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>
              <a:off x="5906423" y="2277066"/>
              <a:ext cx="0" cy="32182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E3B969A-E7B2-4A70-9011-A671D46960D1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 flipH="1">
              <a:off x="7631833" y="2277065"/>
              <a:ext cx="1" cy="32182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A0D65F3E-FD91-4B13-9742-DF2420CD2D98}"/>
                </a:ext>
              </a:extLst>
            </p:cNvPr>
            <p:cNvCxnSpPr>
              <a:cxnSpLocks/>
            </p:cNvCxnSpPr>
            <p:nvPr/>
          </p:nvCxnSpPr>
          <p:spPr>
            <a:xfrm>
              <a:off x="2455601" y="2601157"/>
              <a:ext cx="162812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83D58F92-053B-411A-B37B-DB229CC05622}"/>
                </a:ext>
              </a:extLst>
            </p:cNvPr>
            <p:cNvCxnSpPr>
              <a:cxnSpLocks/>
            </p:cNvCxnSpPr>
            <p:nvPr/>
          </p:nvCxnSpPr>
          <p:spPr>
            <a:xfrm>
              <a:off x="4181012" y="2757468"/>
              <a:ext cx="162812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CF049BE-7405-4DE6-B1A8-FF8A76A6E4F9}"/>
                </a:ext>
              </a:extLst>
            </p:cNvPr>
            <p:cNvSpPr txBox="1"/>
            <p:nvPr/>
          </p:nvSpPr>
          <p:spPr>
            <a:xfrm>
              <a:off x="2612914" y="2639588"/>
              <a:ext cx="13068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1. </a:t>
              </a:r>
              <a:r>
                <a:rPr lang="ko-KR" altLang="en-US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텍스트 입력 요구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17FB53B-E3BC-42D0-A203-B3A2BA60DDA8}"/>
                </a:ext>
              </a:extLst>
            </p:cNvPr>
            <p:cNvSpPr txBox="1"/>
            <p:nvPr/>
          </p:nvSpPr>
          <p:spPr>
            <a:xfrm>
              <a:off x="4407358" y="2805222"/>
              <a:ext cx="11767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2. DB</a:t>
              </a:r>
              <a:r>
                <a:rPr lang="ko-KR" altLang="en-US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서버에 전송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02C9306-5D9D-4E62-8245-72D81417029F}"/>
                </a:ext>
              </a:extLst>
            </p:cNvPr>
            <p:cNvSpPr/>
            <p:nvPr/>
          </p:nvSpPr>
          <p:spPr>
            <a:xfrm>
              <a:off x="4091124" y="2527240"/>
              <a:ext cx="193824" cy="3313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3701CDB-099D-4F4F-B20F-66FD8CB62716}"/>
                </a:ext>
              </a:extLst>
            </p:cNvPr>
            <p:cNvSpPr/>
            <p:nvPr/>
          </p:nvSpPr>
          <p:spPr>
            <a:xfrm>
              <a:off x="5816163" y="2712074"/>
              <a:ext cx="193824" cy="3313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7374DFF8-E5BC-4AA5-B130-1EE6D58F637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512036" y="3338429"/>
              <a:ext cx="335764" cy="96912"/>
            </a:xfrm>
            <a:prstGeom prst="bentConnector4">
              <a:avLst>
                <a:gd name="adj1" fmla="val 25327"/>
                <a:gd name="adj2" fmla="val 335884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B8AE73D-9B14-4A5D-B7F8-D92887DE2F11}"/>
                </a:ext>
              </a:extLst>
            </p:cNvPr>
            <p:cNvSpPr txBox="1"/>
            <p:nvPr/>
          </p:nvSpPr>
          <p:spPr>
            <a:xfrm>
              <a:off x="7921514" y="3308546"/>
              <a:ext cx="10883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4. </a:t>
              </a:r>
              <a:r>
                <a:rPr lang="ko-KR" altLang="en-US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 열림 감지</a:t>
              </a: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E67D22EA-AA2D-4F28-8507-14C6E35E26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9987" y="3675782"/>
              <a:ext cx="171396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113427-6652-445C-AF57-CE04C4D3C052}"/>
                </a:ext>
              </a:extLst>
            </p:cNvPr>
            <p:cNvSpPr txBox="1"/>
            <p:nvPr/>
          </p:nvSpPr>
          <p:spPr>
            <a:xfrm>
              <a:off x="6232855" y="3710640"/>
              <a:ext cx="1052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5. </a:t>
              </a:r>
              <a:r>
                <a:rPr lang="ko-KR" altLang="en-US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 요청</a:t>
              </a:r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F1823C28-3E1D-464A-BE1A-EBE384695E8E}"/>
                </a:ext>
              </a:extLst>
            </p:cNvPr>
            <p:cNvCxnSpPr>
              <a:cxnSpLocks/>
            </p:cNvCxnSpPr>
            <p:nvPr/>
          </p:nvCxnSpPr>
          <p:spPr>
            <a:xfrm>
              <a:off x="5922490" y="4101691"/>
              <a:ext cx="162812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3817F17-EA8A-43F2-8C03-0C8F0E63DD81}"/>
                </a:ext>
              </a:extLst>
            </p:cNvPr>
            <p:cNvSpPr txBox="1"/>
            <p:nvPr/>
          </p:nvSpPr>
          <p:spPr>
            <a:xfrm>
              <a:off x="6226510" y="4128257"/>
              <a:ext cx="1052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6. </a:t>
              </a:r>
              <a:r>
                <a:rPr lang="ko-KR" altLang="en-US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 전송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E901D4E-26C3-48E4-A20F-3FCAD6EC31EC}"/>
                </a:ext>
              </a:extLst>
            </p:cNvPr>
            <p:cNvSpPr/>
            <p:nvPr/>
          </p:nvSpPr>
          <p:spPr>
            <a:xfrm>
              <a:off x="5817430" y="3622786"/>
              <a:ext cx="193824" cy="5978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F9AE9E1-5A70-402F-BA3B-4A6D9A707E97}"/>
                </a:ext>
              </a:extLst>
            </p:cNvPr>
            <p:cNvSpPr txBox="1"/>
            <p:nvPr/>
          </p:nvSpPr>
          <p:spPr>
            <a:xfrm>
              <a:off x="7947494" y="4246933"/>
              <a:ext cx="9487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7. </a:t>
              </a:r>
              <a:r>
                <a:rPr lang="ko-KR" altLang="en-US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음성 출력</a:t>
              </a:r>
            </a:p>
          </p:txBody>
        </p:sp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F19B0454-6DE0-42FA-B335-4D94F6FC16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1462" y="4185008"/>
              <a:ext cx="96912" cy="370072"/>
            </a:xfrm>
            <a:prstGeom prst="bentConnector3">
              <a:avLst>
                <a:gd name="adj1" fmla="val -226056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5BE52C0-15CB-4DD6-BEDC-3C56E9F503D0}"/>
                </a:ext>
              </a:extLst>
            </p:cNvPr>
            <p:cNvSpPr/>
            <p:nvPr/>
          </p:nvSpPr>
          <p:spPr>
            <a:xfrm>
              <a:off x="7537146" y="3406108"/>
              <a:ext cx="193824" cy="9493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10BCDB98-5D49-445B-AB05-3C983D0288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9620" y="2821702"/>
              <a:ext cx="96912" cy="370072"/>
            </a:xfrm>
            <a:prstGeom prst="bentConnector3">
              <a:avLst>
                <a:gd name="adj1" fmla="val -226056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C73149E-32D5-43B6-8477-BEB3F9D40938}"/>
                </a:ext>
              </a:extLst>
            </p:cNvPr>
            <p:cNvSpPr txBox="1"/>
            <p:nvPr/>
          </p:nvSpPr>
          <p:spPr>
            <a:xfrm>
              <a:off x="6260095" y="2894763"/>
              <a:ext cx="11785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DB</a:t>
              </a:r>
              <a:r>
                <a:rPr lang="ko-KR" altLang="en-US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서버에 저장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916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개발 환경 및 방향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37953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37953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FCE566-0845-4D34-AE0C-069D239840BE}"/>
              </a:ext>
            </a:extLst>
          </p:cNvPr>
          <p:cNvGrpSpPr/>
          <p:nvPr/>
        </p:nvGrpSpPr>
        <p:grpSpPr>
          <a:xfrm>
            <a:off x="1287191" y="1698697"/>
            <a:ext cx="9617619" cy="3755500"/>
            <a:chOff x="1187237" y="1698697"/>
            <a:chExt cx="9617619" cy="375550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7FF8AC-3E46-4F8B-BB23-619F8D958F0A}"/>
                </a:ext>
              </a:extLst>
            </p:cNvPr>
            <p:cNvSpPr txBox="1"/>
            <p:nvPr/>
          </p:nvSpPr>
          <p:spPr>
            <a:xfrm>
              <a:off x="1260008" y="3633043"/>
              <a:ext cx="1752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Web Server</a:t>
              </a:r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4CDF1F77-9D04-42BA-9E8C-091A9949C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1799" y="2518946"/>
              <a:ext cx="1717626" cy="606622"/>
            </a:xfrm>
            <a:prstGeom prst="rect">
              <a:avLst/>
            </a:prstGeom>
          </p:spPr>
        </p:pic>
        <p:pic>
          <p:nvPicPr>
            <p:cNvPr id="3" name="그림 2" descr="표지판, 실외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E5F40B85-8189-46FA-8C91-5E5CE49C7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0009" y="1872724"/>
              <a:ext cx="1761243" cy="176124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97D94F-84EA-4EED-9134-E9BF85E22E9B}"/>
                </a:ext>
              </a:extLst>
            </p:cNvPr>
            <p:cNvSpPr txBox="1"/>
            <p:nvPr/>
          </p:nvSpPr>
          <p:spPr>
            <a:xfrm>
              <a:off x="3212545" y="4757050"/>
              <a:ext cx="1752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DB Server</a:t>
              </a: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5642BAA1-E59C-4FB0-A9D5-BDE676B3D6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43" t="12090" r="14505" b="20739"/>
            <a:stretch/>
          </p:blipFill>
          <p:spPr>
            <a:xfrm>
              <a:off x="3223092" y="3268085"/>
              <a:ext cx="1757384" cy="109925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78A1551-2532-4BC9-AE00-9E6652244AEE}"/>
                </a:ext>
              </a:extLst>
            </p:cNvPr>
            <p:cNvSpPr txBox="1"/>
            <p:nvPr/>
          </p:nvSpPr>
          <p:spPr>
            <a:xfrm>
              <a:off x="5156234" y="3637998"/>
              <a:ext cx="1761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Push Server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1D41FEF-2A2F-4B68-A2EE-B5EF2184AACA}"/>
                </a:ext>
              </a:extLst>
            </p:cNvPr>
            <p:cNvSpPr/>
            <p:nvPr/>
          </p:nvSpPr>
          <p:spPr>
            <a:xfrm>
              <a:off x="1251160" y="1759318"/>
              <a:ext cx="1761244" cy="25171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49F8C0B-585C-419D-A28C-4D169963AA29}"/>
                </a:ext>
              </a:extLst>
            </p:cNvPr>
            <p:cNvSpPr/>
            <p:nvPr/>
          </p:nvSpPr>
          <p:spPr>
            <a:xfrm>
              <a:off x="3203697" y="2878370"/>
              <a:ext cx="1761244" cy="25171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419D8D1-6193-4D68-9043-0634CF1A837F}"/>
                </a:ext>
              </a:extLst>
            </p:cNvPr>
            <p:cNvSpPr/>
            <p:nvPr/>
          </p:nvSpPr>
          <p:spPr>
            <a:xfrm>
              <a:off x="5147386" y="1759318"/>
              <a:ext cx="1761244" cy="25171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FA44613-01AA-464D-A31E-0F3B8CDA3662}"/>
                </a:ext>
              </a:extLst>
            </p:cNvPr>
            <p:cNvSpPr/>
            <p:nvPr/>
          </p:nvSpPr>
          <p:spPr>
            <a:xfrm>
              <a:off x="7091075" y="2878370"/>
              <a:ext cx="1761244" cy="25171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D94E424F-BEB7-4436-B2E7-DCD2F5969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8331" y="3384927"/>
              <a:ext cx="1586732" cy="1190049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95549DB-FF14-4820-B77F-6597E2992682}"/>
                </a:ext>
              </a:extLst>
            </p:cNvPr>
            <p:cNvSpPr/>
            <p:nvPr/>
          </p:nvSpPr>
          <p:spPr>
            <a:xfrm>
              <a:off x="9034764" y="1759317"/>
              <a:ext cx="1761244" cy="25171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897F698-163E-4913-A23F-88F183A8EB57}"/>
                </a:ext>
              </a:extLst>
            </p:cNvPr>
            <p:cNvSpPr txBox="1"/>
            <p:nvPr/>
          </p:nvSpPr>
          <p:spPr>
            <a:xfrm>
              <a:off x="7091075" y="4754820"/>
              <a:ext cx="1761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App Development</a:t>
              </a:r>
            </a:p>
          </p:txBody>
        </p:sp>
        <p:pic>
          <p:nvPicPr>
            <p:cNvPr id="5" name="그림 4" descr="클립아트이(가) 표시된 사진&#10;&#10;높은 신뢰도로 생성된 설명">
              <a:extLst>
                <a:ext uri="{FF2B5EF4-FFF2-40B4-BE49-F238E27FC236}">
                  <a16:creationId xmlns:a16="http://schemas.microsoft.com/office/drawing/2014/main" id="{27FF7404-383D-42E7-8C13-5086FC18F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1355" y="2529362"/>
              <a:ext cx="1388062" cy="44796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B528548-57C4-4A37-A981-4BE04388FF53}"/>
                </a:ext>
              </a:extLst>
            </p:cNvPr>
            <p:cNvSpPr txBox="1"/>
            <p:nvPr/>
          </p:nvSpPr>
          <p:spPr>
            <a:xfrm>
              <a:off x="9043612" y="3633044"/>
              <a:ext cx="1761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Streaming Server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6BB816D-ABEE-4DE3-A350-E78FD2F34D6D}"/>
                </a:ext>
              </a:extLst>
            </p:cNvPr>
            <p:cNvSpPr/>
            <p:nvPr/>
          </p:nvSpPr>
          <p:spPr>
            <a:xfrm>
              <a:off x="1187237" y="1698697"/>
              <a:ext cx="127846" cy="11732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4C7AD05-9120-4554-AF20-E3E0A5E9CC24}"/>
                </a:ext>
              </a:extLst>
            </p:cNvPr>
            <p:cNvSpPr/>
            <p:nvPr/>
          </p:nvSpPr>
          <p:spPr>
            <a:xfrm>
              <a:off x="3148622" y="5336873"/>
              <a:ext cx="127846" cy="11732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6A9C6D4-FDD0-4226-8D2B-BB8998AA3921}"/>
                </a:ext>
              </a:extLst>
            </p:cNvPr>
            <p:cNvSpPr/>
            <p:nvPr/>
          </p:nvSpPr>
          <p:spPr>
            <a:xfrm>
              <a:off x="5089672" y="1713018"/>
              <a:ext cx="127846" cy="11732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F1459AD-17BA-46E0-881B-D2FE17FD1070}"/>
                </a:ext>
              </a:extLst>
            </p:cNvPr>
            <p:cNvSpPr/>
            <p:nvPr/>
          </p:nvSpPr>
          <p:spPr>
            <a:xfrm>
              <a:off x="7027152" y="5336873"/>
              <a:ext cx="127846" cy="11732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58B951-F47C-4295-A8E5-63DDEB9C036E}"/>
                </a:ext>
              </a:extLst>
            </p:cNvPr>
            <p:cNvSpPr/>
            <p:nvPr/>
          </p:nvSpPr>
          <p:spPr>
            <a:xfrm>
              <a:off x="8970841" y="1713018"/>
              <a:ext cx="127846" cy="11732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793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개발 환경 및 방향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37953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37953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6E13C53-5D71-4B50-96EB-EEF91C19F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827" y="2068499"/>
            <a:ext cx="4540061" cy="29871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B50BE7-59E5-4231-9FDF-3E92504F2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314" y="2370752"/>
            <a:ext cx="4134859" cy="26848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52C9DE-6B3B-4CC7-81D2-47ECE3440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0314" y="1916099"/>
            <a:ext cx="31051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6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개발 환경 및 방향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37953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37953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B35BC76F-7EBD-489D-A420-2934A6590202}"/>
              </a:ext>
            </a:extLst>
          </p:cNvPr>
          <p:cNvGrpSpPr/>
          <p:nvPr/>
        </p:nvGrpSpPr>
        <p:grpSpPr>
          <a:xfrm>
            <a:off x="1943573" y="1606919"/>
            <a:ext cx="8304854" cy="3822896"/>
            <a:chOff x="1943573" y="1701834"/>
            <a:chExt cx="8304854" cy="382289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599A680-72F2-4710-9655-17BB3B75E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3573" y="1705360"/>
              <a:ext cx="3672672" cy="3815845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3642BDB-1C99-4923-8076-5404948F4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3885" y="1701834"/>
              <a:ext cx="3334542" cy="3822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004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개발 환경 및 방향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5991225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37953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37953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C66DFDB-01F7-4EA6-99B6-F1A0C7EC74B8}"/>
              </a:ext>
            </a:extLst>
          </p:cNvPr>
          <p:cNvGrpSpPr/>
          <p:nvPr/>
        </p:nvGrpSpPr>
        <p:grpSpPr>
          <a:xfrm>
            <a:off x="3557866" y="2073607"/>
            <a:ext cx="2397549" cy="2902129"/>
            <a:chOff x="3557866" y="2073607"/>
            <a:chExt cx="2397549" cy="2902129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EA4C13E-288C-48B8-A2CD-6AEBC6DE0DBC}"/>
                </a:ext>
              </a:extLst>
            </p:cNvPr>
            <p:cNvSpPr/>
            <p:nvPr/>
          </p:nvSpPr>
          <p:spPr>
            <a:xfrm>
              <a:off x="3871993" y="2458571"/>
              <a:ext cx="2083422" cy="25171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778715-156A-4BCD-B0A4-1DC46ED7F061}"/>
                </a:ext>
              </a:extLst>
            </p:cNvPr>
            <p:cNvSpPr txBox="1"/>
            <p:nvPr/>
          </p:nvSpPr>
          <p:spPr>
            <a:xfrm>
              <a:off x="3871993" y="2749347"/>
              <a:ext cx="2074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음성 출력을 위한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라즈베리파이 스피커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FA56C30-42A4-4823-985E-AF713FEEB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8305" y="3380777"/>
              <a:ext cx="1621648" cy="1243465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13B38545-B117-46F9-B1FE-E1EB0518B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7866" y="2073607"/>
              <a:ext cx="691371" cy="691371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329B204-1122-4488-A6D2-D3BAD924F568}"/>
              </a:ext>
            </a:extLst>
          </p:cNvPr>
          <p:cNvGrpSpPr/>
          <p:nvPr/>
        </p:nvGrpSpPr>
        <p:grpSpPr>
          <a:xfrm>
            <a:off x="6087666" y="2072905"/>
            <a:ext cx="2421645" cy="2902831"/>
            <a:chOff x="6087666" y="2072905"/>
            <a:chExt cx="2421645" cy="290283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2412F0C-8302-468B-8FEB-CE819DB24884}"/>
                </a:ext>
              </a:extLst>
            </p:cNvPr>
            <p:cNvSpPr/>
            <p:nvPr/>
          </p:nvSpPr>
          <p:spPr>
            <a:xfrm>
              <a:off x="6425889" y="2458571"/>
              <a:ext cx="2083422" cy="25171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0C9B1E-45EA-4FBE-9240-4632E6399E51}"/>
                </a:ext>
              </a:extLst>
            </p:cNvPr>
            <p:cNvSpPr txBox="1"/>
            <p:nvPr/>
          </p:nvSpPr>
          <p:spPr>
            <a:xfrm>
              <a:off x="6425889" y="2749347"/>
              <a:ext cx="2074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외부인 감지를 위한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적외선 </a:t>
              </a:r>
              <a:r>
                <a:rPr lang="en-US" altLang="ko-KR" sz="1400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&amp; </a:t>
              </a:r>
              <a:r>
                <a:rPr lang="ko-KR" altLang="en-US" sz="1400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모션 감지 센서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19EBE2D-BAC6-405F-AA92-4914FC8D6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7151" y="3272567"/>
              <a:ext cx="1591747" cy="1552734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63F84A1-B65A-42A6-B8CC-955D30EB9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7666" y="2072905"/>
              <a:ext cx="691371" cy="691371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676DD23-E08D-4D6A-BDB6-BDE5924CE5F1}"/>
              </a:ext>
            </a:extLst>
          </p:cNvPr>
          <p:cNvGrpSpPr/>
          <p:nvPr/>
        </p:nvGrpSpPr>
        <p:grpSpPr>
          <a:xfrm>
            <a:off x="972412" y="2057976"/>
            <a:ext cx="2429107" cy="2917760"/>
            <a:chOff x="972412" y="2057976"/>
            <a:chExt cx="2429107" cy="291776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FE98632-2661-4678-BEBC-DBF962FAF8AA}"/>
                </a:ext>
              </a:extLst>
            </p:cNvPr>
            <p:cNvGrpSpPr/>
            <p:nvPr/>
          </p:nvGrpSpPr>
          <p:grpSpPr>
            <a:xfrm>
              <a:off x="1318097" y="2458571"/>
              <a:ext cx="2083422" cy="2517165"/>
              <a:chOff x="1223445" y="1953087"/>
              <a:chExt cx="2083422" cy="2517165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15638E95-DC16-4D41-A558-D198B2902B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9568"/>
              <a:stretch/>
            </p:blipFill>
            <p:spPr>
              <a:xfrm>
                <a:off x="1528256" y="2842325"/>
                <a:ext cx="1464651" cy="1309402"/>
              </a:xfrm>
              <a:prstGeom prst="rect">
                <a:avLst/>
              </a:prstGeom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8900C76-DFAE-4DE4-9114-DEB36A966B8E}"/>
                  </a:ext>
                </a:extLst>
              </p:cNvPr>
              <p:cNvSpPr/>
              <p:nvPr/>
            </p:nvSpPr>
            <p:spPr>
              <a:xfrm>
                <a:off x="1223445" y="1953087"/>
                <a:ext cx="2083422" cy="251716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C41777-ADDA-4702-A65A-6F9EE709818B}"/>
                  </a:ext>
                </a:extLst>
              </p:cNvPr>
              <p:cNvSpPr txBox="1"/>
              <p:nvPr/>
            </p:nvSpPr>
            <p:spPr>
              <a:xfrm>
                <a:off x="1223446" y="2243863"/>
                <a:ext cx="20742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실시간 모니터링을 위한</a:t>
                </a: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/>
                <a:r>
                  <a:rPr lang="ko-KR" altLang="en-US" sz="1400" dirty="0">
                    <a:solidFill>
                      <a:srgbClr val="E74C3C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적외선 야간 카메라 모듈</a:t>
                </a:r>
              </a:p>
            </p:txBody>
          </p:sp>
        </p:grp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DF0388BF-2697-4DEA-AC35-377BB0F43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412" y="2057976"/>
              <a:ext cx="691371" cy="691371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64A1B58-5CF2-4CC6-B8ED-43E4CED50B66}"/>
              </a:ext>
            </a:extLst>
          </p:cNvPr>
          <p:cNvGrpSpPr/>
          <p:nvPr/>
        </p:nvGrpSpPr>
        <p:grpSpPr>
          <a:xfrm>
            <a:off x="8651854" y="2112885"/>
            <a:ext cx="2429108" cy="2862851"/>
            <a:chOff x="8651854" y="2112885"/>
            <a:chExt cx="2429108" cy="286285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36B6E68-0D5C-409F-858D-CED20DA52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276439" y="3347809"/>
              <a:ext cx="1516474" cy="1244867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1047D79-8BFE-4236-9374-9CBD8CB53CD3}"/>
                </a:ext>
              </a:extLst>
            </p:cNvPr>
            <p:cNvSpPr/>
            <p:nvPr/>
          </p:nvSpPr>
          <p:spPr>
            <a:xfrm>
              <a:off x="8997540" y="2458571"/>
              <a:ext cx="2083422" cy="25171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9F957B3-0D0B-425B-9316-CDDE9E5E574E}"/>
                </a:ext>
              </a:extLst>
            </p:cNvPr>
            <p:cNvSpPr txBox="1"/>
            <p:nvPr/>
          </p:nvSpPr>
          <p:spPr>
            <a:xfrm>
              <a:off x="8997540" y="2749347"/>
              <a:ext cx="2074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 열림 감지를 위한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마그네틱 도어 센서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F8D98D33-C83B-4A45-AE3C-3EFAD2C46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1854" y="2112885"/>
              <a:ext cx="691371" cy="691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352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업무 분담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2428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2428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FCD69502-841F-40C0-9EEB-380F96A2A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834933"/>
              </p:ext>
            </p:extLst>
          </p:nvPr>
        </p:nvGraphicFramePr>
        <p:xfrm>
          <a:off x="680808" y="1480251"/>
          <a:ext cx="10920643" cy="426932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24954">
                  <a:extLst>
                    <a:ext uri="{9D8B030D-6E8A-4147-A177-3AD203B41FA5}">
                      <a16:colId xmlns:a16="http://schemas.microsoft.com/office/drawing/2014/main" val="30056692"/>
                    </a:ext>
                  </a:extLst>
                </a:gridCol>
                <a:gridCol w="2231433">
                  <a:extLst>
                    <a:ext uri="{9D8B030D-6E8A-4147-A177-3AD203B41FA5}">
                      <a16:colId xmlns:a16="http://schemas.microsoft.com/office/drawing/2014/main" val="576220143"/>
                    </a:ext>
                  </a:extLst>
                </a:gridCol>
                <a:gridCol w="2208428">
                  <a:extLst>
                    <a:ext uri="{9D8B030D-6E8A-4147-A177-3AD203B41FA5}">
                      <a16:colId xmlns:a16="http://schemas.microsoft.com/office/drawing/2014/main" val="1474209907"/>
                    </a:ext>
                  </a:extLst>
                </a:gridCol>
                <a:gridCol w="2116411">
                  <a:extLst>
                    <a:ext uri="{9D8B030D-6E8A-4147-A177-3AD203B41FA5}">
                      <a16:colId xmlns:a16="http://schemas.microsoft.com/office/drawing/2014/main" val="1562005046"/>
                    </a:ext>
                  </a:extLst>
                </a:gridCol>
                <a:gridCol w="2139417">
                  <a:extLst>
                    <a:ext uri="{9D8B030D-6E8A-4147-A177-3AD203B41FA5}">
                      <a16:colId xmlns:a16="http://schemas.microsoft.com/office/drawing/2014/main" val="4070066519"/>
                    </a:ext>
                  </a:extLst>
                </a:gridCol>
              </a:tblGrid>
              <a:tr h="554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FADD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김동현</a:t>
                      </a:r>
                    </a:p>
                  </a:txBody>
                  <a:tcPr anchor="ctr">
                    <a:solidFill>
                      <a:srgbClr val="FADD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문주혁</a:t>
                      </a:r>
                    </a:p>
                  </a:txBody>
                  <a:tcPr anchor="ctr">
                    <a:solidFill>
                      <a:srgbClr val="FADD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박예은</a:t>
                      </a:r>
                    </a:p>
                  </a:txBody>
                  <a:tcPr anchor="ctr">
                    <a:solidFill>
                      <a:srgbClr val="FADD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임윤경</a:t>
                      </a:r>
                    </a:p>
                  </a:txBody>
                  <a:tcPr anchor="ctr">
                    <a:solidFill>
                      <a:srgbClr val="FAD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084733"/>
                  </a:ext>
                </a:extLst>
              </a:tr>
              <a:tr h="615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 자료수집</a:t>
                      </a:r>
                    </a:p>
                  </a:txBody>
                  <a:tcPr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스마트 도어 시스템 내 주요 기능에 대한 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Log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조사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673979"/>
                  </a:ext>
                </a:extLst>
              </a:tr>
              <a:tr h="756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설계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Application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Raspberry PI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Raspberry PI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Database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493248"/>
                  </a:ext>
                </a:extLst>
              </a:tr>
              <a:tr h="16744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   구현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입력 모듈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통신 모듈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모니터링 모듈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외부인 감지 모듈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 열림 감지 모듈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웹 통신 모듈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앱 통신 모듈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음성 출력 모듈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영상 수집 모듈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5584882"/>
                  </a:ext>
                </a:extLst>
              </a:tr>
              <a:tr h="668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테스트</a:t>
                      </a:r>
                    </a:p>
                  </a:txBody>
                  <a:tcPr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통합 테스트 및 유지보수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97755"/>
                  </a:ext>
                </a:extLst>
              </a:tr>
            </a:tbl>
          </a:graphicData>
        </a:graphic>
      </p:graphicFrame>
      <p:pic>
        <p:nvPicPr>
          <p:cNvPr id="18" name="그래픽 17" descr="문서">
            <a:extLst>
              <a:ext uri="{FF2B5EF4-FFF2-40B4-BE49-F238E27FC236}">
                <a16:creationId xmlns:a16="http://schemas.microsoft.com/office/drawing/2014/main" id="{2E56C41C-B7BE-4C81-8DC4-20479304AFF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7216" y="2155575"/>
            <a:ext cx="355499" cy="355499"/>
          </a:xfrm>
          <a:prstGeom prst="rect">
            <a:avLst/>
          </a:prstGeom>
        </p:spPr>
      </p:pic>
      <p:pic>
        <p:nvPicPr>
          <p:cNvPr id="20" name="그래픽 19" descr="데이터베이스">
            <a:extLst>
              <a:ext uri="{FF2B5EF4-FFF2-40B4-BE49-F238E27FC236}">
                <a16:creationId xmlns:a16="http://schemas.microsoft.com/office/drawing/2014/main" id="{3F4FFEEE-1CC3-4C2C-BE63-1E25548FE02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6579" y="2783525"/>
            <a:ext cx="452315" cy="452315"/>
          </a:xfrm>
          <a:prstGeom prst="rect">
            <a:avLst/>
          </a:prstGeom>
        </p:spPr>
      </p:pic>
      <p:pic>
        <p:nvPicPr>
          <p:cNvPr id="22" name="그래픽 21" descr="컴퓨터">
            <a:extLst>
              <a:ext uri="{FF2B5EF4-FFF2-40B4-BE49-F238E27FC236}">
                <a16:creationId xmlns:a16="http://schemas.microsoft.com/office/drawing/2014/main" id="{6792ED34-6962-46EF-B32C-41F89FC8A415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96579" y="4019749"/>
            <a:ext cx="452314" cy="452314"/>
          </a:xfrm>
          <a:prstGeom prst="rect">
            <a:avLst/>
          </a:prstGeom>
        </p:spPr>
      </p:pic>
      <p:pic>
        <p:nvPicPr>
          <p:cNvPr id="24" name="그래픽 23" descr="점검 목록">
            <a:extLst>
              <a:ext uri="{FF2B5EF4-FFF2-40B4-BE49-F238E27FC236}">
                <a16:creationId xmlns:a16="http://schemas.microsoft.com/office/drawing/2014/main" id="{6BB191E3-F9A9-4D56-BC7F-063CBFB1D9A3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78808" y="5180500"/>
            <a:ext cx="452314" cy="45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3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수행 일정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2428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2428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6EE2786-8AAB-4D2B-A659-5D3BDCEF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23312"/>
              </p:ext>
            </p:extLst>
          </p:nvPr>
        </p:nvGraphicFramePr>
        <p:xfrm>
          <a:off x="680809" y="1480250"/>
          <a:ext cx="10922310" cy="434369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6671">
                  <a:extLst>
                    <a:ext uri="{9D8B030D-6E8A-4147-A177-3AD203B41FA5}">
                      <a16:colId xmlns:a16="http://schemas.microsoft.com/office/drawing/2014/main" val="30056692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57622014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474209907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1562005046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4070066519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33039929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95520841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27839686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747628057"/>
                    </a:ext>
                  </a:extLst>
                </a:gridCol>
                <a:gridCol w="641749">
                  <a:extLst>
                    <a:ext uri="{9D8B030D-6E8A-4147-A177-3AD203B41FA5}">
                      <a16:colId xmlns:a16="http://schemas.microsoft.com/office/drawing/2014/main" val="1022199334"/>
                    </a:ext>
                  </a:extLst>
                </a:gridCol>
              </a:tblGrid>
              <a:tr h="394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항목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추진사항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12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~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084733"/>
                  </a:ext>
                </a:extLst>
              </a:tr>
              <a:tr h="56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자료수집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주제에 따른 사전조사 및 자료수집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제안서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673979"/>
                  </a:ext>
                </a:extLst>
              </a:tr>
              <a:tr h="56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요구사항 정의 및 분석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요구사항 분석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분석된 자료를 바탕으로 요구사항 정의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493248"/>
                  </a:ext>
                </a:extLst>
              </a:tr>
              <a:tr h="56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시스템 설계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시스템 아키텍처 설계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시스템 상세 설계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[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서브 모듈 설계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]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584882"/>
                  </a:ext>
                </a:extLst>
              </a:tr>
              <a:tr h="56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서브 모듈 구현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97755"/>
                  </a:ext>
                </a:extLst>
              </a:tr>
              <a:tr h="56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통합 및 테스트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서브 모듈 테스트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테스트된 서브 모듈을 점진적으로 통합 후 테스트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859376"/>
                  </a:ext>
                </a:extLst>
              </a:tr>
              <a:tr h="56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유지보수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통합 테스팅 과정에서 생기는 문제점 보완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474571"/>
                  </a:ext>
                </a:extLst>
              </a:tr>
              <a:tr h="56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최종 검토 및 발표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졸업작품 보고서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시스템 사용 매뉴얼 작성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시스템 최종 점검 및 발표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0507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4395F7F-01A8-4E3A-8FC5-4453F13213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077" y="853623"/>
            <a:ext cx="683042" cy="683042"/>
          </a:xfrm>
          <a:prstGeom prst="rect">
            <a:avLst/>
          </a:prstGeom>
        </p:spPr>
      </p:pic>
      <p:pic>
        <p:nvPicPr>
          <p:cNvPr id="5" name="그래픽 4" descr="달과 별">
            <a:extLst>
              <a:ext uri="{FF2B5EF4-FFF2-40B4-BE49-F238E27FC236}">
                <a16:creationId xmlns:a16="http://schemas.microsoft.com/office/drawing/2014/main" id="{BA76F3B8-BF06-4BD6-ACF9-F0B49BC6442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0826" y="906380"/>
            <a:ext cx="519251" cy="51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8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깃 허브 </a:t>
            </a:r>
            <a:r>
              <a:rPr lang="en-US" altLang="ko-KR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문헌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043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043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B193006E-D330-49BE-91F1-60196AD11AF4}"/>
              </a:ext>
            </a:extLst>
          </p:cNvPr>
          <p:cNvGrpSpPr/>
          <p:nvPr/>
        </p:nvGrpSpPr>
        <p:grpSpPr>
          <a:xfrm>
            <a:off x="1828393" y="1596757"/>
            <a:ext cx="8079087" cy="952443"/>
            <a:chOff x="1801613" y="1916855"/>
            <a:chExt cx="8079087" cy="95244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96121F4-9A83-4CE4-A762-C2D66C172935}"/>
                </a:ext>
              </a:extLst>
            </p:cNvPr>
            <p:cNvSpPr txBox="1"/>
            <p:nvPr/>
          </p:nvSpPr>
          <p:spPr>
            <a:xfrm>
              <a:off x="4303451" y="2293044"/>
              <a:ext cx="5577249" cy="40011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https://github.com/ideakhan12/senior.git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33B1828-E1D3-4084-9359-091ED05E8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1613" y="1916855"/>
              <a:ext cx="2208857" cy="952443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84FE7579-68C6-4CED-9B41-95F3B2C04E7C}"/>
              </a:ext>
            </a:extLst>
          </p:cNvPr>
          <p:cNvSpPr txBox="1"/>
          <p:nvPr/>
        </p:nvSpPr>
        <p:spPr>
          <a:xfrm>
            <a:off x="1803369" y="2754298"/>
            <a:ext cx="85852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RASPBERRY PI #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모두의 라즈베리 파이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with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이시이 모루나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에사키 노리히데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길벗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(2016)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APPLICATION #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기상청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(https://data.kma.go.kr/api/selectApiList.do?pgmNo=42)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Google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TTS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(https://zetawiki.com/wiki/%EA%B5%AC%EA%B8%80_TTS_API)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it!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안드로이드 앱 프로그래밍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정재곤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이지스퍼블리싱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(2017)</a:t>
            </a:r>
          </a:p>
        </p:txBody>
      </p:sp>
    </p:spTree>
    <p:extLst>
      <p:ext uri="{BB962C8B-B14F-4D97-AF65-F5344CB8AC3E}">
        <p14:creationId xmlns:p14="http://schemas.microsoft.com/office/powerpoint/2010/main" val="238817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430672E6-8F28-4F48-84AB-5F726DB043CE}"/>
              </a:ext>
            </a:extLst>
          </p:cNvPr>
          <p:cNvSpPr/>
          <p:nvPr/>
        </p:nvSpPr>
        <p:spPr>
          <a:xfrm>
            <a:off x="1848035" y="2196923"/>
            <a:ext cx="6976369" cy="365125"/>
          </a:xfrm>
          <a:prstGeom prst="flowChartProces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스마트도어 시스템에 대한 좀 더 상세하고 명확한 설명이 필요함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F21B5E-92A7-4876-965A-944163443697}"/>
              </a:ext>
            </a:extLst>
          </p:cNvPr>
          <p:cNvSpPr txBox="1"/>
          <p:nvPr/>
        </p:nvSpPr>
        <p:spPr>
          <a:xfrm>
            <a:off x="1848035" y="1785151"/>
            <a:ext cx="427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지난 발표에서의 지적사항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FCB7D9-D25B-4375-9FBC-D1CE42308AC6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322C81-74D3-4474-9695-71AE9331A9FE}"/>
              </a:ext>
            </a:extLst>
          </p:cNvPr>
          <p:cNvSpPr txBox="1"/>
          <p:nvPr/>
        </p:nvSpPr>
        <p:spPr>
          <a:xfrm>
            <a:off x="667623" y="457712"/>
            <a:ext cx="164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개요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F3693E0-3B77-4C50-A194-224DB84891F2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153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AFBCC29-9530-4DDC-8A99-E4BB13302275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153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DE856969-5716-4F43-9979-E74CE2F3E3FB}"/>
              </a:ext>
            </a:extLst>
          </p:cNvPr>
          <p:cNvSpPr/>
          <p:nvPr/>
        </p:nvSpPr>
        <p:spPr>
          <a:xfrm>
            <a:off x="1848036" y="3400419"/>
            <a:ext cx="6532484" cy="365125"/>
          </a:xfrm>
          <a:prstGeom prst="flowChartProces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 및 모듈 상세설계에서 미흡한 내용을 보완함 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6D1CB5-8D92-4484-BC06-A5C75C9D98A4}"/>
              </a:ext>
            </a:extLst>
          </p:cNvPr>
          <p:cNvSpPr txBox="1"/>
          <p:nvPr/>
        </p:nvSpPr>
        <p:spPr>
          <a:xfrm>
            <a:off x="1848035" y="2988647"/>
            <a:ext cx="427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지적사항에 대한 답변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3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깃 허브 </a:t>
            </a:r>
            <a:r>
              <a:rPr lang="en-US" altLang="ko-KR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문헌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043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043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FCC174-FF01-4705-BB50-BD15DE8EA488}"/>
              </a:ext>
            </a:extLst>
          </p:cNvPr>
          <p:cNvSpPr txBox="1"/>
          <p:nvPr/>
        </p:nvSpPr>
        <p:spPr>
          <a:xfrm>
            <a:off x="800695" y="2940813"/>
            <a:ext cx="10811298" cy="282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[1]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 도어록 시스템을 위한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IoT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기반의 실시간 스트리밍 및 원격제어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(2015.12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중앙대학교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이성원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유제훈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교수 심귀보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[2] Smart Door System for Home Security Using Raspberry pi3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(2017 Ferdowsi University of Mashhad, Iran, Naser Abbas Hussein Inas AI mansoori)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[3] Intelligent Intrusion Prevention System For Households Based on System-On-Chip Computer</a:t>
            </a:r>
            <a:b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(2016 BRAC University Dhaka, Bangladesh, Tahmid Rashid, Imtiaz Kalam Abir, Niaz Sharif Shourove, Rakibun Muntaha, Dr.Khalilur Rhaman)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9B2682-7983-4AE0-A431-2CB5BEA5C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96" y="1603394"/>
            <a:ext cx="1303313" cy="124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0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EFEF370-DE8F-4EF8-ACFA-09DF71FC693A}"/>
              </a:ext>
            </a:extLst>
          </p:cNvPr>
          <p:cNvSpPr txBox="1"/>
          <p:nvPr/>
        </p:nvSpPr>
        <p:spPr>
          <a:xfrm>
            <a:off x="4000500" y="3040620"/>
            <a:ext cx="464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r>
              <a:rPr lang="en-US" altLang="ko-KR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(THANK YOU)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8143482" y="2588731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4000500" y="3625395"/>
            <a:ext cx="4640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F01405-1F66-4BE2-BAA4-6938CC61155E}"/>
              </a:ext>
            </a:extLst>
          </p:cNvPr>
          <p:cNvSpPr/>
          <p:nvPr/>
        </p:nvSpPr>
        <p:spPr>
          <a:xfrm>
            <a:off x="7738824" y="2672723"/>
            <a:ext cx="320561" cy="306614"/>
          </a:xfrm>
          <a:prstGeom prst="rect">
            <a:avLst/>
          </a:prstGeom>
          <a:solidFill>
            <a:srgbClr val="EF8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4000500" y="3064487"/>
            <a:ext cx="4640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D4AEEC-1F9B-4752-B2A4-4E00B804A6FC}"/>
              </a:ext>
            </a:extLst>
          </p:cNvPr>
          <p:cNvSpPr/>
          <p:nvPr/>
        </p:nvSpPr>
        <p:spPr>
          <a:xfrm>
            <a:off x="7467600" y="2800350"/>
            <a:ext cx="187128" cy="178987"/>
          </a:xfrm>
          <a:prstGeom prst="rect">
            <a:avLst/>
          </a:prstGeom>
          <a:solidFill>
            <a:srgbClr val="FADD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B4622C-8412-4B5D-83F9-488420AC2338}"/>
              </a:ext>
            </a:extLst>
          </p:cNvPr>
          <p:cNvSpPr/>
          <p:nvPr/>
        </p:nvSpPr>
        <p:spPr>
          <a:xfrm flipH="1" flipV="1">
            <a:off x="4083840" y="3718643"/>
            <a:ext cx="408373" cy="3906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22B642-7230-42F2-A9B9-B92C7E521251}"/>
              </a:ext>
            </a:extLst>
          </p:cNvPr>
          <p:cNvSpPr/>
          <p:nvPr/>
        </p:nvSpPr>
        <p:spPr>
          <a:xfrm flipH="1" flipV="1">
            <a:off x="4576310" y="3718643"/>
            <a:ext cx="320561" cy="3066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C68443-2649-49FC-92D4-82D2AFDA380E}"/>
              </a:ext>
            </a:extLst>
          </p:cNvPr>
          <p:cNvSpPr/>
          <p:nvPr/>
        </p:nvSpPr>
        <p:spPr>
          <a:xfrm flipH="1" flipV="1">
            <a:off x="4980967" y="3718643"/>
            <a:ext cx="187128" cy="1789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BCDDFF-6F6C-4DAE-86AD-FCEC1A8468FA}"/>
              </a:ext>
            </a:extLst>
          </p:cNvPr>
          <p:cNvSpPr/>
          <p:nvPr/>
        </p:nvSpPr>
        <p:spPr>
          <a:xfrm>
            <a:off x="7611223" y="3652251"/>
            <a:ext cx="11107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벨 연구소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7575D3A-7C60-4DE9-BFD6-A3C22A3FD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094" y="2480039"/>
            <a:ext cx="470216" cy="51395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F0AC149-A844-41CB-8198-EE2201AFCB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019" y="2498353"/>
            <a:ext cx="1011957" cy="50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D18D379D-00C3-48E1-87B4-78C09B4A724C}"/>
              </a:ext>
            </a:extLst>
          </p:cNvPr>
          <p:cNvSpPr/>
          <p:nvPr/>
        </p:nvSpPr>
        <p:spPr>
          <a:xfrm>
            <a:off x="3046519" y="4865791"/>
            <a:ext cx="7874493" cy="760795"/>
          </a:xfrm>
          <a:prstGeom prst="flowChartProcess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C6CA442C-30EF-4CFF-BBA8-FCFF4564AE0A}"/>
              </a:ext>
            </a:extLst>
          </p:cNvPr>
          <p:cNvSpPr/>
          <p:nvPr/>
        </p:nvSpPr>
        <p:spPr>
          <a:xfrm>
            <a:off x="3046520" y="2617879"/>
            <a:ext cx="7874493" cy="760795"/>
          </a:xfrm>
          <a:prstGeom prst="flowChartProcess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0166FD23-4BE2-4747-9B13-D22F99931D6B}"/>
              </a:ext>
            </a:extLst>
          </p:cNvPr>
          <p:cNvSpPr/>
          <p:nvPr/>
        </p:nvSpPr>
        <p:spPr>
          <a:xfrm>
            <a:off x="2982897" y="4928093"/>
            <a:ext cx="7874493" cy="76079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0F1095F-6054-43BA-986C-6426DADA4811}"/>
              </a:ext>
            </a:extLst>
          </p:cNvPr>
          <p:cNvCxnSpPr>
            <a:cxnSpLocks/>
          </p:cNvCxnSpPr>
          <p:nvPr/>
        </p:nvCxnSpPr>
        <p:spPr>
          <a:xfrm>
            <a:off x="3471169" y="5682857"/>
            <a:ext cx="7386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1B14563D-EB54-49C6-B3F7-6906AFE45992}"/>
              </a:ext>
            </a:extLst>
          </p:cNvPr>
          <p:cNvSpPr/>
          <p:nvPr/>
        </p:nvSpPr>
        <p:spPr>
          <a:xfrm>
            <a:off x="2982897" y="2680550"/>
            <a:ext cx="7874493" cy="76079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3" y="457712"/>
            <a:ext cx="164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개요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153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153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8C9D6D60-5A6E-41EF-BCAD-4764A6003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779" y="1559004"/>
            <a:ext cx="2062390" cy="18763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1" name="그림 50" descr="모니터, 실내이(가) 표시된 사진&#10;&#10;매우 높은 신뢰도로 생성된 설명">
            <a:extLst>
              <a:ext uri="{FF2B5EF4-FFF2-40B4-BE49-F238E27FC236}">
                <a16:creationId xmlns:a16="http://schemas.microsoft.com/office/drawing/2014/main" id="{52E8144C-C030-45BD-A147-4C4043DF64A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08" r="35308" b="4862"/>
          <a:stretch/>
        </p:blipFill>
        <p:spPr>
          <a:xfrm>
            <a:off x="1408779" y="3796176"/>
            <a:ext cx="2062390" cy="188383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398E75C-03D1-4BE5-837E-6725268ABBE6}"/>
              </a:ext>
            </a:extLst>
          </p:cNvPr>
          <p:cNvCxnSpPr>
            <a:cxnSpLocks/>
          </p:cNvCxnSpPr>
          <p:nvPr/>
        </p:nvCxnSpPr>
        <p:spPr>
          <a:xfrm>
            <a:off x="3471169" y="3435314"/>
            <a:ext cx="7386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1CCDAD0-F7D6-43FC-98FF-436A2CB3C5FF}"/>
              </a:ext>
            </a:extLst>
          </p:cNvPr>
          <p:cNvSpPr/>
          <p:nvPr/>
        </p:nvSpPr>
        <p:spPr>
          <a:xfrm>
            <a:off x="3542194" y="5021052"/>
            <a:ext cx="72410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최근 음성 관련 기술이 발전하면서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인공지능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기능을 탑재한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국내외 상품들이 화두가 되고 있음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149027-FD20-4B01-98C1-F8958004BAA5}"/>
              </a:ext>
            </a:extLst>
          </p:cNvPr>
          <p:cNvSpPr txBox="1"/>
          <p:nvPr/>
        </p:nvSpPr>
        <p:spPr>
          <a:xfrm>
            <a:off x="3542195" y="2784615"/>
            <a:ext cx="7315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최근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가구 및 맞벌이 가구 비율이 증가하여 집을 비우는 시간이 늘어남에 따라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그에 따른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범죄율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또한 증가하는 추세임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70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3" y="457712"/>
            <a:ext cx="164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개요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153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153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70655F07-D4D3-4973-92E4-A294E6C7E06C}"/>
              </a:ext>
            </a:extLst>
          </p:cNvPr>
          <p:cNvSpPr/>
          <p:nvPr/>
        </p:nvSpPr>
        <p:spPr>
          <a:xfrm>
            <a:off x="1848035" y="2196923"/>
            <a:ext cx="8495930" cy="365125"/>
          </a:xfrm>
          <a:prstGeom prst="flowChartProces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스마트도어 시스템을 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개발하여 </a:t>
            </a:r>
            <a:r>
              <a:rPr lang="ko-KR" altLang="en-US" sz="20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범죄를 예방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하고 사용자의 </a:t>
            </a:r>
            <a:r>
              <a:rPr lang="ko-KR" altLang="en-US" sz="20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편의를 증대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시킴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]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777867-81AC-42CA-B6CF-77C161E65DDC}"/>
              </a:ext>
            </a:extLst>
          </p:cNvPr>
          <p:cNvSpPr txBox="1"/>
          <p:nvPr/>
        </p:nvSpPr>
        <p:spPr>
          <a:xfrm>
            <a:off x="1848035" y="1785151"/>
            <a:ext cx="427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개발목표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F58B10-E73B-4AD5-9E97-28D025EFB0B7}"/>
              </a:ext>
            </a:extLst>
          </p:cNvPr>
          <p:cNvGrpSpPr/>
          <p:nvPr/>
        </p:nvGrpSpPr>
        <p:grpSpPr>
          <a:xfrm>
            <a:off x="1895102" y="3077075"/>
            <a:ext cx="1941437" cy="1949906"/>
            <a:chOff x="1806420" y="3077075"/>
            <a:chExt cx="1941437" cy="194990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FB359FE-F3FB-4E40-9F78-E2CDA8F9D8EE}"/>
                </a:ext>
              </a:extLst>
            </p:cNvPr>
            <p:cNvSpPr/>
            <p:nvPr/>
          </p:nvSpPr>
          <p:spPr>
            <a:xfrm>
              <a:off x="1848035" y="3127159"/>
              <a:ext cx="1899822" cy="1899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실시간 외부 모니터링</a:t>
              </a:r>
            </a:p>
          </p:txBody>
        </p:sp>
        <p:pic>
          <p:nvPicPr>
            <p:cNvPr id="35" name="그래픽 34" descr="카메라">
              <a:extLst>
                <a:ext uri="{FF2B5EF4-FFF2-40B4-BE49-F238E27FC236}">
                  <a16:creationId xmlns:a16="http://schemas.microsoft.com/office/drawing/2014/main" id="{8B3D92ED-A63D-4832-9411-6AFA39461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46" y="3411871"/>
              <a:ext cx="914400" cy="914400"/>
            </a:xfrm>
            <a:prstGeom prst="rect">
              <a:avLst/>
            </a:prstGeom>
          </p:spPr>
        </p:pic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82688F4-4E51-434A-9E03-2839F5C4712F}"/>
                </a:ext>
              </a:extLst>
            </p:cNvPr>
            <p:cNvGrpSpPr/>
            <p:nvPr/>
          </p:nvGrpSpPr>
          <p:grpSpPr>
            <a:xfrm>
              <a:off x="1806420" y="3077075"/>
              <a:ext cx="382405" cy="382405"/>
              <a:chOff x="1060881" y="3755255"/>
              <a:chExt cx="382405" cy="382405"/>
            </a:xfrm>
            <a:solidFill>
              <a:schemeClr val="tx1"/>
            </a:solidFill>
          </p:grpSpPr>
          <p:sp>
            <p:nvSpPr>
              <p:cNvPr id="48" name="순서도: 처리 47">
                <a:extLst>
                  <a:ext uri="{FF2B5EF4-FFF2-40B4-BE49-F238E27FC236}">
                    <a16:creationId xmlns:a16="http://schemas.microsoft.com/office/drawing/2014/main" id="{F687CF92-B059-4376-91E4-0DC7BC9B05FB}"/>
                  </a:ext>
                </a:extLst>
              </p:cNvPr>
              <p:cNvSpPr/>
              <p:nvPr/>
            </p:nvSpPr>
            <p:spPr>
              <a:xfrm rot="16200000" flipV="1">
                <a:off x="917406" y="3898732"/>
                <a:ext cx="382405" cy="95452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순서도: 처리 48">
                <a:extLst>
                  <a:ext uri="{FF2B5EF4-FFF2-40B4-BE49-F238E27FC236}">
                    <a16:creationId xmlns:a16="http://schemas.microsoft.com/office/drawing/2014/main" id="{EC593F77-A279-4869-B915-CFF16B93305B}"/>
                  </a:ext>
                </a:extLst>
              </p:cNvPr>
              <p:cNvSpPr/>
              <p:nvPr/>
            </p:nvSpPr>
            <p:spPr>
              <a:xfrm rot="10800000" flipV="1">
                <a:off x="1060881" y="3755255"/>
                <a:ext cx="382405" cy="87765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A271040-913C-4523-9E4E-C9E116A64952}"/>
              </a:ext>
            </a:extLst>
          </p:cNvPr>
          <p:cNvGrpSpPr/>
          <p:nvPr/>
        </p:nvGrpSpPr>
        <p:grpSpPr>
          <a:xfrm>
            <a:off x="5124255" y="3077075"/>
            <a:ext cx="1943490" cy="1949906"/>
            <a:chOff x="4984052" y="3077075"/>
            <a:chExt cx="1943490" cy="194990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0EC8431-53FB-486D-844D-32842D29B975}"/>
                </a:ext>
              </a:extLst>
            </p:cNvPr>
            <p:cNvSpPr/>
            <p:nvPr/>
          </p:nvSpPr>
          <p:spPr>
            <a:xfrm>
              <a:off x="5027720" y="3127159"/>
              <a:ext cx="1899822" cy="1899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외부인 감지 및 알람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40" name="그래픽 39" descr="사용자">
              <a:extLst>
                <a:ext uri="{FF2B5EF4-FFF2-40B4-BE49-F238E27FC236}">
                  <a16:creationId xmlns:a16="http://schemas.microsoft.com/office/drawing/2014/main" id="{1D601BD9-6042-4A13-82FB-D3465C746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20431" y="3411871"/>
              <a:ext cx="914400" cy="914400"/>
            </a:xfrm>
            <a:prstGeom prst="rect">
              <a:avLst/>
            </a:prstGeom>
          </p:spPr>
        </p:pic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7CF6D535-32A5-4D8A-A90A-B390D48ED101}"/>
                </a:ext>
              </a:extLst>
            </p:cNvPr>
            <p:cNvGrpSpPr/>
            <p:nvPr/>
          </p:nvGrpSpPr>
          <p:grpSpPr>
            <a:xfrm>
              <a:off x="4984052" y="3077075"/>
              <a:ext cx="382405" cy="382405"/>
              <a:chOff x="1060881" y="3755255"/>
              <a:chExt cx="382405" cy="382405"/>
            </a:xfrm>
          </p:grpSpPr>
          <p:sp>
            <p:nvSpPr>
              <p:cNvPr id="55" name="순서도: 처리 54">
                <a:extLst>
                  <a:ext uri="{FF2B5EF4-FFF2-40B4-BE49-F238E27FC236}">
                    <a16:creationId xmlns:a16="http://schemas.microsoft.com/office/drawing/2014/main" id="{645E2F40-08FD-4905-B094-0F2233FA1678}"/>
                  </a:ext>
                </a:extLst>
              </p:cNvPr>
              <p:cNvSpPr/>
              <p:nvPr/>
            </p:nvSpPr>
            <p:spPr>
              <a:xfrm rot="16200000" flipV="1">
                <a:off x="917406" y="3898732"/>
                <a:ext cx="382405" cy="95452"/>
              </a:xfrm>
              <a:prstGeom prst="flowChartProces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순서도: 처리 56">
                <a:extLst>
                  <a:ext uri="{FF2B5EF4-FFF2-40B4-BE49-F238E27FC236}">
                    <a16:creationId xmlns:a16="http://schemas.microsoft.com/office/drawing/2014/main" id="{E44AF2BE-A553-4C67-9BA2-492D74647DC2}"/>
                  </a:ext>
                </a:extLst>
              </p:cNvPr>
              <p:cNvSpPr/>
              <p:nvPr/>
            </p:nvSpPr>
            <p:spPr>
              <a:xfrm rot="10800000" flipV="1">
                <a:off x="1060881" y="3755255"/>
                <a:ext cx="382405" cy="87765"/>
              </a:xfrm>
              <a:prstGeom prst="flowChartProces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4415564-33A4-4634-A6DD-9E58474CF1AC}"/>
              </a:ext>
            </a:extLst>
          </p:cNvPr>
          <p:cNvGrpSpPr/>
          <p:nvPr/>
        </p:nvGrpSpPr>
        <p:grpSpPr>
          <a:xfrm>
            <a:off x="8309556" y="3071910"/>
            <a:ext cx="1945727" cy="1955071"/>
            <a:chOff x="8161500" y="3071910"/>
            <a:chExt cx="1945727" cy="195507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B7ECE6C-9869-40F3-9284-69743AAA6A27}"/>
                </a:ext>
              </a:extLst>
            </p:cNvPr>
            <p:cNvSpPr/>
            <p:nvPr/>
          </p:nvSpPr>
          <p:spPr>
            <a:xfrm>
              <a:off x="8207405" y="3127159"/>
              <a:ext cx="1899822" cy="1899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스마트 비서</a:t>
              </a:r>
            </a:p>
          </p:txBody>
        </p:sp>
        <p:pic>
          <p:nvPicPr>
            <p:cNvPr id="41" name="그래픽 40" descr="무선 마이크">
              <a:extLst>
                <a:ext uri="{FF2B5EF4-FFF2-40B4-BE49-F238E27FC236}">
                  <a16:creationId xmlns:a16="http://schemas.microsoft.com/office/drawing/2014/main" id="{C29495FC-1AE3-456F-B9E7-A76348870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91262" y="3514265"/>
              <a:ext cx="729262" cy="729262"/>
            </a:xfrm>
            <a:prstGeom prst="rect">
              <a:avLst/>
            </a:prstGeom>
          </p:spPr>
        </p:pic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239E04CE-A83C-416A-B50D-C21CB8B817A5}"/>
                </a:ext>
              </a:extLst>
            </p:cNvPr>
            <p:cNvGrpSpPr/>
            <p:nvPr/>
          </p:nvGrpSpPr>
          <p:grpSpPr>
            <a:xfrm>
              <a:off x="8161500" y="3071910"/>
              <a:ext cx="382405" cy="382405"/>
              <a:chOff x="1060881" y="3755255"/>
              <a:chExt cx="382405" cy="382405"/>
            </a:xfrm>
          </p:grpSpPr>
          <p:sp>
            <p:nvSpPr>
              <p:cNvPr id="59" name="순서도: 처리 58">
                <a:extLst>
                  <a:ext uri="{FF2B5EF4-FFF2-40B4-BE49-F238E27FC236}">
                    <a16:creationId xmlns:a16="http://schemas.microsoft.com/office/drawing/2014/main" id="{BE1ACE3D-37F3-435D-839B-9DA62E05DB1D}"/>
                  </a:ext>
                </a:extLst>
              </p:cNvPr>
              <p:cNvSpPr/>
              <p:nvPr/>
            </p:nvSpPr>
            <p:spPr>
              <a:xfrm rot="16200000" flipV="1">
                <a:off x="917406" y="3898732"/>
                <a:ext cx="382405" cy="95452"/>
              </a:xfrm>
              <a:prstGeom prst="flowChartProces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순서도: 처리 61">
                <a:extLst>
                  <a:ext uri="{FF2B5EF4-FFF2-40B4-BE49-F238E27FC236}">
                    <a16:creationId xmlns:a16="http://schemas.microsoft.com/office/drawing/2014/main" id="{FA5DB011-5195-4E36-A937-3631F29EFA47}"/>
                  </a:ext>
                </a:extLst>
              </p:cNvPr>
              <p:cNvSpPr/>
              <p:nvPr/>
            </p:nvSpPr>
            <p:spPr>
              <a:xfrm rot="10800000" flipV="1">
                <a:off x="1060881" y="3755255"/>
                <a:ext cx="382405" cy="87765"/>
              </a:xfrm>
              <a:prstGeom prst="flowChartProces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008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7561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관련 연구 및 사례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3683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36639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24822AE4-F57B-41DE-90BE-FB90187D8078}"/>
              </a:ext>
            </a:extLst>
          </p:cNvPr>
          <p:cNvSpPr/>
          <p:nvPr/>
        </p:nvSpPr>
        <p:spPr>
          <a:xfrm>
            <a:off x="1244354" y="2116231"/>
            <a:ext cx="9703292" cy="36933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</a:t>
            </a:r>
            <a:r>
              <a:rPr lang="ko-KR" altLang="en-US" sz="1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 도어록 시스템을 위한 </a:t>
            </a:r>
            <a:r>
              <a:rPr lang="en-US" altLang="ko-KR" sz="1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IOT </a:t>
            </a:r>
            <a:r>
              <a:rPr lang="ko-KR" altLang="en-US" sz="1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기반의 실시간 스트리밍 및 원격제어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[1]</a:t>
            </a: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4A0AE42A-8466-4811-9D13-B82A12E8F209}"/>
              </a:ext>
            </a:extLst>
          </p:cNvPr>
          <p:cNvSpPr/>
          <p:nvPr/>
        </p:nvSpPr>
        <p:spPr>
          <a:xfrm>
            <a:off x="1244354" y="3386854"/>
            <a:ext cx="9703293" cy="36933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</a:t>
            </a:r>
            <a:r>
              <a:rPr lang="en-US" altLang="ko-KR" sz="1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Smart Door System for Home Security Using Raspberry Pi3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[2]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AA17DE7D-5F9D-48A5-8D22-A09CCCCC9F5B}"/>
              </a:ext>
            </a:extLst>
          </p:cNvPr>
          <p:cNvSpPr/>
          <p:nvPr/>
        </p:nvSpPr>
        <p:spPr>
          <a:xfrm>
            <a:off x="1244352" y="4654039"/>
            <a:ext cx="9703294" cy="36512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</a:t>
            </a:r>
            <a:r>
              <a:rPr lang="en-US" altLang="ko-KR" sz="1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Intelligent Intrusion Prevention System For Households Based on System-On-Chip Computer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F56E1-EF05-49E2-9153-E11A52637364}"/>
              </a:ext>
            </a:extLst>
          </p:cNvPr>
          <p:cNvSpPr txBox="1"/>
          <p:nvPr/>
        </p:nvSpPr>
        <p:spPr>
          <a:xfrm>
            <a:off x="1244352" y="1689415"/>
            <a:ext cx="427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416F0E-7165-485F-98A2-907B4C583100}"/>
              </a:ext>
            </a:extLst>
          </p:cNvPr>
          <p:cNvSpPr/>
          <p:nvPr/>
        </p:nvSpPr>
        <p:spPr>
          <a:xfrm>
            <a:off x="1244352" y="2476685"/>
            <a:ext cx="9703292" cy="523220"/>
          </a:xfrm>
          <a:prstGeom prst="rect">
            <a:avLst/>
          </a:prstGeom>
          <a:solidFill>
            <a:srgbClr val="FFF7E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☞ 장점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모니터링 및 원격제어 가능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☞ 단점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취약한 보안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8DEC42-AF11-41FE-824E-EB7F1C6C5B8A}"/>
              </a:ext>
            </a:extLst>
          </p:cNvPr>
          <p:cNvSpPr/>
          <p:nvPr/>
        </p:nvSpPr>
        <p:spPr>
          <a:xfrm>
            <a:off x="1244352" y="3759627"/>
            <a:ext cx="9703292" cy="523220"/>
          </a:xfrm>
          <a:prstGeom prst="rect">
            <a:avLst/>
          </a:prstGeom>
          <a:solidFill>
            <a:srgbClr val="FFF7E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☞ 장점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안면인식 기술 도입으로 보안 강화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☞ 단점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제한된 사용자 인터페이스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E86CBC-854C-40A1-86B2-CCD2E8E56E34}"/>
              </a:ext>
            </a:extLst>
          </p:cNvPr>
          <p:cNvSpPr/>
          <p:nvPr/>
        </p:nvSpPr>
        <p:spPr>
          <a:xfrm>
            <a:off x="1244352" y="5001461"/>
            <a:ext cx="9703292" cy="523220"/>
          </a:xfrm>
          <a:prstGeom prst="rect">
            <a:avLst/>
          </a:prstGeom>
          <a:solidFill>
            <a:srgbClr val="FFF7E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☞ 장점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안면인식 기술 도입으로 보안 강화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☞ 단점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제한된 사용자 인터페이스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방문객 구분이 필요</a:t>
            </a:r>
          </a:p>
        </p:txBody>
      </p:sp>
    </p:spTree>
    <p:extLst>
      <p:ext uri="{BB962C8B-B14F-4D97-AF65-F5344CB8AC3E}">
        <p14:creationId xmlns:p14="http://schemas.microsoft.com/office/powerpoint/2010/main" val="416934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791E46-7207-4BF1-ACCF-7F03B99DFA08}"/>
              </a:ext>
            </a:extLst>
          </p:cNvPr>
          <p:cNvSpPr/>
          <p:nvPr/>
        </p:nvSpPr>
        <p:spPr>
          <a:xfrm>
            <a:off x="2529600" y="3672625"/>
            <a:ext cx="2485747" cy="17678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A9C5A1-58AF-4B59-9583-B8FF9A09A16C}"/>
              </a:ext>
            </a:extLst>
          </p:cNvPr>
          <p:cNvSpPr/>
          <p:nvPr/>
        </p:nvSpPr>
        <p:spPr>
          <a:xfrm>
            <a:off x="1322505" y="1904800"/>
            <a:ext cx="2485747" cy="17678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7561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관련 연구 및 사례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3683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36639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그림 62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id="{5D418CA7-C0FA-4B20-8E7C-2E5AA70F0E0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2" b="10507"/>
          <a:stretch/>
        </p:blipFill>
        <p:spPr>
          <a:xfrm>
            <a:off x="1770790" y="2002628"/>
            <a:ext cx="1589176" cy="1272472"/>
          </a:xfrm>
          <a:prstGeom prst="rect">
            <a:avLst/>
          </a:prstGeom>
          <a:ln>
            <a:noFill/>
          </a:ln>
        </p:spPr>
      </p:pic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EAAA56B9-995F-4C0D-8216-F5A96E1DC8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404661"/>
              </p:ext>
            </p:extLst>
          </p:nvPr>
        </p:nvGraphicFramePr>
        <p:xfrm>
          <a:off x="2848778" y="3847779"/>
          <a:ext cx="1779042" cy="1103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Image" r:id="rId5" imgW="2844360" imgH="1764720" progId="Photoshop.Image.12">
                  <p:embed/>
                </p:oleObj>
              </mc:Choice>
              <mc:Fallback>
                <p:oleObj name="Image" r:id="rId5" imgW="2844360" imgH="176472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8778" y="3847779"/>
                        <a:ext cx="1779042" cy="11039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F6CD74F3-DEB1-409D-9E0A-8993AD66BAC2}"/>
              </a:ext>
            </a:extLst>
          </p:cNvPr>
          <p:cNvSpPr/>
          <p:nvPr/>
        </p:nvSpPr>
        <p:spPr>
          <a:xfrm>
            <a:off x="1322505" y="3362219"/>
            <a:ext cx="24857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Smart WIFI Doorbell IP Camera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3D4F7D-AE9A-481A-BA5C-2D137C00EC01}"/>
              </a:ext>
            </a:extLst>
          </p:cNvPr>
          <p:cNvSpPr/>
          <p:nvPr/>
        </p:nvSpPr>
        <p:spPr>
          <a:xfrm>
            <a:off x="2529599" y="5100348"/>
            <a:ext cx="2485747" cy="277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LGU+ IOT Door Cam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520624-4672-4374-8B3B-441D10B722BF}"/>
              </a:ext>
            </a:extLst>
          </p:cNvPr>
          <p:cNvSpPr txBox="1"/>
          <p:nvPr/>
        </p:nvSpPr>
        <p:spPr>
          <a:xfrm>
            <a:off x="1244352" y="1484686"/>
            <a:ext cx="427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사례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B4CAB3-8877-47D8-BCFB-95D7D2BCF702}"/>
              </a:ext>
            </a:extLst>
          </p:cNvPr>
          <p:cNvSpPr/>
          <p:nvPr/>
        </p:nvSpPr>
        <p:spPr>
          <a:xfrm>
            <a:off x="5774156" y="2092043"/>
            <a:ext cx="365801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무선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WIFI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통신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외부 모니터링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외부인과 실시간 영상통화 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인체 동작 감지 및 푸시 알람 기능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도어락 문 열림 원격 제어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5C4684-E098-4533-8103-118AF1FA4AAB}"/>
              </a:ext>
            </a:extLst>
          </p:cNvPr>
          <p:cNvSpPr/>
          <p:nvPr/>
        </p:nvSpPr>
        <p:spPr>
          <a:xfrm>
            <a:off x="5712699" y="4443907"/>
            <a:ext cx="51579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☞ 문제점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보안에만 치중되어 있어 상품성이 떨어짐</a:t>
            </a:r>
          </a:p>
        </p:txBody>
      </p:sp>
      <p:pic>
        <p:nvPicPr>
          <p:cNvPr id="28" name="그래픽 27" descr="카메라">
            <a:extLst>
              <a:ext uri="{FF2B5EF4-FFF2-40B4-BE49-F238E27FC236}">
                <a16:creationId xmlns:a16="http://schemas.microsoft.com/office/drawing/2014/main" id="{2D43E2D3-55D3-421C-9232-B8C6B032683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93283" y="3048993"/>
            <a:ext cx="623454" cy="623454"/>
          </a:xfrm>
          <a:prstGeom prst="rect">
            <a:avLst/>
          </a:prstGeom>
        </p:spPr>
      </p:pic>
      <p:pic>
        <p:nvPicPr>
          <p:cNvPr id="30" name="그래픽 29" descr="카메라">
            <a:extLst>
              <a:ext uri="{FF2B5EF4-FFF2-40B4-BE49-F238E27FC236}">
                <a16:creationId xmlns:a16="http://schemas.microsoft.com/office/drawing/2014/main" id="{8A0C234D-41A3-4297-BD1E-536489A2E1FC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297035">
            <a:off x="4531508" y="3212642"/>
            <a:ext cx="385783" cy="38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1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수행 시나리오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5991225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/>
              <a:t>8</a:t>
            </a:fld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09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296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5" name="그래픽 64" descr="남자">
            <a:extLst>
              <a:ext uri="{FF2B5EF4-FFF2-40B4-BE49-F238E27FC236}">
                <a16:creationId xmlns:a16="http://schemas.microsoft.com/office/drawing/2014/main" id="{97255D1D-3F57-49D2-BDB3-13713E77DB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34852" y="2629496"/>
            <a:ext cx="1090018" cy="1090018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742A105A-41FF-4DA8-AFA7-AB353082D361}"/>
              </a:ext>
            </a:extLst>
          </p:cNvPr>
          <p:cNvGrpSpPr/>
          <p:nvPr/>
        </p:nvGrpSpPr>
        <p:grpSpPr>
          <a:xfrm>
            <a:off x="1547250" y="2278740"/>
            <a:ext cx="914400" cy="1068288"/>
            <a:chOff x="1647951" y="3174987"/>
            <a:chExt cx="914400" cy="1068288"/>
          </a:xfrm>
        </p:grpSpPr>
        <p:pic>
          <p:nvPicPr>
            <p:cNvPr id="67" name="그래픽 66" descr="사용자">
              <a:extLst>
                <a:ext uri="{FF2B5EF4-FFF2-40B4-BE49-F238E27FC236}">
                  <a16:creationId xmlns:a16="http://schemas.microsoft.com/office/drawing/2014/main" id="{F3E73D73-BF8B-418F-A9D6-188C3E838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47951" y="3174987"/>
              <a:ext cx="914400" cy="91440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AAF7F3B-005E-4BAD-B2D6-154CB59937CE}"/>
                </a:ext>
              </a:extLst>
            </p:cNvPr>
            <p:cNvSpPr txBox="1"/>
            <p:nvPr/>
          </p:nvSpPr>
          <p:spPr>
            <a:xfrm>
              <a:off x="1767558" y="3935498"/>
              <a:ext cx="675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외부인</a:t>
              </a:r>
            </a:p>
          </p:txBody>
        </p:sp>
      </p:grpSp>
      <p:pic>
        <p:nvPicPr>
          <p:cNvPr id="69" name="그림 68">
            <a:extLst>
              <a:ext uri="{FF2B5EF4-FFF2-40B4-BE49-F238E27FC236}">
                <a16:creationId xmlns:a16="http://schemas.microsoft.com/office/drawing/2014/main" id="{39920D6D-686A-4EC5-883D-A17CEF150B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784" y="2826453"/>
            <a:ext cx="1030818" cy="1030818"/>
          </a:xfrm>
          <a:prstGeom prst="rect">
            <a:avLst/>
          </a:prstGeom>
        </p:spPr>
      </p:pic>
      <p:pic>
        <p:nvPicPr>
          <p:cNvPr id="70" name="그림 69" descr="모니터이(가) 표시된 사진&#10;&#10;매우 높은 신뢰도로 생성된 설명">
            <a:extLst>
              <a:ext uri="{FF2B5EF4-FFF2-40B4-BE49-F238E27FC236}">
                <a16:creationId xmlns:a16="http://schemas.microsoft.com/office/drawing/2014/main" id="{7FC4446C-E6D1-4082-9CFE-ED4E46ED51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873" y="2638400"/>
            <a:ext cx="1268148" cy="1268148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77A3A843-1464-44EE-BF84-CCC5C06FEAF6}"/>
              </a:ext>
            </a:extLst>
          </p:cNvPr>
          <p:cNvSpPr txBox="1"/>
          <p:nvPr/>
        </p:nvSpPr>
        <p:spPr>
          <a:xfrm>
            <a:off x="3636922" y="3770415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 (Client)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18798A-6CDC-4D3F-9295-E1CD64A29BEE}"/>
              </a:ext>
            </a:extLst>
          </p:cNvPr>
          <p:cNvSpPr txBox="1"/>
          <p:nvPr/>
        </p:nvSpPr>
        <p:spPr>
          <a:xfrm>
            <a:off x="8252909" y="3210446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7EBF20-5AC9-447F-97F2-1B0EA6B75DFB}"/>
              </a:ext>
            </a:extLst>
          </p:cNvPr>
          <p:cNvSpPr txBox="1"/>
          <p:nvPr/>
        </p:nvSpPr>
        <p:spPr>
          <a:xfrm>
            <a:off x="10154764" y="3681028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A19F63-D903-4CAD-8605-E6695E433465}"/>
              </a:ext>
            </a:extLst>
          </p:cNvPr>
          <p:cNvSpPr txBox="1"/>
          <p:nvPr/>
        </p:nvSpPr>
        <p:spPr>
          <a:xfrm>
            <a:off x="9110290" y="3561087"/>
            <a:ext cx="98937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 </a:t>
            </a:r>
          </a:p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요구사항 입력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EEF011E-5E24-4F67-8A53-5D8DD468A3E9}"/>
              </a:ext>
            </a:extLst>
          </p:cNvPr>
          <p:cNvCxnSpPr>
            <a:cxnSpLocks/>
          </p:cNvCxnSpPr>
          <p:nvPr/>
        </p:nvCxnSpPr>
        <p:spPr>
          <a:xfrm flipV="1">
            <a:off x="1042022" y="1628469"/>
            <a:ext cx="642682" cy="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3A7277E-5677-48AB-AD56-8ED790225589}"/>
              </a:ext>
            </a:extLst>
          </p:cNvPr>
          <p:cNvCxnSpPr>
            <a:cxnSpLocks/>
          </p:cNvCxnSpPr>
          <p:nvPr/>
        </p:nvCxnSpPr>
        <p:spPr>
          <a:xfrm>
            <a:off x="1042022" y="1880964"/>
            <a:ext cx="64268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56306EF-1D5E-4465-86E1-6F44B87B6F7B}"/>
              </a:ext>
            </a:extLst>
          </p:cNvPr>
          <p:cNvSpPr txBox="1"/>
          <p:nvPr/>
        </p:nvSpPr>
        <p:spPr>
          <a:xfrm>
            <a:off x="1749056" y="1474992"/>
            <a:ext cx="1947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 감지 및 모니터링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2FB0DB2-6264-4847-A248-DB5A22CA7243}"/>
              </a:ext>
            </a:extLst>
          </p:cNvPr>
          <p:cNvSpPr txBox="1"/>
          <p:nvPr/>
        </p:nvSpPr>
        <p:spPr>
          <a:xfrm>
            <a:off x="1757178" y="1768333"/>
            <a:ext cx="958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 비서 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2DAF2F8-0D91-453B-AF24-AEC0C55E0D91}"/>
              </a:ext>
            </a:extLst>
          </p:cNvPr>
          <p:cNvCxnSpPr>
            <a:cxnSpLocks/>
          </p:cNvCxnSpPr>
          <p:nvPr/>
        </p:nvCxnSpPr>
        <p:spPr>
          <a:xfrm flipV="1">
            <a:off x="8790322" y="1910564"/>
            <a:ext cx="614099" cy="602132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그래픽 81" descr="태블릿">
            <a:extLst>
              <a:ext uri="{FF2B5EF4-FFF2-40B4-BE49-F238E27FC236}">
                <a16:creationId xmlns:a16="http://schemas.microsoft.com/office/drawing/2014/main" id="{E88A1A83-98A3-4821-A4DA-9B8C6F80012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43320" y="1313940"/>
            <a:ext cx="914400" cy="91440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9369FB3B-A080-4097-B0BC-7C551E197A69}"/>
              </a:ext>
            </a:extLst>
          </p:cNvPr>
          <p:cNvSpPr txBox="1"/>
          <p:nvPr/>
        </p:nvSpPr>
        <p:spPr>
          <a:xfrm>
            <a:off x="9508425" y="1665044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monitoring</a:t>
            </a:r>
            <a:endParaRPr lang="ko-KR" altLang="en-US" sz="900" dirty="0">
              <a:solidFill>
                <a:schemeClr val="tx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4" name="그래픽 83" descr="사용자">
            <a:extLst>
              <a:ext uri="{FF2B5EF4-FFF2-40B4-BE49-F238E27FC236}">
                <a16:creationId xmlns:a16="http://schemas.microsoft.com/office/drawing/2014/main" id="{155D33E8-53D2-4762-A5CA-0B8E8F705625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36217" y="1093081"/>
            <a:ext cx="528606" cy="528606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3A8176B-8FC8-452D-BEAA-EEB4B4DF79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922" y="2794688"/>
            <a:ext cx="1030818" cy="1030818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E4CCC25E-A871-4BFB-AFD9-45A069C74EA6}"/>
              </a:ext>
            </a:extLst>
          </p:cNvPr>
          <p:cNvSpPr txBox="1"/>
          <p:nvPr/>
        </p:nvSpPr>
        <p:spPr>
          <a:xfrm>
            <a:off x="5712849" y="3738650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 (Server)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DCB4020-1E97-42EC-9B79-163679C0095E}"/>
              </a:ext>
            </a:extLst>
          </p:cNvPr>
          <p:cNvGrpSpPr/>
          <p:nvPr/>
        </p:nvGrpSpPr>
        <p:grpSpPr>
          <a:xfrm>
            <a:off x="1632349" y="3412964"/>
            <a:ext cx="745576" cy="1065879"/>
            <a:chOff x="1750504" y="2297640"/>
            <a:chExt cx="745576" cy="1065879"/>
          </a:xfrm>
        </p:grpSpPr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450C0D0E-E90E-4727-9E99-741AAC724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0504" y="2297640"/>
              <a:ext cx="719487" cy="719487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DDE19D3-B065-4944-9275-72D9AE627197}"/>
                </a:ext>
              </a:extLst>
            </p:cNvPr>
            <p:cNvSpPr txBox="1"/>
            <p:nvPr/>
          </p:nvSpPr>
          <p:spPr>
            <a:xfrm>
              <a:off x="1776011" y="3055742"/>
              <a:ext cx="720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 열림</a:t>
              </a:r>
            </a:p>
          </p:txBody>
        </p:sp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813699B6-E5B5-4DFC-BC0E-9C1A2D065201}"/>
              </a:ext>
            </a:extLst>
          </p:cNvPr>
          <p:cNvCxnSpPr>
            <a:cxnSpLocks/>
          </p:cNvCxnSpPr>
          <p:nvPr/>
        </p:nvCxnSpPr>
        <p:spPr>
          <a:xfrm flipV="1">
            <a:off x="2493049" y="3600856"/>
            <a:ext cx="905522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3A148FD-C530-4633-BFEA-4EF42FA7BE73}"/>
              </a:ext>
            </a:extLst>
          </p:cNvPr>
          <p:cNvSpPr txBox="1"/>
          <p:nvPr/>
        </p:nvSpPr>
        <p:spPr>
          <a:xfrm>
            <a:off x="2439910" y="3618994"/>
            <a:ext cx="89639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③</a:t>
            </a:r>
            <a:r>
              <a:rPr lang="ko-KR" altLang="en-US" sz="1100" dirty="0">
                <a:solidFill>
                  <a:srgbClr val="4472C4">
                    <a:lumMod val="7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100" dirty="0">
              <a:solidFill>
                <a:srgbClr val="4472C4">
                  <a:lumMod val="75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rgbClr val="4472C4">
                    <a:lumMod val="7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 열림 감지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20AAF46-FA9F-4284-AAA3-C7C4E7E24A8A}"/>
              </a:ext>
            </a:extLst>
          </p:cNvPr>
          <p:cNvSpPr txBox="1"/>
          <p:nvPr/>
        </p:nvSpPr>
        <p:spPr>
          <a:xfrm>
            <a:off x="4719542" y="3614147"/>
            <a:ext cx="98937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④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송수신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FF3FF-877E-4952-BBE4-A6C26A0E69EE}"/>
              </a:ext>
            </a:extLst>
          </p:cNvPr>
          <p:cNvSpPr txBox="1"/>
          <p:nvPr/>
        </p:nvSpPr>
        <p:spPr>
          <a:xfrm>
            <a:off x="3722955" y="5377715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 출력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스피커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A96BABF7-63D0-4631-853F-61DB6DAA620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344" y="4801233"/>
            <a:ext cx="536207" cy="536207"/>
          </a:xfrm>
          <a:prstGeom prst="rect">
            <a:avLst/>
          </a:prstGeom>
        </p:spPr>
      </p:pic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3F56834-1639-471F-AEC0-63D0CCA88A22}"/>
              </a:ext>
            </a:extLst>
          </p:cNvPr>
          <p:cNvCxnSpPr>
            <a:cxnSpLocks/>
          </p:cNvCxnSpPr>
          <p:nvPr/>
        </p:nvCxnSpPr>
        <p:spPr>
          <a:xfrm flipH="1">
            <a:off x="4105006" y="4128795"/>
            <a:ext cx="8442" cy="59224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8F704-407F-409D-A964-074952502B53}"/>
              </a:ext>
            </a:extLst>
          </p:cNvPr>
          <p:cNvSpPr txBox="1"/>
          <p:nvPr/>
        </p:nvSpPr>
        <p:spPr>
          <a:xfrm>
            <a:off x="2956825" y="4031571"/>
            <a:ext cx="1503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⑤  </a:t>
            </a:r>
          </a:p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음성파일 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송신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58BB5C9-112E-495F-A1C2-29A128FD267A}"/>
              </a:ext>
            </a:extLst>
          </p:cNvPr>
          <p:cNvGrpSpPr/>
          <p:nvPr/>
        </p:nvGrpSpPr>
        <p:grpSpPr>
          <a:xfrm>
            <a:off x="2400989" y="2452280"/>
            <a:ext cx="7614823" cy="635329"/>
            <a:chOff x="2507598" y="2853760"/>
            <a:chExt cx="7614823" cy="635329"/>
          </a:xfrm>
        </p:grpSpPr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DFF08B1C-8B9C-4E25-B669-3B25E87C69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16899" y="3427881"/>
              <a:ext cx="905522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BC24D646-BF3F-438D-949F-260A0B56A6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0673" y="3489088"/>
              <a:ext cx="905522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6F5C91E-C195-4D70-BD5D-6DBA2579FCF3}"/>
                </a:ext>
              </a:extLst>
            </p:cNvPr>
            <p:cNvSpPr txBox="1"/>
            <p:nvPr/>
          </p:nvSpPr>
          <p:spPr>
            <a:xfrm>
              <a:off x="2507598" y="2892722"/>
              <a:ext cx="896399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①</a:t>
              </a:r>
            </a:p>
            <a:p>
              <a:pPr algn="ctr"/>
              <a:r>
                <a:rPr lang="ko-KR" altLang="en-US" sz="11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외부인 감지</a:t>
              </a:r>
              <a:endParaRPr lang="ko-KR" altLang="en-US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9A55BFB8-A2CF-4C4F-8C84-BA3986D47D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1180" y="3429604"/>
              <a:ext cx="905522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84FA17E-1BCD-4467-B918-2C49C5EC4258}"/>
                </a:ext>
              </a:extLst>
            </p:cNvPr>
            <p:cNvSpPr txBox="1"/>
            <p:nvPr/>
          </p:nvSpPr>
          <p:spPr>
            <a:xfrm>
              <a:off x="4874649" y="2860421"/>
              <a:ext cx="872355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②</a:t>
              </a:r>
              <a:r>
                <a:rPr lang="ko-KR" altLang="en-US" sz="11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lang="en-US" altLang="ko-KR" sz="11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en-US" altLang="ko-KR" sz="11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PUSH</a:t>
              </a:r>
              <a:r>
                <a:rPr lang="ko-KR" altLang="en-US" sz="11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서버 </a:t>
              </a:r>
              <a:endParaRPr lang="ko-KR" altLang="en-US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9C08964B-325E-4FBB-817A-8BF2A64C9A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4464" y="3414339"/>
              <a:ext cx="905522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A7D3204-B0AD-48DF-8773-2EFA63022EEB}"/>
                </a:ext>
              </a:extLst>
            </p:cNvPr>
            <p:cNvSpPr txBox="1"/>
            <p:nvPr/>
          </p:nvSpPr>
          <p:spPr>
            <a:xfrm>
              <a:off x="7159436" y="2853760"/>
              <a:ext cx="732893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③</a:t>
              </a:r>
            </a:p>
            <a:p>
              <a:pPr algn="ctr"/>
              <a:r>
                <a:rPr lang="ko-KR" altLang="en-US" sz="11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푸시 알람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788C60D-F230-4CED-8291-D7A7C8FC055A}"/>
              </a:ext>
            </a:extLst>
          </p:cNvPr>
          <p:cNvSpPr txBox="1"/>
          <p:nvPr/>
        </p:nvSpPr>
        <p:spPr>
          <a:xfrm rot="18904567">
            <a:off x="8518665" y="1897345"/>
            <a:ext cx="6976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</a:t>
            </a:r>
            <a:endParaRPr lang="en-US" altLang="ko-KR" sz="1100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모니터링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42DDF7-0CBA-40C1-8D22-759E5512BD42}"/>
              </a:ext>
            </a:extLst>
          </p:cNvPr>
          <p:cNvSpPr txBox="1"/>
          <p:nvPr/>
        </p:nvSpPr>
        <p:spPr>
          <a:xfrm>
            <a:off x="9169097" y="2461845"/>
            <a:ext cx="73289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④</a:t>
            </a:r>
            <a:endParaRPr lang="en-US" altLang="ko-KR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알람 확인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125C8D-BB14-4329-A3B7-C0C00C88C9C0}"/>
              </a:ext>
            </a:extLst>
          </p:cNvPr>
          <p:cNvSpPr txBox="1"/>
          <p:nvPr/>
        </p:nvSpPr>
        <p:spPr>
          <a:xfrm>
            <a:off x="8933574" y="4021951"/>
            <a:ext cx="13324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준비물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택배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FD98361-C653-442E-B5E9-CCCD7A462EFA}"/>
              </a:ext>
            </a:extLst>
          </p:cNvPr>
          <p:cNvCxnSpPr>
            <a:cxnSpLocks/>
          </p:cNvCxnSpPr>
          <p:nvPr/>
        </p:nvCxnSpPr>
        <p:spPr>
          <a:xfrm flipH="1" flipV="1">
            <a:off x="9092527" y="3530686"/>
            <a:ext cx="905522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F0D1344-7A15-4DB1-AC9A-C3554ACC32D9}"/>
              </a:ext>
            </a:extLst>
          </p:cNvPr>
          <p:cNvSpPr txBox="1"/>
          <p:nvPr/>
        </p:nvSpPr>
        <p:spPr>
          <a:xfrm>
            <a:off x="7200197" y="3559432"/>
            <a:ext cx="657551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서버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3B1C0F3-E61C-48D9-A858-A9A9DF45854F}"/>
              </a:ext>
            </a:extLst>
          </p:cNvPr>
          <p:cNvCxnSpPr>
            <a:cxnSpLocks/>
          </p:cNvCxnSpPr>
          <p:nvPr/>
        </p:nvCxnSpPr>
        <p:spPr>
          <a:xfrm flipH="1" flipV="1">
            <a:off x="7016523" y="3546787"/>
            <a:ext cx="905522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>
            <a:extLst>
              <a:ext uri="{FF2B5EF4-FFF2-40B4-BE49-F238E27FC236}">
                <a16:creationId xmlns:a16="http://schemas.microsoft.com/office/drawing/2014/main" id="{BC7EA76E-94D2-4CDD-A85D-49088FF5CF9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927628" y="4170930"/>
            <a:ext cx="725405" cy="72540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3030ED4B-A9D9-4461-A739-788485080F52}"/>
              </a:ext>
            </a:extLst>
          </p:cNvPr>
          <p:cNvSpPr txBox="1"/>
          <p:nvPr/>
        </p:nvSpPr>
        <p:spPr>
          <a:xfrm>
            <a:off x="5960822" y="4813495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기상청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D06E8DA-B87A-42FA-AAD7-2407694E3577}"/>
              </a:ext>
            </a:extLst>
          </p:cNvPr>
          <p:cNvCxnSpPr>
            <a:cxnSpLocks/>
          </p:cNvCxnSpPr>
          <p:nvPr/>
        </p:nvCxnSpPr>
        <p:spPr>
          <a:xfrm>
            <a:off x="4763336" y="3610283"/>
            <a:ext cx="907727" cy="0"/>
          </a:xfrm>
          <a:prstGeom prst="straightConnector1">
            <a:avLst/>
          </a:prstGeom>
          <a:ln w="38100">
            <a:solidFill>
              <a:srgbClr val="2F5597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224C2D0-7D31-4B45-B0B9-6DFF8AF2E0AD}"/>
              </a:ext>
            </a:extLst>
          </p:cNvPr>
          <p:cNvSpPr txBox="1"/>
          <p:nvPr/>
        </p:nvSpPr>
        <p:spPr>
          <a:xfrm>
            <a:off x="4414745" y="4600144"/>
            <a:ext cx="1275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④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기상정보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 및 수신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CEA715E-5646-498C-BCCF-232F1072FE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97120" y="3579766"/>
            <a:ext cx="475199" cy="1566245"/>
          </a:xfrm>
          <a:prstGeom prst="bentConnector2">
            <a:avLst/>
          </a:prstGeom>
          <a:ln w="38100">
            <a:solidFill>
              <a:srgbClr val="2F5597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14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구성도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31745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31745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D4EDACF1-9787-4D4B-8E5A-A17084B4D772}"/>
              </a:ext>
            </a:extLst>
          </p:cNvPr>
          <p:cNvCxnSpPr>
            <a:cxnSpLocks/>
            <a:endCxn id="188" idx="2"/>
          </p:cNvCxnSpPr>
          <p:nvPr/>
        </p:nvCxnSpPr>
        <p:spPr>
          <a:xfrm flipV="1">
            <a:off x="8577972" y="4994029"/>
            <a:ext cx="0" cy="57226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613F4ABC-7CAD-4F11-BDC4-05F16545EDC7}"/>
              </a:ext>
            </a:extLst>
          </p:cNvPr>
          <p:cNvCxnSpPr/>
          <p:nvPr/>
        </p:nvCxnSpPr>
        <p:spPr>
          <a:xfrm rot="16200000" flipH="1">
            <a:off x="8321755" y="4209638"/>
            <a:ext cx="12700" cy="2244208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연결선: 꺾임 194">
            <a:extLst>
              <a:ext uri="{FF2B5EF4-FFF2-40B4-BE49-F238E27FC236}">
                <a16:creationId xmlns:a16="http://schemas.microsoft.com/office/drawing/2014/main" id="{3EFF15E5-2D4B-476A-B6AA-4A0F3BC5EB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57545" y="4222339"/>
            <a:ext cx="12700" cy="2244208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A517813E-D580-4D5C-917A-91F8B4675514}"/>
              </a:ext>
            </a:extLst>
          </p:cNvPr>
          <p:cNvSpPr/>
          <p:nvPr/>
        </p:nvSpPr>
        <p:spPr>
          <a:xfrm>
            <a:off x="5582920" y="1646713"/>
            <a:ext cx="1026160" cy="102616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A7D480D9-AC29-44A7-A8A7-66F3CB4F94B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96"/>
          <a:stretch/>
        </p:blipFill>
        <p:spPr>
          <a:xfrm>
            <a:off x="5795895" y="1795206"/>
            <a:ext cx="600210" cy="502854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7A798DB1-4D60-4067-8A99-D905E6C5C00C}"/>
              </a:ext>
            </a:extLst>
          </p:cNvPr>
          <p:cNvSpPr txBox="1"/>
          <p:nvPr/>
        </p:nvSpPr>
        <p:spPr>
          <a:xfrm>
            <a:off x="5588673" y="2247260"/>
            <a:ext cx="102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F63A009C-372F-409F-9D28-686AA6742D8E}"/>
              </a:ext>
            </a:extLst>
          </p:cNvPr>
          <p:cNvSpPr/>
          <p:nvPr/>
        </p:nvSpPr>
        <p:spPr>
          <a:xfrm>
            <a:off x="2222361" y="4327161"/>
            <a:ext cx="1026160" cy="102616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0C5B4C1A-B713-4110-A6B1-3D9EF62BBC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96"/>
          <a:stretch/>
        </p:blipFill>
        <p:spPr>
          <a:xfrm>
            <a:off x="2435336" y="4475654"/>
            <a:ext cx="600210" cy="502854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C7DBBD93-9C08-4500-97EF-05DF885D1BD3}"/>
              </a:ext>
            </a:extLst>
          </p:cNvPr>
          <p:cNvSpPr txBox="1"/>
          <p:nvPr/>
        </p:nvSpPr>
        <p:spPr>
          <a:xfrm>
            <a:off x="2228114" y="4927708"/>
            <a:ext cx="102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Client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2845BD55-DCEB-45D2-8CB8-45AD79A6C3DD}"/>
              </a:ext>
            </a:extLst>
          </p:cNvPr>
          <p:cNvSpPr/>
          <p:nvPr/>
        </p:nvSpPr>
        <p:spPr>
          <a:xfrm>
            <a:off x="4466569" y="4327161"/>
            <a:ext cx="1026160" cy="102616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492DA29-1238-48EE-9A5D-4F2258CC3C00}"/>
              </a:ext>
            </a:extLst>
          </p:cNvPr>
          <p:cNvSpPr txBox="1"/>
          <p:nvPr/>
        </p:nvSpPr>
        <p:spPr>
          <a:xfrm>
            <a:off x="4472322" y="4927708"/>
            <a:ext cx="102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6D5B6CD2-9D02-4850-8AB3-69DFCC0EE978}"/>
              </a:ext>
            </a:extLst>
          </p:cNvPr>
          <p:cNvSpPr/>
          <p:nvPr/>
        </p:nvSpPr>
        <p:spPr>
          <a:xfrm>
            <a:off x="6705024" y="4327161"/>
            <a:ext cx="1026160" cy="102616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6885170-9A98-4CE3-B482-1E79149A8FC0}"/>
              </a:ext>
            </a:extLst>
          </p:cNvPr>
          <p:cNvSpPr txBox="1"/>
          <p:nvPr/>
        </p:nvSpPr>
        <p:spPr>
          <a:xfrm>
            <a:off x="6710777" y="4927708"/>
            <a:ext cx="102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B57818CC-92C3-4E95-9DD0-1867BD7F0E1E}"/>
              </a:ext>
            </a:extLst>
          </p:cNvPr>
          <p:cNvSpPr/>
          <p:nvPr/>
        </p:nvSpPr>
        <p:spPr>
          <a:xfrm>
            <a:off x="8937726" y="4321034"/>
            <a:ext cx="1026160" cy="102616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6C670671-F3B8-4CB1-86CD-69A292E611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96"/>
          <a:stretch/>
        </p:blipFill>
        <p:spPr>
          <a:xfrm>
            <a:off x="9150701" y="4475654"/>
            <a:ext cx="600210" cy="502854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DEB57252-A6FB-4EFD-89C6-903327D8CF4E}"/>
              </a:ext>
            </a:extLst>
          </p:cNvPr>
          <p:cNvSpPr txBox="1"/>
          <p:nvPr/>
        </p:nvSpPr>
        <p:spPr>
          <a:xfrm>
            <a:off x="8943479" y="4927708"/>
            <a:ext cx="102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Client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EF8C2E4F-44BD-4504-8896-AE0270CB55A9}"/>
              </a:ext>
            </a:extLst>
          </p:cNvPr>
          <p:cNvCxnSpPr>
            <a:cxnSpLocks/>
          </p:cNvCxnSpPr>
          <p:nvPr/>
        </p:nvCxnSpPr>
        <p:spPr>
          <a:xfrm flipH="1">
            <a:off x="3164128" y="2482062"/>
            <a:ext cx="2220672" cy="169990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762CEF32-D5C4-4AF5-9960-92114095CB9A}"/>
              </a:ext>
            </a:extLst>
          </p:cNvPr>
          <p:cNvCxnSpPr>
            <a:cxnSpLocks/>
          </p:cNvCxnSpPr>
          <p:nvPr/>
        </p:nvCxnSpPr>
        <p:spPr>
          <a:xfrm flipH="1" flipV="1">
            <a:off x="6807200" y="2482062"/>
            <a:ext cx="2220672" cy="169990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DB268C95-B697-483F-AE09-D9CB29C80753}"/>
              </a:ext>
            </a:extLst>
          </p:cNvPr>
          <p:cNvCxnSpPr>
            <a:cxnSpLocks/>
          </p:cNvCxnSpPr>
          <p:nvPr/>
        </p:nvCxnSpPr>
        <p:spPr>
          <a:xfrm flipH="1">
            <a:off x="5093594" y="2753581"/>
            <a:ext cx="702301" cy="133640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F6440F9C-BB4A-4233-8A37-69E4FF71A8AD}"/>
              </a:ext>
            </a:extLst>
          </p:cNvPr>
          <p:cNvCxnSpPr>
            <a:cxnSpLocks/>
          </p:cNvCxnSpPr>
          <p:nvPr/>
        </p:nvCxnSpPr>
        <p:spPr>
          <a:xfrm flipH="1" flipV="1">
            <a:off x="6392989" y="2764727"/>
            <a:ext cx="702301" cy="133640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E1A5269D-ED41-4304-ABD0-FFE5CF41CD04}"/>
              </a:ext>
            </a:extLst>
          </p:cNvPr>
          <p:cNvGrpSpPr/>
          <p:nvPr/>
        </p:nvGrpSpPr>
        <p:grpSpPr>
          <a:xfrm>
            <a:off x="3478755" y="4695245"/>
            <a:ext cx="310976" cy="310976"/>
            <a:chOff x="3427904" y="4727558"/>
            <a:chExt cx="429640" cy="429640"/>
          </a:xfrm>
        </p:grpSpPr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20AC8D2C-E7D5-4E12-9C98-AD02CE49D40C}"/>
                </a:ext>
              </a:extLst>
            </p:cNvPr>
            <p:cNvSpPr/>
            <p:nvPr/>
          </p:nvSpPr>
          <p:spPr>
            <a:xfrm>
              <a:off x="3427904" y="4727558"/>
              <a:ext cx="429640" cy="4296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762FDBB6-ABA5-4F48-8E64-E1E36227CE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196"/>
            <a:stretch/>
          </p:blipFill>
          <p:spPr>
            <a:xfrm>
              <a:off x="3441159" y="4776050"/>
              <a:ext cx="406225" cy="340334"/>
            </a:xfrm>
            <a:prstGeom prst="rect">
              <a:avLst/>
            </a:prstGeom>
          </p:spPr>
        </p:pic>
      </p:grpSp>
      <p:sp>
        <p:nvSpPr>
          <p:cNvPr id="157" name="타원 156">
            <a:extLst>
              <a:ext uri="{FF2B5EF4-FFF2-40B4-BE49-F238E27FC236}">
                <a16:creationId xmlns:a16="http://schemas.microsoft.com/office/drawing/2014/main" id="{B4D30B31-0AD5-478B-94B4-29534140DA17}"/>
              </a:ext>
            </a:extLst>
          </p:cNvPr>
          <p:cNvSpPr/>
          <p:nvPr/>
        </p:nvSpPr>
        <p:spPr>
          <a:xfrm>
            <a:off x="3915264" y="4712033"/>
            <a:ext cx="310976" cy="31097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792EB53-49D4-4448-843E-E7BDF4571855}"/>
              </a:ext>
            </a:extLst>
          </p:cNvPr>
          <p:cNvGrpSpPr/>
          <p:nvPr/>
        </p:nvGrpSpPr>
        <p:grpSpPr>
          <a:xfrm>
            <a:off x="5743231" y="4702689"/>
            <a:ext cx="310976" cy="310976"/>
            <a:chOff x="3427904" y="4727558"/>
            <a:chExt cx="429640" cy="42964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398878AC-8373-4194-8C0A-36E12CB67E21}"/>
                </a:ext>
              </a:extLst>
            </p:cNvPr>
            <p:cNvSpPr/>
            <p:nvPr/>
          </p:nvSpPr>
          <p:spPr>
            <a:xfrm>
              <a:off x="3427904" y="4727558"/>
              <a:ext cx="429640" cy="4296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1" name="그림 160">
              <a:extLst>
                <a:ext uri="{FF2B5EF4-FFF2-40B4-BE49-F238E27FC236}">
                  <a16:creationId xmlns:a16="http://schemas.microsoft.com/office/drawing/2014/main" id="{2F2A02A7-F44F-419C-9F53-E0D2B0A574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196"/>
            <a:stretch/>
          </p:blipFill>
          <p:spPr>
            <a:xfrm>
              <a:off x="3441159" y="4776050"/>
              <a:ext cx="406225" cy="340334"/>
            </a:xfrm>
            <a:prstGeom prst="rect">
              <a:avLst/>
            </a:prstGeom>
          </p:spPr>
        </p:pic>
      </p:grpSp>
      <p:sp>
        <p:nvSpPr>
          <p:cNvPr id="163" name="타원 162">
            <a:extLst>
              <a:ext uri="{FF2B5EF4-FFF2-40B4-BE49-F238E27FC236}">
                <a16:creationId xmlns:a16="http://schemas.microsoft.com/office/drawing/2014/main" id="{948A7955-58DB-4D74-B8C9-8784EAA93B07}"/>
              </a:ext>
            </a:extLst>
          </p:cNvPr>
          <p:cNvSpPr/>
          <p:nvPr/>
        </p:nvSpPr>
        <p:spPr>
          <a:xfrm>
            <a:off x="6188137" y="4702689"/>
            <a:ext cx="310976" cy="31097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6740ECE5-965B-4F73-9990-ED20CB082005}"/>
              </a:ext>
            </a:extLst>
          </p:cNvPr>
          <p:cNvCxnSpPr>
            <a:cxnSpLocks/>
          </p:cNvCxnSpPr>
          <p:nvPr/>
        </p:nvCxnSpPr>
        <p:spPr>
          <a:xfrm flipH="1">
            <a:off x="3924858" y="2634462"/>
            <a:ext cx="1612342" cy="178453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07F7EF76-2E4B-471D-B6E7-E44BAF995433}"/>
              </a:ext>
            </a:extLst>
          </p:cNvPr>
          <p:cNvCxnSpPr>
            <a:cxnSpLocks/>
          </p:cNvCxnSpPr>
          <p:nvPr/>
        </p:nvCxnSpPr>
        <p:spPr>
          <a:xfrm>
            <a:off x="6101753" y="2821366"/>
            <a:ext cx="19145" cy="170608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94641D5B-C63F-4076-A93D-76CD676E48B9}"/>
              </a:ext>
            </a:extLst>
          </p:cNvPr>
          <p:cNvGrpSpPr/>
          <p:nvPr/>
        </p:nvGrpSpPr>
        <p:grpSpPr>
          <a:xfrm>
            <a:off x="7977578" y="4712033"/>
            <a:ext cx="310976" cy="310976"/>
            <a:chOff x="3427904" y="4727558"/>
            <a:chExt cx="429640" cy="429640"/>
          </a:xfrm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F6B7176F-50C7-4369-B0C1-4C484731B565}"/>
                </a:ext>
              </a:extLst>
            </p:cNvPr>
            <p:cNvSpPr/>
            <p:nvPr/>
          </p:nvSpPr>
          <p:spPr>
            <a:xfrm>
              <a:off x="3427904" y="4727558"/>
              <a:ext cx="429640" cy="4296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4" name="그림 173">
              <a:extLst>
                <a:ext uri="{FF2B5EF4-FFF2-40B4-BE49-F238E27FC236}">
                  <a16:creationId xmlns:a16="http://schemas.microsoft.com/office/drawing/2014/main" id="{74CAA648-04D7-4C1B-9381-0E409B215D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196"/>
            <a:stretch/>
          </p:blipFill>
          <p:spPr>
            <a:xfrm>
              <a:off x="3441159" y="4776050"/>
              <a:ext cx="406225" cy="340334"/>
            </a:xfrm>
            <a:prstGeom prst="rect">
              <a:avLst/>
            </a:prstGeom>
          </p:spPr>
        </p:pic>
      </p:grpSp>
      <p:sp>
        <p:nvSpPr>
          <p:cNvPr id="176" name="타원 175">
            <a:extLst>
              <a:ext uri="{FF2B5EF4-FFF2-40B4-BE49-F238E27FC236}">
                <a16:creationId xmlns:a16="http://schemas.microsoft.com/office/drawing/2014/main" id="{DD6B0FB0-8099-4AEC-943E-4A62BFC0EBE3}"/>
              </a:ext>
            </a:extLst>
          </p:cNvPr>
          <p:cNvSpPr/>
          <p:nvPr/>
        </p:nvSpPr>
        <p:spPr>
          <a:xfrm>
            <a:off x="8422484" y="4712033"/>
            <a:ext cx="310976" cy="31097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3E9BEF60-341C-4546-AE7C-0A77EEAF2CC0}"/>
              </a:ext>
            </a:extLst>
          </p:cNvPr>
          <p:cNvCxnSpPr>
            <a:cxnSpLocks/>
          </p:cNvCxnSpPr>
          <p:nvPr/>
        </p:nvCxnSpPr>
        <p:spPr>
          <a:xfrm>
            <a:off x="6656019" y="2642508"/>
            <a:ext cx="1612342" cy="178453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2" name="그래픽 181" descr="스마트폰">
            <a:extLst>
              <a:ext uri="{FF2B5EF4-FFF2-40B4-BE49-F238E27FC236}">
                <a16:creationId xmlns:a16="http://schemas.microsoft.com/office/drawing/2014/main" id="{AEBFD8D7-545C-42B3-94F1-D7CB3BFD954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4251" y="4475653"/>
            <a:ext cx="510796" cy="491777"/>
          </a:xfrm>
          <a:prstGeom prst="rect">
            <a:avLst/>
          </a:prstGeom>
        </p:spPr>
      </p:pic>
      <p:pic>
        <p:nvPicPr>
          <p:cNvPr id="184" name="그래픽 183" descr="스마트폰">
            <a:extLst>
              <a:ext uri="{FF2B5EF4-FFF2-40B4-BE49-F238E27FC236}">
                <a16:creationId xmlns:a16="http://schemas.microsoft.com/office/drawing/2014/main" id="{525E54CC-883E-4CD9-8719-B8AD2F64433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7867" y="4474197"/>
            <a:ext cx="510796" cy="491777"/>
          </a:xfrm>
          <a:prstGeom prst="rect">
            <a:avLst/>
          </a:prstGeom>
        </p:spPr>
      </p:pic>
      <p:pic>
        <p:nvPicPr>
          <p:cNvPr id="185" name="그래픽 184" descr="스마트폰">
            <a:extLst>
              <a:ext uri="{FF2B5EF4-FFF2-40B4-BE49-F238E27FC236}">
                <a16:creationId xmlns:a16="http://schemas.microsoft.com/office/drawing/2014/main" id="{DA6F7770-FA9A-4CD9-889B-5BB52C44CAF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36661" y="4741900"/>
            <a:ext cx="260958" cy="251241"/>
          </a:xfrm>
          <a:prstGeom prst="rect">
            <a:avLst/>
          </a:prstGeom>
        </p:spPr>
      </p:pic>
      <p:pic>
        <p:nvPicPr>
          <p:cNvPr id="187" name="그래픽 186" descr="스마트폰">
            <a:extLst>
              <a:ext uri="{FF2B5EF4-FFF2-40B4-BE49-F238E27FC236}">
                <a16:creationId xmlns:a16="http://schemas.microsoft.com/office/drawing/2014/main" id="{905BF91E-9B1E-473A-AF63-3AD8BA3A7DD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13146" y="4732883"/>
            <a:ext cx="260958" cy="251241"/>
          </a:xfrm>
          <a:prstGeom prst="rect">
            <a:avLst/>
          </a:prstGeom>
        </p:spPr>
      </p:pic>
      <p:pic>
        <p:nvPicPr>
          <p:cNvPr id="188" name="그래픽 187" descr="스마트폰">
            <a:extLst>
              <a:ext uri="{FF2B5EF4-FFF2-40B4-BE49-F238E27FC236}">
                <a16:creationId xmlns:a16="http://schemas.microsoft.com/office/drawing/2014/main" id="{45D6B477-B766-452E-BE73-E6270F8E0B2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47493" y="4742788"/>
            <a:ext cx="260958" cy="251241"/>
          </a:xfrm>
          <a:prstGeom prst="rect">
            <a:avLst/>
          </a:prstGeom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8002C273-A5D7-4AC5-8B67-72801A7FD076}"/>
              </a:ext>
            </a:extLst>
          </p:cNvPr>
          <p:cNvSpPr txBox="1"/>
          <p:nvPr/>
        </p:nvSpPr>
        <p:spPr>
          <a:xfrm>
            <a:off x="8144975" y="1772513"/>
            <a:ext cx="1818911" cy="738664"/>
          </a:xfrm>
          <a:prstGeom prst="rect">
            <a:avLst/>
          </a:prstGeom>
          <a:noFill/>
          <a:ln w="28575">
            <a:solidFill>
              <a:srgbClr val="FFC000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 Server</a:t>
            </a:r>
          </a:p>
          <a:p>
            <a:pPr algn="ctr"/>
            <a:r>
              <a:rPr lang="en-US" altLang="ko-KR" sz="14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Server</a:t>
            </a:r>
          </a:p>
          <a:p>
            <a:pPr algn="ctr"/>
            <a:r>
              <a:rPr lang="en-US" altLang="ko-KR" sz="14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Push Server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C44B4804-40C1-4FEE-B86B-75841E9A2569}"/>
              </a:ext>
            </a:extLst>
          </p:cNvPr>
          <p:cNvCxnSpPr>
            <a:stCxn id="14" idx="6"/>
          </p:cNvCxnSpPr>
          <p:nvPr/>
        </p:nvCxnSpPr>
        <p:spPr>
          <a:xfrm>
            <a:off x="6609080" y="2159793"/>
            <a:ext cx="1523986" cy="0"/>
          </a:xfrm>
          <a:prstGeom prst="straightConnector1">
            <a:avLst/>
          </a:prstGeom>
          <a:ln>
            <a:solidFill>
              <a:srgbClr val="E74C3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" name="그림 204">
            <a:extLst>
              <a:ext uri="{FF2B5EF4-FFF2-40B4-BE49-F238E27FC236}">
                <a16:creationId xmlns:a16="http://schemas.microsoft.com/office/drawing/2014/main" id="{7F764548-ACDE-4EE1-B098-5895329C6E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566" y="5387264"/>
            <a:ext cx="304800" cy="304800"/>
          </a:xfrm>
          <a:prstGeom prst="rect">
            <a:avLst/>
          </a:prstGeom>
        </p:spPr>
      </p:pic>
      <p:pic>
        <p:nvPicPr>
          <p:cNvPr id="206" name="그림 205">
            <a:extLst>
              <a:ext uri="{FF2B5EF4-FFF2-40B4-BE49-F238E27FC236}">
                <a16:creationId xmlns:a16="http://schemas.microsoft.com/office/drawing/2014/main" id="{3BC2E663-A594-43C7-A039-115620AC0B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986" y="5375601"/>
            <a:ext cx="304800" cy="304800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EE8A61C4-3BF3-45B7-BBF7-B26B76B08DB6}"/>
              </a:ext>
            </a:extLst>
          </p:cNvPr>
          <p:cNvSpPr txBox="1"/>
          <p:nvPr/>
        </p:nvSpPr>
        <p:spPr>
          <a:xfrm>
            <a:off x="1089182" y="3076650"/>
            <a:ext cx="1975551" cy="738664"/>
          </a:xfrm>
          <a:prstGeom prst="rect">
            <a:avLst/>
          </a:prstGeom>
          <a:noFill/>
          <a:ln w="28575">
            <a:solidFill>
              <a:srgbClr val="FFC000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Streaming Server</a:t>
            </a:r>
          </a:p>
          <a:p>
            <a:pPr algn="ctr"/>
            <a:r>
              <a:rPr lang="en-US" altLang="ko-KR" sz="14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Sensors</a:t>
            </a:r>
          </a:p>
          <a:p>
            <a:pPr algn="ctr"/>
            <a:r>
              <a:rPr lang="en-US" altLang="ko-KR" sz="14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Camera &amp; Speaker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923CFACB-FD19-4047-A044-2A92A4754409}"/>
              </a:ext>
            </a:extLst>
          </p:cNvPr>
          <p:cNvCxnSpPr>
            <a:cxnSpLocks/>
          </p:cNvCxnSpPr>
          <p:nvPr/>
        </p:nvCxnSpPr>
        <p:spPr>
          <a:xfrm flipV="1">
            <a:off x="2727478" y="3817397"/>
            <a:ext cx="0" cy="503637"/>
          </a:xfrm>
          <a:prstGeom prst="straightConnector1">
            <a:avLst/>
          </a:prstGeom>
          <a:ln>
            <a:solidFill>
              <a:srgbClr val="E74C3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81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4396</TotalTime>
  <Words>1409</Words>
  <Application>Microsoft Office PowerPoint</Application>
  <PresentationFormat>와이드스크린</PresentationFormat>
  <Paragraphs>423</Paragraphs>
  <Slides>31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Wingdings</vt:lpstr>
      <vt:lpstr>나눔스퀘어 Bold</vt:lpstr>
      <vt:lpstr>맑은 고딕</vt:lpstr>
      <vt:lpstr>Arial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박예은</dc:creator>
  <cp:lastModifiedBy>박예은</cp:lastModifiedBy>
  <cp:revision>190</cp:revision>
  <dcterms:created xsi:type="dcterms:W3CDTF">2018-02-08T10:55:42Z</dcterms:created>
  <dcterms:modified xsi:type="dcterms:W3CDTF">2018-03-20T11:49:08Z</dcterms:modified>
</cp:coreProperties>
</file>