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4" d="100"/>
          <a:sy n="124" d="100"/>
        </p:scale>
        <p:origin x="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DF21-0EE2-5E62-9D66-E31802FF5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40587-C891-542C-B904-70802A348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FAEB-6ECB-782B-D939-CF982BB0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C811-D1F0-6A4F-AB9D-99BB8AC781EB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B040C-385B-0EA6-5481-92F2E037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CD7E5-EC97-9173-1CF4-281C3F9B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EB9A-CF25-7546-A1C3-4128407F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367-A244-B5F2-05A0-23C2B9CA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9390F-0AEF-AAB2-06D8-1A015CD69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27D8C-36B3-0C35-9733-38C1BB4B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C811-D1F0-6A4F-AB9D-99BB8AC781EB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DD4-C9EA-736A-899C-C4348888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C17E-0D6E-504A-8D31-05129EA9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EB9A-CF25-7546-A1C3-4128407F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6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C2C58-5A74-3867-6382-6B0C986D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ED26B-66BE-4AA7-8E66-A54B11855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CACD-7265-FDE7-43E5-45240E52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C811-D1F0-6A4F-AB9D-99BB8AC781EB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AF5F-1389-1A49-C7EA-AB8DC505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1A26-3179-4B0C-CAAD-B55CD689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EB9A-CF25-7546-A1C3-4128407F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6686-6883-0876-5751-70F2C764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1F37-16A7-4728-E90F-1D208AC0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45A8-ABAE-326E-FBBF-7AFEBC21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C811-D1F0-6A4F-AB9D-99BB8AC781EB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E5EFE-41DB-2B3A-52DC-776A9A93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E2BF6-9A76-F3A7-0694-89BFD0B3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EB9A-CF25-7546-A1C3-4128407F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2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379C-A27B-D1E4-C2A7-FF51D7D9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25D50-73BD-0BA0-4B08-AB2D745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66845-55F9-E493-A974-1DC836D3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C811-D1F0-6A4F-AB9D-99BB8AC781EB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E3D29-311A-3D6A-87C3-AB220F51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867F-EDD3-86A8-23F3-F7A3C229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EB9A-CF25-7546-A1C3-4128407F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5576-F0CC-5F6A-82D3-9DA848B1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161C-1508-8C20-4B68-CC7F5EC76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F720-CB77-A8FE-2CA9-B91DCB30E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E7963-ED54-1CC9-E68F-C589F896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C811-D1F0-6A4F-AB9D-99BB8AC781EB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2E4AD-46E9-E189-8895-4C171A7D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E5631-E060-8FD9-DCC2-0A51B3D3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EB9A-CF25-7546-A1C3-4128407F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6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3D60-7A0D-F37F-B5FA-8D7A7FC8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8DF4-B36C-6569-6288-84E0A4762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EBC42-29FE-C024-3A23-301B0660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C545E-A70B-264A-2042-0F3E3BCE2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72B12-0806-1007-04FE-344B8D938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83DA5-3196-D682-7B37-7F3675E4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C811-D1F0-6A4F-AB9D-99BB8AC781EB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B4D70-C7F3-F341-A0AA-BDC35B85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2D0AE-E346-CB08-C9FB-CC9634B6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EB9A-CF25-7546-A1C3-4128407F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FB9C-C98D-D76C-616F-E509D014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9698A-AE20-83F5-3520-111125BD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C811-D1F0-6A4F-AB9D-99BB8AC781EB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D83C4-1211-F294-7FD8-1E6A6A5E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67012-EC71-2475-B210-F48D3093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EB9A-CF25-7546-A1C3-4128407F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9B674-68A3-0089-F18A-D6E3EA89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C811-D1F0-6A4F-AB9D-99BB8AC781EB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64DC0-730E-DFA3-B8EF-5A7BADEE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CA94B-E66F-CD08-2EFE-14EB1836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EB9A-CF25-7546-A1C3-4128407F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2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E70-9A9D-EE1F-14CE-96C3D974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0F31-D1BC-8984-8C9A-54F5F5F0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22E6A-91B1-D3C5-6881-29DE17CEC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5C2E0-4030-6F99-1CC9-B084A71C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C811-D1F0-6A4F-AB9D-99BB8AC781EB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35E0C-E65F-9681-6D09-A089721D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7B2FC-662C-B8D8-7DCF-5CC12009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EB9A-CF25-7546-A1C3-4128407F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0491-FFF5-C838-9B9A-B59ECD56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6A6BE-287B-5CB1-C010-F045E74A1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97B4D-6F1B-FBCF-D0C3-857C264C0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B3C1F-E656-6D83-557C-67290A9A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C811-D1F0-6A4F-AB9D-99BB8AC781EB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BFA5-D7DA-D118-CBA5-003EE19F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D2DFE-C48C-FF6B-37E0-5F64C73C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EB9A-CF25-7546-A1C3-4128407F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FFCBD-0DA4-73CF-53E8-0EE5033D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EFE65-26A2-8B43-A35C-4B030E6D6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7EC5-5421-76A3-F7FB-8F27F7166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9DC811-D1F0-6A4F-AB9D-99BB8AC781EB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11B6-8321-D684-453D-6AA2EF013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099FE-E8E1-3461-4DB5-77366B20C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2EB9A-CF25-7546-A1C3-4128407F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FDE46-205A-5447-5D49-2830088A2C95}"/>
              </a:ext>
            </a:extLst>
          </p:cNvPr>
          <p:cNvGrpSpPr/>
          <p:nvPr/>
        </p:nvGrpSpPr>
        <p:grpSpPr>
          <a:xfrm>
            <a:off x="238781" y="256854"/>
            <a:ext cx="3352800" cy="646331"/>
            <a:chOff x="4609069" y="365093"/>
            <a:chExt cx="2594920" cy="10172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5ACE92-6456-1E30-137F-A1055985628C}"/>
                </a:ext>
              </a:extLst>
            </p:cNvPr>
            <p:cNvSpPr/>
            <p:nvPr/>
          </p:nvSpPr>
          <p:spPr>
            <a:xfrm>
              <a:off x="4609070" y="370703"/>
              <a:ext cx="2594919" cy="679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8C70CD-2E3A-4D73-AFBB-60F15C01C2EA}"/>
                </a:ext>
              </a:extLst>
            </p:cNvPr>
            <p:cNvSpPr txBox="1"/>
            <p:nvPr/>
          </p:nvSpPr>
          <p:spPr>
            <a:xfrm>
              <a:off x="4609069" y="365093"/>
              <a:ext cx="2594919" cy="1017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JumpPenguin – Raw Data List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0BF2C26-A3C4-AAA2-0233-C364A32E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06" y="1833161"/>
            <a:ext cx="3081758" cy="4063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251C5-6F09-9F20-3266-3153582B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665" y="1833161"/>
            <a:ext cx="3521164" cy="2065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5BD4A0-8D26-FC6B-1699-3C7BC3FD3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33" y="1833162"/>
            <a:ext cx="1327990" cy="4063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AA68D3-4BEB-79C6-39A7-76F0C8E12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011" y="4568638"/>
            <a:ext cx="5127214" cy="11067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77A1AD7-BB34-96AE-3ED4-75252D88220B}"/>
              </a:ext>
            </a:extLst>
          </p:cNvPr>
          <p:cNvGrpSpPr/>
          <p:nvPr/>
        </p:nvGrpSpPr>
        <p:grpSpPr>
          <a:xfrm>
            <a:off x="1894417" y="1028996"/>
            <a:ext cx="1592061" cy="446533"/>
            <a:chOff x="3699641" y="694274"/>
            <a:chExt cx="1839311" cy="5456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2DA913-EC20-2D8B-41FE-E9BF8A73226A}"/>
                </a:ext>
              </a:extLst>
            </p:cNvPr>
            <p:cNvSpPr/>
            <p:nvPr/>
          </p:nvSpPr>
          <p:spPr>
            <a:xfrm>
              <a:off x="3699641" y="694274"/>
              <a:ext cx="1839311" cy="5456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7521F-19BC-AA14-BB1E-EFFFC2F02758}"/>
                </a:ext>
              </a:extLst>
            </p:cNvPr>
            <p:cNvSpPr txBox="1"/>
            <p:nvPr/>
          </p:nvSpPr>
          <p:spPr>
            <a:xfrm>
              <a:off x="4241596" y="777239"/>
              <a:ext cx="725372" cy="376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Order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18725F4-8561-289A-AED7-A834A94ED298}"/>
              </a:ext>
            </a:extLst>
          </p:cNvPr>
          <p:cNvCxnSpPr>
            <a:endCxn id="13" idx="1"/>
          </p:cNvCxnSpPr>
          <p:nvPr/>
        </p:nvCxnSpPr>
        <p:spPr>
          <a:xfrm flipV="1">
            <a:off x="1090119" y="1252263"/>
            <a:ext cx="804298" cy="580899"/>
          </a:xfrm>
          <a:prstGeom prst="bentConnector3">
            <a:avLst>
              <a:gd name="adj1" fmla="val 2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AE5D190-C12D-7F30-6996-E65559206130}"/>
              </a:ext>
            </a:extLst>
          </p:cNvPr>
          <p:cNvSpPr/>
          <p:nvPr/>
        </p:nvSpPr>
        <p:spPr>
          <a:xfrm>
            <a:off x="4201181" y="1028996"/>
            <a:ext cx="1650124" cy="4465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DE7B9-18E6-D1A7-2BC1-8813CD45F57A}"/>
              </a:ext>
            </a:extLst>
          </p:cNvPr>
          <p:cNvSpPr txBox="1"/>
          <p:nvPr/>
        </p:nvSpPr>
        <p:spPr>
          <a:xfrm>
            <a:off x="4446436" y="1096894"/>
            <a:ext cx="120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SalesVolume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0B3695-16FB-F6D6-AE65-76B6B405FDD7}"/>
              </a:ext>
            </a:extLst>
          </p:cNvPr>
          <p:cNvCxnSpPr>
            <a:cxnSpLocks/>
          </p:cNvCxnSpPr>
          <p:nvPr/>
        </p:nvCxnSpPr>
        <p:spPr>
          <a:xfrm>
            <a:off x="2991384" y="1475529"/>
            <a:ext cx="0" cy="357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A51C39-9E10-9DE8-8322-A67133986393}"/>
              </a:ext>
            </a:extLst>
          </p:cNvPr>
          <p:cNvCxnSpPr/>
          <p:nvPr/>
        </p:nvCxnSpPr>
        <p:spPr>
          <a:xfrm flipV="1">
            <a:off x="5105071" y="1475529"/>
            <a:ext cx="0" cy="357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685A4E-9304-7EEC-6988-61206F1908E2}"/>
              </a:ext>
            </a:extLst>
          </p:cNvPr>
          <p:cNvSpPr/>
          <p:nvPr/>
        </p:nvSpPr>
        <p:spPr>
          <a:xfrm>
            <a:off x="4894864" y="1749323"/>
            <a:ext cx="472965" cy="4246179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F59592-DB58-A7C4-5C05-5C7CB924119E}"/>
              </a:ext>
            </a:extLst>
          </p:cNvPr>
          <p:cNvSpPr/>
          <p:nvPr/>
        </p:nvSpPr>
        <p:spPr>
          <a:xfrm>
            <a:off x="6651611" y="1749323"/>
            <a:ext cx="1723292" cy="2217885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4A1B6E0-B04C-EA32-9607-D3C68A15D9AB}"/>
              </a:ext>
            </a:extLst>
          </p:cNvPr>
          <p:cNvCxnSpPr>
            <a:cxnSpLocks/>
            <a:stCxn id="13" idx="0"/>
            <a:endCxn id="31" idx="0"/>
          </p:cNvCxnSpPr>
          <p:nvPr/>
        </p:nvCxnSpPr>
        <p:spPr>
          <a:xfrm rot="16200000" flipH="1">
            <a:off x="4741688" y="-1022245"/>
            <a:ext cx="720327" cy="4822809"/>
          </a:xfrm>
          <a:prstGeom prst="bentConnector3">
            <a:avLst>
              <a:gd name="adj1" fmla="val -317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B2710C-892A-D303-9261-BCA4D7CE4961}"/>
              </a:ext>
            </a:extLst>
          </p:cNvPr>
          <p:cNvSpPr txBox="1"/>
          <p:nvPr/>
        </p:nvSpPr>
        <p:spPr>
          <a:xfrm>
            <a:off x="7643488" y="1412968"/>
            <a:ext cx="821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Kwargs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480F7D-477E-16A3-095D-0A7809FB971F}"/>
              </a:ext>
            </a:extLst>
          </p:cNvPr>
          <p:cNvSpPr/>
          <p:nvPr/>
        </p:nvSpPr>
        <p:spPr>
          <a:xfrm>
            <a:off x="8446957" y="1720745"/>
            <a:ext cx="1920562" cy="2316801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95DE885-B3BE-EA4A-3158-80C131290FD4}"/>
              </a:ext>
            </a:extLst>
          </p:cNvPr>
          <p:cNvCxnSpPr>
            <a:stCxn id="22" idx="0"/>
            <a:endCxn id="44" idx="0"/>
          </p:cNvCxnSpPr>
          <p:nvPr/>
        </p:nvCxnSpPr>
        <p:spPr>
          <a:xfrm rot="16200000" flipH="1">
            <a:off x="6870865" y="-815627"/>
            <a:ext cx="691749" cy="4380995"/>
          </a:xfrm>
          <a:prstGeom prst="bentConnector3">
            <a:avLst>
              <a:gd name="adj1" fmla="val -330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4660D47-5967-4142-7B80-3A13136E8909}"/>
              </a:ext>
            </a:extLst>
          </p:cNvPr>
          <p:cNvSpPr txBox="1"/>
          <p:nvPr/>
        </p:nvSpPr>
        <p:spPr>
          <a:xfrm>
            <a:off x="9486066" y="1396585"/>
            <a:ext cx="2705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Ads cost depending on </a:t>
            </a:r>
            <a:r>
              <a:rPr lang="en-US" sz="1400" dirty="0" err="1"/>
              <a:t>NofOrder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E35E0A-9EBF-55AC-B0E6-430CCD15E955}"/>
              </a:ext>
            </a:extLst>
          </p:cNvPr>
          <p:cNvSpPr/>
          <p:nvPr/>
        </p:nvSpPr>
        <p:spPr>
          <a:xfrm>
            <a:off x="6341760" y="4415617"/>
            <a:ext cx="942785" cy="1342064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55B5E4-8B2A-73D1-CBD6-49821C49644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6813153" y="3995786"/>
            <a:ext cx="0" cy="419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64D682-8975-DE99-6051-EE21649B1F20}"/>
              </a:ext>
            </a:extLst>
          </p:cNvPr>
          <p:cNvSpPr txBox="1"/>
          <p:nvPr/>
        </p:nvSpPr>
        <p:spPr>
          <a:xfrm>
            <a:off x="6774900" y="5828414"/>
            <a:ext cx="345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Trigger : low sales product </a:t>
            </a:r>
          </a:p>
          <a:p>
            <a:r>
              <a:rPr lang="en-US" sz="1400" dirty="0"/>
              <a:t> 2</a:t>
            </a:r>
            <a:r>
              <a:rPr lang="en-US" sz="1400" baseline="30000" dirty="0"/>
              <a:t>nd</a:t>
            </a:r>
            <a:r>
              <a:rPr lang="en-US" sz="1400" dirty="0"/>
              <a:t> Trigger : </a:t>
            </a:r>
            <a:r>
              <a:rPr lang="en-US" sz="1400" dirty="0" err="1"/>
              <a:t>SolutionOffer</a:t>
            </a:r>
            <a:r>
              <a:rPr lang="en-US" sz="1400" dirty="0"/>
              <a:t> for each </a:t>
            </a:r>
            <a:r>
              <a:rPr lang="en-US" sz="1400" dirty="0" err="1"/>
              <a:t>Martket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907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4E8A4-4082-C7B1-3EA5-1116976A8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3971935-98CE-0C53-B07A-322D35634A88}"/>
              </a:ext>
            </a:extLst>
          </p:cNvPr>
          <p:cNvGrpSpPr/>
          <p:nvPr/>
        </p:nvGrpSpPr>
        <p:grpSpPr>
          <a:xfrm>
            <a:off x="0" y="0"/>
            <a:ext cx="5219272" cy="646331"/>
            <a:chOff x="4609069" y="365093"/>
            <a:chExt cx="2594920" cy="10172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5EF351-4511-7E37-DB08-CB26E2A64974}"/>
                </a:ext>
              </a:extLst>
            </p:cNvPr>
            <p:cNvSpPr/>
            <p:nvPr/>
          </p:nvSpPr>
          <p:spPr>
            <a:xfrm>
              <a:off x="4609070" y="370703"/>
              <a:ext cx="2594919" cy="679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3A0864-7792-28AA-B420-0C5CB86090B3}"/>
                </a:ext>
              </a:extLst>
            </p:cNvPr>
            <p:cNvSpPr txBox="1"/>
            <p:nvPr/>
          </p:nvSpPr>
          <p:spPr>
            <a:xfrm>
              <a:off x="4609069" y="365093"/>
              <a:ext cx="2594919" cy="1017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JumpPenguin – Channel Profitability Report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5AE9915-49F5-590F-DCA8-E72E6BFE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3" y="646331"/>
            <a:ext cx="6990065" cy="1264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DDBB9E-3BA6-EF73-4C4A-3E0C8BF2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3" y="2122170"/>
            <a:ext cx="7657885" cy="1230283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436C6A9-68B4-BC18-7C50-874DAACE5828}"/>
              </a:ext>
            </a:extLst>
          </p:cNvPr>
          <p:cNvSpPr/>
          <p:nvPr/>
        </p:nvSpPr>
        <p:spPr>
          <a:xfrm rot="5400000">
            <a:off x="1135923" y="2635953"/>
            <a:ext cx="737570" cy="2577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C1732-A95D-EBB0-83B7-6728A046C637}"/>
              </a:ext>
            </a:extLst>
          </p:cNvPr>
          <p:cNvSpPr txBox="1"/>
          <p:nvPr/>
        </p:nvSpPr>
        <p:spPr>
          <a:xfrm>
            <a:off x="651895" y="4246512"/>
            <a:ext cx="2317301" cy="147732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Profitability Rank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Cold Emails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Social Media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TV_Commercials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Websites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404567-0C6E-8328-441A-0C1378A4837C}"/>
              </a:ext>
            </a:extLst>
          </p:cNvPr>
          <p:cNvCxnSpPr>
            <a:endCxn id="16" idx="0"/>
          </p:cNvCxnSpPr>
          <p:nvPr/>
        </p:nvCxnSpPr>
        <p:spPr>
          <a:xfrm>
            <a:off x="1810545" y="3352453"/>
            <a:ext cx="1" cy="894059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76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F5BD8-4CB0-AC48-8BFD-673EC1E2D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E0F01AA-ACE3-9941-EB57-5A15181B1253}"/>
              </a:ext>
            </a:extLst>
          </p:cNvPr>
          <p:cNvGrpSpPr/>
          <p:nvPr/>
        </p:nvGrpSpPr>
        <p:grpSpPr>
          <a:xfrm>
            <a:off x="0" y="0"/>
            <a:ext cx="5065160" cy="646331"/>
            <a:chOff x="4609069" y="365093"/>
            <a:chExt cx="2594920" cy="10172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5F861D-6E00-F89E-EB3A-A52A6206352E}"/>
                </a:ext>
              </a:extLst>
            </p:cNvPr>
            <p:cNvSpPr/>
            <p:nvPr/>
          </p:nvSpPr>
          <p:spPr>
            <a:xfrm>
              <a:off x="4609070" y="370703"/>
              <a:ext cx="2594919" cy="679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7289B6-653E-83CB-9B05-FB967B109D11}"/>
                </a:ext>
              </a:extLst>
            </p:cNvPr>
            <p:cNvSpPr txBox="1"/>
            <p:nvPr/>
          </p:nvSpPr>
          <p:spPr>
            <a:xfrm>
              <a:off x="4609069" y="365093"/>
              <a:ext cx="2594919" cy="1017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JumpPenguin – Advertising Efficiency Report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5ECD559-933A-1269-DA31-A7A8B381D186}"/>
              </a:ext>
            </a:extLst>
          </p:cNvPr>
          <p:cNvSpPr txBox="1"/>
          <p:nvPr/>
        </p:nvSpPr>
        <p:spPr>
          <a:xfrm>
            <a:off x="196440" y="3604061"/>
            <a:ext cx="5199204" cy="286232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Summary - 1 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Ads Efficiency Rank 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Categorized by Solution Offers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Trad-In Programs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Affordable Financing Plans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Categorized by Markets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SouthAsia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NorthAmerica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SouthAmerica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3B43D-D076-1EA7-E896-ADE893CA9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816"/>
            <a:ext cx="5395644" cy="2738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EE0A5-82EA-3E10-77FE-383FB23A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649" y="1673859"/>
            <a:ext cx="3861327" cy="1709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574298-8A92-0564-4150-006429E8A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106" y="3618083"/>
            <a:ext cx="3861327" cy="1537033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C8D53355-5877-9CD7-8D35-22C7244D8136}"/>
              </a:ext>
            </a:extLst>
          </p:cNvPr>
          <p:cNvSpPr/>
          <p:nvPr/>
        </p:nvSpPr>
        <p:spPr>
          <a:xfrm rot="10800000">
            <a:off x="5702675" y="4285408"/>
            <a:ext cx="1507910" cy="4931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F7A974-DA54-3F38-0286-9A127C3997E7}"/>
              </a:ext>
            </a:extLst>
          </p:cNvPr>
          <p:cNvSpPr/>
          <p:nvPr/>
        </p:nvSpPr>
        <p:spPr>
          <a:xfrm>
            <a:off x="7325474" y="1458930"/>
            <a:ext cx="4541178" cy="4202131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AE636-33FE-3076-8808-AA0D92035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00A6032-4FA9-3EA3-BBF4-0C374DDE6388}"/>
              </a:ext>
            </a:extLst>
          </p:cNvPr>
          <p:cNvGrpSpPr/>
          <p:nvPr/>
        </p:nvGrpSpPr>
        <p:grpSpPr>
          <a:xfrm>
            <a:off x="0" y="0"/>
            <a:ext cx="5065160" cy="646331"/>
            <a:chOff x="4609069" y="365093"/>
            <a:chExt cx="2594920" cy="10172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421CFD-C33B-4F31-FEF4-B9191CA3FFDF}"/>
                </a:ext>
              </a:extLst>
            </p:cNvPr>
            <p:cNvSpPr/>
            <p:nvPr/>
          </p:nvSpPr>
          <p:spPr>
            <a:xfrm>
              <a:off x="4609070" y="370703"/>
              <a:ext cx="2594919" cy="679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A1237D-EA00-1422-CAFB-061066527A88}"/>
                </a:ext>
              </a:extLst>
            </p:cNvPr>
            <p:cNvSpPr txBox="1"/>
            <p:nvPr/>
          </p:nvSpPr>
          <p:spPr>
            <a:xfrm>
              <a:off x="4609069" y="365093"/>
              <a:ext cx="2594919" cy="1017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JumpPenguin – Advertising Efficiency Report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839611-8731-7C02-689F-8A3E9F179B78}"/>
              </a:ext>
            </a:extLst>
          </p:cNvPr>
          <p:cNvSpPr txBox="1"/>
          <p:nvPr/>
        </p:nvSpPr>
        <p:spPr>
          <a:xfrm>
            <a:off x="196440" y="3604061"/>
            <a:ext cx="5199204" cy="286232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Summary - 1 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Ads Efficiency Rank 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Categorized by Solution Offers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Trad-In Programs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Affordable Financing Plans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Categorized by Markets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SouthAsia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NorthAmerica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SouthAmerica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155D07-FFDF-9291-3C68-CE0F3BDA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816"/>
            <a:ext cx="5395644" cy="2738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87599D-E822-3834-633B-4EF43A41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649" y="1673859"/>
            <a:ext cx="3861327" cy="1709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A851F4-E42F-CC16-B54F-4BD4A6C1B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106" y="3618083"/>
            <a:ext cx="3861327" cy="1537033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3F04B23B-5D07-34E0-06B9-DB5A0428EC2F}"/>
              </a:ext>
            </a:extLst>
          </p:cNvPr>
          <p:cNvSpPr/>
          <p:nvPr/>
        </p:nvSpPr>
        <p:spPr>
          <a:xfrm rot="10800000">
            <a:off x="5702675" y="4285408"/>
            <a:ext cx="1507910" cy="4931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33677A-F8BB-5185-1140-B5385D049D74}"/>
              </a:ext>
            </a:extLst>
          </p:cNvPr>
          <p:cNvSpPr/>
          <p:nvPr/>
        </p:nvSpPr>
        <p:spPr>
          <a:xfrm>
            <a:off x="7325474" y="1458930"/>
            <a:ext cx="4541178" cy="4202131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2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7A5DE-AFBC-D228-4FC8-22404E200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E1CFB51-5DA0-50DA-A588-97C97AA29C99}"/>
              </a:ext>
            </a:extLst>
          </p:cNvPr>
          <p:cNvGrpSpPr/>
          <p:nvPr/>
        </p:nvGrpSpPr>
        <p:grpSpPr>
          <a:xfrm>
            <a:off x="0" y="0"/>
            <a:ext cx="5065160" cy="435361"/>
            <a:chOff x="4609069" y="365093"/>
            <a:chExt cx="2594920" cy="685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C134CB-2B5C-0797-496F-857CDF32DBBF}"/>
                </a:ext>
              </a:extLst>
            </p:cNvPr>
            <p:cNvSpPr/>
            <p:nvPr/>
          </p:nvSpPr>
          <p:spPr>
            <a:xfrm>
              <a:off x="4609070" y="370703"/>
              <a:ext cx="2594919" cy="679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E9CD5E-9BF9-4520-353A-7F393E44E473}"/>
                </a:ext>
              </a:extLst>
            </p:cNvPr>
            <p:cNvSpPr txBox="1"/>
            <p:nvPr/>
          </p:nvSpPr>
          <p:spPr>
            <a:xfrm>
              <a:off x="4609069" y="365093"/>
              <a:ext cx="2594919" cy="58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JumpPenguin – </a:t>
              </a:r>
              <a:r>
                <a:rPr lang="en-US" dirty="0" err="1"/>
                <a:t>MarketProfitability</a:t>
              </a:r>
              <a:r>
                <a:rPr lang="en-US" dirty="0"/>
                <a:t> Report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E732ADB-EFD6-251C-2513-CDA23FBF9EE5}"/>
              </a:ext>
            </a:extLst>
          </p:cNvPr>
          <p:cNvSpPr txBox="1"/>
          <p:nvPr/>
        </p:nvSpPr>
        <p:spPr>
          <a:xfrm>
            <a:off x="7828908" y="3737222"/>
            <a:ext cx="4198705" cy="248891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Summary - 1 </a:t>
            </a: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MarketProfitabilityRank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Formula = 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SalesRevenue-AdsCost-SolutionOfferCost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= Profit)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NorthAmerica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with Lease Options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SouthAmerica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with Ride-Share Specific Offers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SouthAsia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with Affordable Financing Plans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03B53C-0546-2B09-F1D8-DA28DFBF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949" y="853453"/>
            <a:ext cx="3479827" cy="2392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0CA86E-FDFA-BC26-F4E0-36C7D80D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7" y="2477168"/>
            <a:ext cx="3539448" cy="1750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5E486E-8C04-B8E6-57AD-D03059EE1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82" y="908903"/>
            <a:ext cx="3058701" cy="1993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5DFFB4-C542-9364-D518-37DE69ED7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482" y="3432836"/>
            <a:ext cx="3058701" cy="18022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D99A27-1BE1-9549-BA87-5AEB7F01C777}"/>
              </a:ext>
            </a:extLst>
          </p:cNvPr>
          <p:cNvSpPr txBox="1"/>
          <p:nvPr/>
        </p:nvSpPr>
        <p:spPr>
          <a:xfrm>
            <a:off x="3805811" y="2922669"/>
            <a:ext cx="34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7E58A-4683-4F0D-D110-34567B3F5A36}"/>
              </a:ext>
            </a:extLst>
          </p:cNvPr>
          <p:cNvSpPr txBox="1"/>
          <p:nvPr/>
        </p:nvSpPr>
        <p:spPr>
          <a:xfrm>
            <a:off x="5691722" y="292717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748910-2A2A-3246-B53F-D07F7CC59BBC}"/>
              </a:ext>
            </a:extLst>
          </p:cNvPr>
          <p:cNvSpPr/>
          <p:nvPr/>
        </p:nvSpPr>
        <p:spPr>
          <a:xfrm>
            <a:off x="4249547" y="743583"/>
            <a:ext cx="3291684" cy="482500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60955-D441-79D9-6437-ACCA19D85A1C}"/>
              </a:ext>
            </a:extLst>
          </p:cNvPr>
          <p:cNvSpPr txBox="1"/>
          <p:nvPr/>
        </p:nvSpPr>
        <p:spPr>
          <a:xfrm>
            <a:off x="7707380" y="2957248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9799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127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Jiwon Stella Mok</dc:creator>
  <cp:lastModifiedBy>Jiwon Stella Mok</cp:lastModifiedBy>
  <cp:revision>1</cp:revision>
  <dcterms:created xsi:type="dcterms:W3CDTF">2024-12-13T08:40:21Z</dcterms:created>
  <dcterms:modified xsi:type="dcterms:W3CDTF">2024-12-13T10:02:16Z</dcterms:modified>
</cp:coreProperties>
</file>