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C93C-3BC7-A999-C1B0-3CD10927B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51EB2-A733-1A58-8251-91CA472AE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9686FF-7105-EE72-0991-158B90FE3C05}"/>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5" name="Footer Placeholder 4">
            <a:extLst>
              <a:ext uri="{FF2B5EF4-FFF2-40B4-BE49-F238E27FC236}">
                <a16:creationId xmlns:a16="http://schemas.microsoft.com/office/drawing/2014/main" id="{2EF24641-0D14-BAA5-E46A-56C8F6890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B3976-C082-A324-65D6-1073720FB3DC}"/>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146266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4BB4-4AF5-1430-5128-2E34E26A7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7AD37-8591-FD62-4307-FDCC00F2D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F199-EB79-1066-87A6-7859216291F1}"/>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5" name="Footer Placeholder 4">
            <a:extLst>
              <a:ext uri="{FF2B5EF4-FFF2-40B4-BE49-F238E27FC236}">
                <a16:creationId xmlns:a16="http://schemas.microsoft.com/office/drawing/2014/main" id="{5E059D0E-7F5C-FD1D-DF42-BD3D407D5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A9D8C-8B7B-8321-51AD-C2BA1CD38C0C}"/>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262739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9F9AB-CFC9-A7A9-C3E0-5656CF833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1842C-6BD3-4349-156B-83061209B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3F1DA-BE58-4C3C-4FF0-F2DBEF3ABE3D}"/>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5" name="Footer Placeholder 4">
            <a:extLst>
              <a:ext uri="{FF2B5EF4-FFF2-40B4-BE49-F238E27FC236}">
                <a16:creationId xmlns:a16="http://schemas.microsoft.com/office/drawing/2014/main" id="{3F78A615-20A8-7D66-9511-A97C62A35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5580C-2276-7944-5FB5-2E3BF386363B}"/>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297411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59E3-1EE3-A54C-2128-F3A1AAA66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F8ED0-CB1E-467D-E7DC-7243E0BEB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9BA02-EDC9-1FBC-7FB2-AFDABAED6329}"/>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5" name="Footer Placeholder 4">
            <a:extLst>
              <a:ext uri="{FF2B5EF4-FFF2-40B4-BE49-F238E27FC236}">
                <a16:creationId xmlns:a16="http://schemas.microsoft.com/office/drawing/2014/main" id="{561ED83F-7726-D9B3-F482-C203E26BB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E6151-F5AF-8DD8-F610-D1530044CFD1}"/>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401316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E774-CD59-8035-786B-9931A39A82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1D50A-AFC7-228A-63BF-4C64A47CE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4717D-9B9A-6C37-4C7F-5CEABFFAAFFD}"/>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5" name="Footer Placeholder 4">
            <a:extLst>
              <a:ext uri="{FF2B5EF4-FFF2-40B4-BE49-F238E27FC236}">
                <a16:creationId xmlns:a16="http://schemas.microsoft.com/office/drawing/2014/main" id="{ACC9B70C-6FFB-6DF1-EDB7-AA76F311D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A4554-C3BC-64C0-57C4-324202DC5A61}"/>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15069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36B7-ED58-C307-BA0B-8249874D4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FEFFA-1731-66F3-4CE8-C4D1896B2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D3766-2DEF-2F65-1F7F-2B8367E4DB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13A8E-3A02-0395-6211-CEDCF451BDBC}"/>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6" name="Footer Placeholder 5">
            <a:extLst>
              <a:ext uri="{FF2B5EF4-FFF2-40B4-BE49-F238E27FC236}">
                <a16:creationId xmlns:a16="http://schemas.microsoft.com/office/drawing/2014/main" id="{1C1D0118-CD95-487B-138B-E3ACEC47B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14764-B0AE-2419-8A08-D542C1D420F7}"/>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53270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CCE0-7FB9-5548-4237-6143BDA1D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6A439-5DAC-5CAA-2F7E-064F11DD5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1C5994-7FA5-0FA4-F2CB-FE52689A0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88FE18-6126-F30D-F4C2-07B6D6B39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AB359-E6C0-7840-6744-D9088EF372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F1D325-97CC-A00D-718B-3BFE4F103041}"/>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8" name="Footer Placeholder 7">
            <a:extLst>
              <a:ext uri="{FF2B5EF4-FFF2-40B4-BE49-F238E27FC236}">
                <a16:creationId xmlns:a16="http://schemas.microsoft.com/office/drawing/2014/main" id="{66235766-BD22-7260-DDCB-6D89AF64B1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B419C8-1082-A7E8-6DC9-5D035FBA2A17}"/>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9320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4EB9-9DDB-71DC-3D8D-E665F8BAE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85786-A910-3E35-1E0F-761CC60FFB97}"/>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4" name="Footer Placeholder 3">
            <a:extLst>
              <a:ext uri="{FF2B5EF4-FFF2-40B4-BE49-F238E27FC236}">
                <a16:creationId xmlns:a16="http://schemas.microsoft.com/office/drawing/2014/main" id="{F7C6EB78-9BBA-5216-2FD9-C473BB395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62AB5-FB23-BBDB-F9D9-6100E532427E}"/>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277894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CEC83-424D-B97D-AE3F-896DB344C440}"/>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3" name="Footer Placeholder 2">
            <a:extLst>
              <a:ext uri="{FF2B5EF4-FFF2-40B4-BE49-F238E27FC236}">
                <a16:creationId xmlns:a16="http://schemas.microsoft.com/office/drawing/2014/main" id="{A92F3E4F-8F11-6961-AD8D-766A888767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ECA541-DCAE-1B69-6BB2-A471BF4C4234}"/>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215712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88E6-51DD-5355-806A-9029DF9D9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673768-8ED7-2EB1-7082-71C67953D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B844F7-7E44-63C7-0669-5D387F7A3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9D968-C686-954C-6F86-250B914D07CA}"/>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6" name="Footer Placeholder 5">
            <a:extLst>
              <a:ext uri="{FF2B5EF4-FFF2-40B4-BE49-F238E27FC236}">
                <a16:creationId xmlns:a16="http://schemas.microsoft.com/office/drawing/2014/main" id="{D992B68B-466F-3B14-73D3-333989278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9AEDC-8BBA-DA5A-DB10-0D3ACC47C764}"/>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218197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50F0-CDA5-AC42-A0C3-D9C795386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1732F-B420-ECFF-5D90-44F09C77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E661D-BDE9-E291-824A-E8E4348D5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3DD92-590F-82DC-C4C9-BFBE27DDBEBF}"/>
              </a:ext>
            </a:extLst>
          </p:cNvPr>
          <p:cNvSpPr>
            <a:spLocks noGrp="1"/>
          </p:cNvSpPr>
          <p:nvPr>
            <p:ph type="dt" sz="half" idx="10"/>
          </p:nvPr>
        </p:nvSpPr>
        <p:spPr/>
        <p:txBody>
          <a:bodyPr/>
          <a:lstStyle/>
          <a:p>
            <a:fld id="{EBDA9EC0-9BBD-2A49-B9E7-189EE185E4F7}" type="datetimeFigureOut">
              <a:rPr lang="en-US" smtClean="0"/>
              <a:t>4/30/24</a:t>
            </a:fld>
            <a:endParaRPr lang="en-US"/>
          </a:p>
        </p:txBody>
      </p:sp>
      <p:sp>
        <p:nvSpPr>
          <p:cNvPr id="6" name="Footer Placeholder 5">
            <a:extLst>
              <a:ext uri="{FF2B5EF4-FFF2-40B4-BE49-F238E27FC236}">
                <a16:creationId xmlns:a16="http://schemas.microsoft.com/office/drawing/2014/main" id="{A133C6D3-304F-4CDE-1C55-58B4DC5B8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AA30FD-3B9F-76FF-8345-D98119B1029F}"/>
              </a:ext>
            </a:extLst>
          </p:cNvPr>
          <p:cNvSpPr>
            <a:spLocks noGrp="1"/>
          </p:cNvSpPr>
          <p:nvPr>
            <p:ph type="sldNum" sz="quarter" idx="12"/>
          </p:nvPr>
        </p:nvSpPr>
        <p:spPr/>
        <p:txBody>
          <a:bodyPr/>
          <a:lstStyle/>
          <a:p>
            <a:fld id="{160B9C4A-19E2-C047-B394-4463FBB67278}" type="slidenum">
              <a:rPr lang="en-US" smtClean="0"/>
              <a:t>‹#›</a:t>
            </a:fld>
            <a:endParaRPr lang="en-US"/>
          </a:p>
        </p:txBody>
      </p:sp>
    </p:spTree>
    <p:extLst>
      <p:ext uri="{BB962C8B-B14F-4D97-AF65-F5344CB8AC3E}">
        <p14:creationId xmlns:p14="http://schemas.microsoft.com/office/powerpoint/2010/main" val="362877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67B4A-02AA-9D2D-FBDC-97015E47F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1E4FE-5C34-986A-DC26-A1E802960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E443B-01FA-E815-8771-A1A0A1DA2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A9EC0-9BBD-2A49-B9E7-189EE185E4F7}" type="datetimeFigureOut">
              <a:rPr lang="en-US" smtClean="0"/>
              <a:t>4/30/24</a:t>
            </a:fld>
            <a:endParaRPr lang="en-US"/>
          </a:p>
        </p:txBody>
      </p:sp>
      <p:sp>
        <p:nvSpPr>
          <p:cNvPr id="5" name="Footer Placeholder 4">
            <a:extLst>
              <a:ext uri="{FF2B5EF4-FFF2-40B4-BE49-F238E27FC236}">
                <a16:creationId xmlns:a16="http://schemas.microsoft.com/office/drawing/2014/main" id="{4B7FCE79-BF28-7619-1635-54DE3B587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6A69B3-9BDE-188C-084F-EB0862946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B9C4A-19E2-C047-B394-4463FBB67278}" type="slidenum">
              <a:rPr lang="en-US" smtClean="0"/>
              <a:t>‹#›</a:t>
            </a:fld>
            <a:endParaRPr lang="en-US"/>
          </a:p>
        </p:txBody>
      </p:sp>
    </p:spTree>
    <p:extLst>
      <p:ext uri="{BB962C8B-B14F-4D97-AF65-F5344CB8AC3E}">
        <p14:creationId xmlns:p14="http://schemas.microsoft.com/office/powerpoint/2010/main" val="410936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ideal-jiwon/R_lab/blob/main/Final_Jiwon.docx"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package" Target="../embeddings/Microsoft_Word_Document.docx"/><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BCEEE-808F-F0DA-18A3-6C8394B5B11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50" b="88333" l="26829" r="73415">
                        <a14:foregroundMark x1="47317" y1="40417" x2="47317" y2="40417"/>
                        <a14:foregroundMark x1="47561" y1="31875" x2="47561" y2="31875"/>
                        <a14:foregroundMark x1="47561" y1="13750" x2="47561" y2="13750"/>
                        <a14:foregroundMark x1="72195" y1="46458" x2="72195" y2="46458"/>
                        <a14:foregroundMark x1="71463" y1="36458" x2="72195" y2="53750"/>
                        <a14:foregroundMark x1="72683" y1="57917" x2="73415" y2="45417"/>
                        <a14:foregroundMark x1="48293" y1="11250" x2="48293" y2="11250"/>
                        <a14:foregroundMark x1="26951" y1="46458" x2="26951" y2="46458"/>
                        <a14:foregroundMark x1="49878" y1="88333" x2="49878" y2="88333"/>
                        <a14:foregroundMark x1="44268" y1="34375" x2="44268" y2="34375"/>
                      </a14:backgroundRemoval>
                    </a14:imgEffect>
                  </a14:imgLayer>
                </a14:imgProps>
              </a:ext>
            </a:extLst>
          </a:blip>
          <a:srcRect l="23105" t="6823" r="22551" b="6420"/>
          <a:stretch/>
        </p:blipFill>
        <p:spPr>
          <a:xfrm>
            <a:off x="11565923" y="6286512"/>
            <a:ext cx="518985" cy="484990"/>
          </a:xfrm>
          <a:prstGeom prst="rect">
            <a:avLst/>
          </a:prstGeom>
        </p:spPr>
      </p:pic>
      <p:sp>
        <p:nvSpPr>
          <p:cNvPr id="7" name="TextBox 6">
            <a:extLst>
              <a:ext uri="{FF2B5EF4-FFF2-40B4-BE49-F238E27FC236}">
                <a16:creationId xmlns:a16="http://schemas.microsoft.com/office/drawing/2014/main" id="{3AC3D362-59A9-C7FF-B070-40BA76C326AA}"/>
              </a:ext>
            </a:extLst>
          </p:cNvPr>
          <p:cNvSpPr txBox="1"/>
          <p:nvPr/>
        </p:nvSpPr>
        <p:spPr>
          <a:xfrm>
            <a:off x="232717" y="2541006"/>
            <a:ext cx="3768812" cy="4555093"/>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br>
              <a:rPr lang="en-US" sz="1500" dirty="0">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The primary goal of the analysis is to find the factors leading to loan default and develop a machine learning algorithms to predict the possibility of an applicants. The analysis will be based on the data of over 4,000 customers who are using loans from the National bank, and variables are used to find what are driving to the loan default: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err="1">
                <a:effectLst/>
                <a:latin typeface="Times New Roman" panose="02020603050405020304" pitchFamily="18" charset="0"/>
                <a:ea typeface="Cambria" panose="02040503050406030204" pitchFamily="18" charset="0"/>
                <a:cs typeface="Times New Roman" panose="02020603050405020304" pitchFamily="18" charset="0"/>
              </a:rPr>
              <a:t>i</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latin typeface="Times New Roman" panose="02020603050405020304" pitchFamily="18" charset="0"/>
                <a:ea typeface="Cambria" panose="02040503050406030204" pitchFamily="18" charset="0"/>
                <a:cs typeface="Times New Roman" panose="02020603050405020304" pitchFamily="18" charset="0"/>
              </a:rPr>
              <a:t>I</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nterest rate</a:t>
            </a:r>
            <a:br>
              <a:rPr lang="en-US" sz="1500" b="1"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ii. </a:t>
            </a:r>
            <a:r>
              <a:rPr lang="en-US" sz="1500" b="1" dirty="0">
                <a:latin typeface="Times New Roman" panose="02020603050405020304" pitchFamily="18" charset="0"/>
                <a:ea typeface="Cambria" panose="02040503050406030204" pitchFamily="18" charset="0"/>
                <a:cs typeface="Times New Roman" panose="02020603050405020304" pitchFamily="18" charset="0"/>
              </a:rPr>
              <a:t>D</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ebt-to-income ratio</a:t>
            </a:r>
            <a:br>
              <a:rPr lang="en-US" sz="1500" b="1"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iii. </a:t>
            </a:r>
            <a:r>
              <a:rPr lang="en-US" sz="1500" b="1" dirty="0">
                <a:latin typeface="Times New Roman" panose="02020603050405020304" pitchFamily="18" charset="0"/>
                <a:ea typeface="Cambria" panose="02040503050406030204" pitchFamily="18" charset="0"/>
                <a:cs typeface="Times New Roman" panose="02020603050405020304" pitchFamily="18" charset="0"/>
              </a:rPr>
              <a:t>H</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istory of bankruptcy</a:t>
            </a:r>
            <a:br>
              <a:rPr lang="en-US" sz="1500" b="1"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iv. </a:t>
            </a:r>
            <a:r>
              <a:rPr lang="en-US" sz="1500" b="1" dirty="0">
                <a:latin typeface="Times New Roman" panose="02020603050405020304" pitchFamily="18" charset="0"/>
                <a:ea typeface="Cambria" panose="02040503050406030204" pitchFamily="18" charset="0"/>
                <a:cs typeface="Times New Roman" panose="02020603050405020304" pitchFamily="18" charset="0"/>
              </a:rPr>
              <a:t>A</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nnual income</a:t>
            </a:r>
            <a:br>
              <a:rPr lang="en-US" sz="1500" b="1"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v. Home ownership</a:t>
            </a:r>
            <a:br>
              <a:rPr lang="en-US" sz="1500" b="1"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vi. Loan term.</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A7F0E617-28A6-25FF-ADEC-0976768E3326}"/>
              </a:ext>
            </a:extLst>
          </p:cNvPr>
          <p:cNvCxnSpPr>
            <a:cxnSpLocks/>
          </p:cNvCxnSpPr>
          <p:nvPr/>
        </p:nvCxnSpPr>
        <p:spPr>
          <a:xfrm>
            <a:off x="4102443" y="1729946"/>
            <a:ext cx="0" cy="493034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C80D55-95CF-F47D-2EA1-B4B3DC4C044A}"/>
              </a:ext>
            </a:extLst>
          </p:cNvPr>
          <p:cNvCxnSpPr>
            <a:cxnSpLocks/>
          </p:cNvCxnSpPr>
          <p:nvPr/>
        </p:nvCxnSpPr>
        <p:spPr>
          <a:xfrm>
            <a:off x="8270789" y="1729946"/>
            <a:ext cx="0" cy="493034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0A0676-F088-F09E-FC3B-3D8B212DE93C}"/>
              </a:ext>
            </a:extLst>
          </p:cNvPr>
          <p:cNvSpPr txBox="1"/>
          <p:nvPr/>
        </p:nvSpPr>
        <p:spPr>
          <a:xfrm>
            <a:off x="8316097" y="2964198"/>
            <a:ext cx="3768812" cy="3554819"/>
          </a:xfrm>
          <a:prstGeom prst="rect">
            <a:avLst/>
          </a:prstGeom>
          <a:noFill/>
        </p:spPr>
        <p:txBody>
          <a:bodyPr wrap="square" rtlCol="0">
            <a:spAutoFit/>
          </a:bodyPr>
          <a:lstStyle/>
          <a:p>
            <a:pPr algn="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algn="r"/>
            <a:br>
              <a:rPr lang="en-US" sz="10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Logistic Regression Model, Random Forest Model, and LDA </a:t>
            </a:r>
            <a:r>
              <a:rPr lang="en-US" sz="1500" dirty="0" err="1">
                <a:effectLst/>
                <a:latin typeface="Times New Roman" panose="02020603050405020304" pitchFamily="18" charset="0"/>
                <a:ea typeface="Cambria" panose="02040503050406030204" pitchFamily="18" charset="0"/>
                <a:cs typeface="Times New Roman" panose="02020603050405020304" pitchFamily="18" charset="0"/>
              </a:rPr>
              <a:t>Model.Through</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Machine Learning modeling, three dominant factors are found, and ROC AUC is also used for the accuracy, </a:t>
            </a:r>
            <a:r>
              <a:rPr lang="en-US" sz="1500" b="1" dirty="0">
                <a:solidFill>
                  <a:schemeClr val="accent5">
                    <a:lumMod val="50000"/>
                  </a:schemeClr>
                </a:solidFill>
                <a:effectLst/>
                <a:latin typeface="Times New Roman" panose="02020603050405020304" pitchFamily="18" charset="0"/>
                <a:ea typeface="Cambria" panose="02040503050406030204" pitchFamily="18" charset="0"/>
                <a:cs typeface="Times New Roman" panose="02020603050405020304" pitchFamily="18" charset="0"/>
              </a:rPr>
              <a:t>99%, 99%, and 97.6%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are measured in logistic regression model, LDA model, and Random Forest model for each. It manifests that higher ROC AUC rate proves that it has more accurate result. Therefore, </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logistic regression model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supports loan defaulting rate is greatly affected by installment, the amount of loan, interest rate, and loan term.</a:t>
            </a:r>
            <a:r>
              <a:rPr lang="en-US" sz="1500" dirty="0">
                <a:effectLst/>
                <a:latin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mbria" panose="02040503050406030204" pitchFamily="18" charset="0"/>
              <a:cs typeface="Times New Roman" panose="02020603050405020304" pitchFamily="18" charset="0"/>
            </a:endParaRPr>
          </a:p>
          <a:p>
            <a:pPr algn="r"/>
            <a:endParaRPr lang="en-US" sz="1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72F62AA-54EF-FE5C-74ED-9D5708FCF43F}"/>
              </a:ext>
            </a:extLst>
          </p:cNvPr>
          <p:cNvSpPr txBox="1"/>
          <p:nvPr/>
        </p:nvSpPr>
        <p:spPr>
          <a:xfrm>
            <a:off x="4271329" y="2412975"/>
            <a:ext cx="3954153" cy="4247317"/>
          </a:xfrm>
          <a:prstGeom prst="rect">
            <a:avLst/>
          </a:prstGeom>
          <a:noFill/>
        </p:spPr>
        <p:txBody>
          <a:bodyPr wrap="square" rtlCol="0">
            <a:spAutoFit/>
          </a:bodyPr>
          <a:lstStyle/>
          <a:p>
            <a:endParaRPr lang="en-US" sz="1000" dirty="0">
              <a:latin typeface="Calibri" panose="020F0502020204030204" pitchFamily="34" charset="0"/>
              <a:cs typeface="Calibri" panose="020F0502020204030204" pitchFamily="34" charset="0"/>
            </a:endParaRPr>
          </a:p>
          <a:p>
            <a:br>
              <a:rPr lang="en-US" sz="10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H</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istory of bankruptcy, debt-to-income ratio, and home ownership have insignificant influences on defaulting rate of loans. Thus, these three factors should be not be the consideration when banks approve the loan customers.</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On the other hand, </a:t>
            </a:r>
            <a:r>
              <a:rPr lang="en-US" sz="1500" b="1" dirty="0">
                <a:solidFill>
                  <a:schemeClr val="accent6">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rPr>
              <a:t>loan interest rate, annual income, and loan term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are the determinants showing the huge difference. Specifically, loan interest rate is shown to be </a:t>
            </a:r>
            <a:r>
              <a:rPr lang="en-US" sz="1500" u="sng" dirty="0">
                <a:effectLst/>
                <a:latin typeface="Times New Roman" panose="02020603050405020304" pitchFamily="18" charset="0"/>
                <a:ea typeface="Cambria" panose="02040503050406030204" pitchFamily="18" charset="0"/>
                <a:cs typeface="Times New Roman" panose="02020603050405020304" pitchFamily="18" charset="0"/>
              </a:rPr>
              <a:t>higher to the people who default the loans</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On top of that, </a:t>
            </a:r>
            <a:r>
              <a:rPr lang="en-US" sz="1500" u="sng" dirty="0">
                <a:effectLst/>
                <a:latin typeface="Times New Roman" panose="02020603050405020304" pitchFamily="18" charset="0"/>
                <a:ea typeface="Cambria" panose="02040503050406030204" pitchFamily="18" charset="0"/>
                <a:cs typeface="Times New Roman" panose="02020603050405020304" pitchFamily="18" charset="0"/>
              </a:rPr>
              <a:t>the longer the loan term is, the higher default rate is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based on the finding from comparing the difference between the 5 years loan and 3 years loan term. Finding three dominant factors to defaulting loans is important for the company since they can reduce the loss.</a:t>
            </a:r>
          </a:p>
        </p:txBody>
      </p:sp>
      <p:sp>
        <p:nvSpPr>
          <p:cNvPr id="20" name="TextBox 19">
            <a:extLst>
              <a:ext uri="{FF2B5EF4-FFF2-40B4-BE49-F238E27FC236}">
                <a16:creationId xmlns:a16="http://schemas.microsoft.com/office/drawing/2014/main" id="{B30087D1-61F4-CF4F-6078-9819016209AF}"/>
              </a:ext>
            </a:extLst>
          </p:cNvPr>
          <p:cNvSpPr txBox="1"/>
          <p:nvPr/>
        </p:nvSpPr>
        <p:spPr>
          <a:xfrm>
            <a:off x="232717" y="2218722"/>
            <a:ext cx="3560788" cy="1015663"/>
          </a:xfrm>
          <a:prstGeom prst="rect">
            <a:avLst/>
          </a:prstGeom>
          <a:noFill/>
        </p:spPr>
        <p:txBody>
          <a:bodyPr wrap="square">
            <a:spAutoFit/>
          </a:bodyPr>
          <a:lstStyle/>
          <a:p>
            <a:r>
              <a:rPr lang="en-US" sz="3000" b="1" dirty="0">
                <a:solidFill>
                  <a:schemeClr val="accent2">
                    <a:lumMod val="60000"/>
                    <a:lumOff val="40000"/>
                  </a:schemeClr>
                </a:solidFill>
                <a:latin typeface="Times New Roman" panose="02020603050405020304" pitchFamily="18" charset="0"/>
                <a:cs typeface="Times New Roman" panose="02020603050405020304" pitchFamily="18" charset="0"/>
              </a:rPr>
              <a:t>The Goal of the Analysis </a:t>
            </a:r>
            <a:endParaRPr lang="en-US" sz="3000" b="1" dirty="0">
              <a:solidFill>
                <a:schemeClr val="accent2">
                  <a:lumMod val="60000"/>
                  <a:lumOff val="40000"/>
                </a:schemeClr>
              </a:solidFill>
            </a:endParaRPr>
          </a:p>
        </p:txBody>
      </p:sp>
      <p:sp>
        <p:nvSpPr>
          <p:cNvPr id="22" name="TextBox 21">
            <a:extLst>
              <a:ext uri="{FF2B5EF4-FFF2-40B4-BE49-F238E27FC236}">
                <a16:creationId xmlns:a16="http://schemas.microsoft.com/office/drawing/2014/main" id="{E1EACBD3-23D8-5186-23A6-380675BD5BD4}"/>
              </a:ext>
            </a:extLst>
          </p:cNvPr>
          <p:cNvSpPr txBox="1"/>
          <p:nvPr/>
        </p:nvSpPr>
        <p:spPr>
          <a:xfrm>
            <a:off x="4057139" y="2172555"/>
            <a:ext cx="4168343" cy="553998"/>
          </a:xfrm>
          <a:prstGeom prst="rect">
            <a:avLst/>
          </a:prstGeom>
          <a:noFill/>
        </p:spPr>
        <p:txBody>
          <a:bodyPr wrap="square">
            <a:spAutoFit/>
          </a:bodyPr>
          <a:lstStyle/>
          <a:p>
            <a:pPr algn="ctr"/>
            <a:r>
              <a:rPr lang="en-US" sz="3000" b="1" dirty="0">
                <a:solidFill>
                  <a:schemeClr val="accent6">
                    <a:lumMod val="60000"/>
                    <a:lumOff val="40000"/>
                  </a:schemeClr>
                </a:solidFill>
                <a:latin typeface="Times New Roman" panose="02020603050405020304" pitchFamily="18" charset="0"/>
                <a:cs typeface="Times New Roman" panose="02020603050405020304" pitchFamily="18" charset="0"/>
              </a:rPr>
              <a:t>Results of the analysis </a:t>
            </a:r>
            <a:endParaRPr lang="en-US" sz="3000" b="1" dirty="0">
              <a:solidFill>
                <a:schemeClr val="accent6">
                  <a:lumMod val="60000"/>
                  <a:lumOff val="40000"/>
                </a:schemeClr>
              </a:solidFill>
            </a:endParaRPr>
          </a:p>
        </p:txBody>
      </p:sp>
      <p:sp>
        <p:nvSpPr>
          <p:cNvPr id="24" name="TextBox 23">
            <a:extLst>
              <a:ext uri="{FF2B5EF4-FFF2-40B4-BE49-F238E27FC236}">
                <a16:creationId xmlns:a16="http://schemas.microsoft.com/office/drawing/2014/main" id="{F728B493-7A1F-B6B0-6ABF-1F76408907D6}"/>
              </a:ext>
            </a:extLst>
          </p:cNvPr>
          <p:cNvSpPr txBox="1"/>
          <p:nvPr/>
        </p:nvSpPr>
        <p:spPr>
          <a:xfrm>
            <a:off x="9022500" y="2218722"/>
            <a:ext cx="2936783" cy="1015663"/>
          </a:xfrm>
          <a:prstGeom prst="rect">
            <a:avLst/>
          </a:prstGeom>
          <a:noFill/>
        </p:spPr>
        <p:txBody>
          <a:bodyPr wrap="square">
            <a:spAutoFit/>
          </a:bodyPr>
          <a:lstStyle/>
          <a:p>
            <a:pPr algn="r"/>
            <a:r>
              <a:rPr lang="en-US" sz="3000" b="1" dirty="0">
                <a:solidFill>
                  <a:schemeClr val="accent5">
                    <a:lumMod val="60000"/>
                    <a:lumOff val="40000"/>
                  </a:schemeClr>
                </a:solidFill>
                <a:effectLst/>
                <a:latin typeface="Times New Roman" panose="02020603050405020304" pitchFamily="18" charset="0"/>
                <a:ea typeface="Cambria" panose="02040503050406030204" pitchFamily="18" charset="0"/>
                <a:cs typeface="Times New Roman" panose="02020603050405020304" pitchFamily="18" charset="0"/>
              </a:rPr>
              <a:t>Classification Models </a:t>
            </a:r>
            <a:endParaRPr lang="en-US" sz="3000" b="1" dirty="0">
              <a:solidFill>
                <a:schemeClr val="accent5">
                  <a:lumMod val="60000"/>
                  <a:lumOff val="40000"/>
                </a:schemeClr>
              </a:solidFill>
            </a:endParaRPr>
          </a:p>
        </p:txBody>
      </p:sp>
      <p:sp>
        <p:nvSpPr>
          <p:cNvPr id="30" name="TextBox 29">
            <a:extLst>
              <a:ext uri="{FF2B5EF4-FFF2-40B4-BE49-F238E27FC236}">
                <a16:creationId xmlns:a16="http://schemas.microsoft.com/office/drawing/2014/main" id="{7548B17C-93EC-BD50-78DC-173C47707F54}"/>
              </a:ext>
            </a:extLst>
          </p:cNvPr>
          <p:cNvSpPr txBox="1"/>
          <p:nvPr/>
        </p:nvSpPr>
        <p:spPr>
          <a:xfrm>
            <a:off x="232717" y="113461"/>
            <a:ext cx="11841609" cy="923330"/>
          </a:xfrm>
          <a:prstGeom prst="rect">
            <a:avLst/>
          </a:prstGeom>
          <a:noFill/>
        </p:spPr>
        <p:txBody>
          <a:bodyPr wrap="square">
            <a:spAutoFit/>
          </a:bodyPr>
          <a:lstStyle/>
          <a:p>
            <a:r>
              <a:rPr lang="en-US" b="1" dirty="0">
                <a:solidFill>
                  <a:schemeClr val="bg2">
                    <a:lumMod val="50000"/>
                  </a:schemeClr>
                </a:solidFill>
                <a:highlight>
                  <a:srgbClr val="FFFFFF"/>
                </a:highlight>
                <a:latin typeface="Times New Roman" panose="02020603050405020304" pitchFamily="18" charset="0"/>
                <a:cs typeface="Times New Roman" panose="02020603050405020304" pitchFamily="18" charset="0"/>
              </a:rPr>
              <a:t>The Topic : </a:t>
            </a:r>
            <a:r>
              <a:rPr lang="en-US" b="1" i="0" u="none" strike="noStrike" dirty="0">
                <a:solidFill>
                  <a:schemeClr val="bg2">
                    <a:lumMod val="50000"/>
                  </a:schemeClr>
                </a:solidFill>
                <a:effectLst/>
                <a:highlight>
                  <a:srgbClr val="FFFFFF"/>
                </a:highlight>
                <a:latin typeface="Times New Roman" panose="02020603050405020304" pitchFamily="18" charset="0"/>
                <a:cs typeface="Times New Roman" panose="02020603050405020304" pitchFamily="18" charset="0"/>
              </a:rPr>
              <a:t>Analyzing the Predictive Power of Financial Variables on Loan Defaults Using Classification Models</a:t>
            </a:r>
          </a:p>
          <a:p>
            <a:r>
              <a:rPr lang="en-US" dirty="0">
                <a:solidFill>
                  <a:schemeClr val="bg2">
                    <a:lumMod val="50000"/>
                  </a:schemeClr>
                </a:solidFill>
                <a:highlight>
                  <a:srgbClr val="FFFFFF"/>
                </a:highlight>
                <a:latin typeface="Times New Roman" panose="02020603050405020304" pitchFamily="18" charset="0"/>
                <a:cs typeface="Times New Roman" panose="02020603050405020304" pitchFamily="18" charset="0"/>
              </a:rPr>
              <a:t>Author : </a:t>
            </a:r>
            <a:r>
              <a:rPr lang="en-US" dirty="0" err="1">
                <a:solidFill>
                  <a:schemeClr val="bg2">
                    <a:lumMod val="50000"/>
                  </a:schemeClr>
                </a:solidFill>
                <a:highlight>
                  <a:srgbClr val="FFFFFF"/>
                </a:highlight>
                <a:latin typeface="Times New Roman" panose="02020603050405020304" pitchFamily="18" charset="0"/>
                <a:cs typeface="Times New Roman" panose="02020603050405020304" pitchFamily="18" charset="0"/>
              </a:rPr>
              <a:t>Jiwon</a:t>
            </a:r>
            <a:r>
              <a:rPr lang="en-US" dirty="0">
                <a:solidFill>
                  <a:schemeClr val="bg2">
                    <a:lumMod val="50000"/>
                  </a:schemeClr>
                </a:solidFill>
                <a:highlight>
                  <a:srgbClr val="FFFFFF"/>
                </a:highlight>
                <a:latin typeface="Times New Roman" panose="02020603050405020304" pitchFamily="18" charset="0"/>
                <a:cs typeface="Times New Roman" panose="02020603050405020304" pitchFamily="18" charset="0"/>
              </a:rPr>
              <a:t> </a:t>
            </a:r>
            <a:r>
              <a:rPr lang="en-US" dirty="0" err="1">
                <a:solidFill>
                  <a:schemeClr val="bg2">
                    <a:lumMod val="50000"/>
                  </a:schemeClr>
                </a:solidFill>
                <a:highlight>
                  <a:srgbClr val="FFFFFF"/>
                </a:highlight>
                <a:latin typeface="Times New Roman" panose="02020603050405020304" pitchFamily="18" charset="0"/>
                <a:cs typeface="Times New Roman" panose="02020603050405020304" pitchFamily="18" charset="0"/>
              </a:rPr>
              <a:t>Mok</a:t>
            </a:r>
            <a:endParaRPr lang="en-US" dirty="0">
              <a:solidFill>
                <a:schemeClr val="bg2">
                  <a:lumMod val="50000"/>
                </a:schemeClr>
              </a:solidFill>
              <a:highlight>
                <a:srgbClr val="FFFFFF"/>
              </a:highlight>
              <a:latin typeface="Times New Roman" panose="02020603050405020304" pitchFamily="18" charset="0"/>
              <a:cs typeface="Times New Roman" panose="02020603050405020304" pitchFamily="18" charset="0"/>
            </a:endParaRPr>
          </a:p>
          <a:p>
            <a:r>
              <a:rPr lang="en-US" dirty="0">
                <a:solidFill>
                  <a:schemeClr val="bg2">
                    <a:lumMod val="50000"/>
                  </a:schemeClr>
                </a:solidFill>
                <a:highlight>
                  <a:srgbClr val="FFFFFF"/>
                </a:highlight>
                <a:latin typeface="Times New Roman" panose="02020603050405020304" pitchFamily="18" charset="0"/>
                <a:cs typeface="Times New Roman" panose="02020603050405020304" pitchFamily="18" charset="0"/>
              </a:rPr>
              <a:t>Scripts Link :</a:t>
            </a:r>
            <a:r>
              <a:rPr lang="en-US" dirty="0">
                <a:solidFill>
                  <a:schemeClr val="bg2">
                    <a:lumMod val="50000"/>
                  </a:schemeClr>
                </a:solidFill>
                <a:highlight>
                  <a:srgbClr val="FFFFFF"/>
                </a:highlight>
                <a:latin typeface="Times New Roman" panose="02020603050405020304" pitchFamily="18" charset="0"/>
                <a:cs typeface="Times New Roman" panose="02020603050405020304" pitchFamily="18" charset="0"/>
                <a:hlinkClick r:id="rId4"/>
              </a:rPr>
              <a:t>https://github.com/ideal-jiwon/R_lab/blob/main/Final_Jiwon.docx</a:t>
            </a:r>
            <a:endParaRPr lang="en-US" dirty="0">
              <a:solidFill>
                <a:schemeClr val="bg2">
                  <a:lumMod val="50000"/>
                </a:schemeClr>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54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BCEEE-808F-F0DA-18A3-6C8394B5B11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50" b="88333" l="26829" r="73415">
                        <a14:foregroundMark x1="47317" y1="40417" x2="47317" y2="40417"/>
                        <a14:foregroundMark x1="47561" y1="31875" x2="47561" y2="31875"/>
                        <a14:foregroundMark x1="47561" y1="13750" x2="47561" y2="13750"/>
                        <a14:foregroundMark x1="72195" y1="46458" x2="72195" y2="46458"/>
                        <a14:foregroundMark x1="71463" y1="36458" x2="72195" y2="53750"/>
                        <a14:foregroundMark x1="72683" y1="57917" x2="73415" y2="45417"/>
                        <a14:foregroundMark x1="48293" y1="11250" x2="48293" y2="11250"/>
                        <a14:foregroundMark x1="26951" y1="46458" x2="26951" y2="46458"/>
                        <a14:foregroundMark x1="49878" y1="88333" x2="49878" y2="88333"/>
                        <a14:foregroundMark x1="44268" y1="34375" x2="44268" y2="34375"/>
                      </a14:backgroundRemoval>
                    </a14:imgEffect>
                  </a14:imgLayer>
                </a14:imgProps>
              </a:ext>
            </a:extLst>
          </a:blip>
          <a:srcRect l="23105" t="6823" r="22551" b="6420"/>
          <a:stretch/>
        </p:blipFill>
        <p:spPr>
          <a:xfrm>
            <a:off x="11541211" y="6263418"/>
            <a:ext cx="543697" cy="508083"/>
          </a:xfrm>
          <a:prstGeom prst="rect">
            <a:avLst/>
          </a:prstGeom>
        </p:spPr>
      </p:pic>
      <p:cxnSp>
        <p:nvCxnSpPr>
          <p:cNvPr id="9" name="Straight Connector 8">
            <a:extLst>
              <a:ext uri="{FF2B5EF4-FFF2-40B4-BE49-F238E27FC236}">
                <a16:creationId xmlns:a16="http://schemas.microsoft.com/office/drawing/2014/main" id="{A7F0E617-28A6-25FF-ADEC-0976768E3326}"/>
              </a:ext>
            </a:extLst>
          </p:cNvPr>
          <p:cNvCxnSpPr>
            <a:cxnSpLocks/>
          </p:cNvCxnSpPr>
          <p:nvPr/>
        </p:nvCxnSpPr>
        <p:spPr>
          <a:xfrm>
            <a:off x="4072071" y="948729"/>
            <a:ext cx="30372" cy="57115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C80D55-95CF-F47D-2EA1-B4B3DC4C044A}"/>
              </a:ext>
            </a:extLst>
          </p:cNvPr>
          <p:cNvCxnSpPr>
            <a:cxnSpLocks/>
          </p:cNvCxnSpPr>
          <p:nvPr/>
        </p:nvCxnSpPr>
        <p:spPr>
          <a:xfrm>
            <a:off x="8270789" y="948729"/>
            <a:ext cx="0" cy="57115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52EB1-8DA8-07C6-8207-59B6CCB42C0A}"/>
              </a:ext>
            </a:extLst>
          </p:cNvPr>
          <p:cNvSpPr txBox="1"/>
          <p:nvPr/>
        </p:nvSpPr>
        <p:spPr>
          <a:xfrm>
            <a:off x="561205" y="210065"/>
            <a:ext cx="3595303" cy="646331"/>
          </a:xfrm>
          <a:prstGeom prst="rect">
            <a:avLst/>
          </a:prstGeom>
          <a:noFill/>
        </p:spPr>
        <p:txBody>
          <a:bodyPr wrap="square">
            <a:spAutoFit/>
          </a:bodyPr>
          <a:lstStyle/>
          <a:p>
            <a:pPr marL="0" marR="0">
              <a:spcBef>
                <a:spcPts val="900"/>
              </a:spcBef>
              <a:spcAft>
                <a:spcPts val="900"/>
              </a:spcAft>
            </a:pPr>
            <a:r>
              <a:rPr lang="en-US" sz="1800" b="1" dirty="0">
                <a:solidFill>
                  <a:schemeClr val="accent2">
                    <a:lumMod val="60000"/>
                    <a:lumOff val="40000"/>
                  </a:schemeClr>
                </a:solidFill>
                <a:effectLst/>
                <a:latin typeface="Times New Roman" panose="02020603050405020304" pitchFamily="18" charset="0"/>
                <a:ea typeface="Cambria" panose="02040503050406030204" pitchFamily="18" charset="0"/>
                <a:cs typeface="Times New Roman" panose="02020603050405020304" pitchFamily="18" charset="0"/>
              </a:rPr>
              <a:t>Are there differences in loan default rates by loan purpose?</a:t>
            </a:r>
            <a:endParaRPr lang="en-US" sz="1800" dirty="0">
              <a:solidFill>
                <a:schemeClr val="accent2">
                  <a:lumMod val="60000"/>
                  <a:lumOff val="40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FFEA3B1-1533-17C9-9B95-4F8BAEFD191D}"/>
              </a:ext>
            </a:extLst>
          </p:cNvPr>
          <p:cNvSpPr txBox="1"/>
          <p:nvPr/>
        </p:nvSpPr>
        <p:spPr>
          <a:xfrm>
            <a:off x="193089" y="948729"/>
            <a:ext cx="3878982" cy="861774"/>
          </a:xfrm>
          <a:prstGeom prst="rect">
            <a:avLst/>
          </a:prstGeom>
          <a:noFill/>
        </p:spPr>
        <p:txBody>
          <a:bodyPr wrap="square">
            <a:spAutoFit/>
          </a:bodyPr>
          <a:lstStyle/>
          <a:p>
            <a:r>
              <a:rPr lang="en-US" sz="2000" dirty="0">
                <a:effectLst/>
                <a:latin typeface="Times New Roman" panose="02020603050405020304" pitchFamily="18" charset="0"/>
                <a:ea typeface="Cambria" panose="02040503050406030204" pitchFamily="18" charset="0"/>
                <a:cs typeface="Times New Roman" panose="02020603050405020304" pitchFamily="18" charset="0"/>
              </a:rPr>
              <a:t>Yes,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the data indicates that credit card and medical loans have significantly larger default rates than any other type of loan.</a:t>
            </a:r>
            <a:r>
              <a:rPr lang="en-US" sz="1500" dirty="0">
                <a:effectLst/>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pic>
        <p:nvPicPr>
          <p:cNvPr id="16" name="Picture">
            <a:extLst>
              <a:ext uri="{FF2B5EF4-FFF2-40B4-BE49-F238E27FC236}">
                <a16:creationId xmlns:a16="http://schemas.microsoft.com/office/drawing/2014/main" id="{93E7AF52-1743-E832-93D4-D4CBCE6AC310}"/>
              </a:ext>
            </a:extLst>
          </p:cNvPr>
          <p:cNvPicPr/>
          <p:nvPr/>
        </p:nvPicPr>
        <p:blipFill>
          <a:blip r:embed="rId4"/>
          <a:stretch>
            <a:fillRect/>
          </a:stretch>
        </p:blipFill>
        <p:spPr bwMode="auto">
          <a:xfrm>
            <a:off x="131298" y="2122455"/>
            <a:ext cx="3773946" cy="2327597"/>
          </a:xfrm>
          <a:prstGeom prst="rect">
            <a:avLst/>
          </a:prstGeom>
          <a:noFill/>
          <a:ln w="9525">
            <a:noFill/>
            <a:headEnd/>
            <a:tailEnd/>
          </a:ln>
        </p:spPr>
      </p:pic>
      <p:sp>
        <p:nvSpPr>
          <p:cNvPr id="2" name="TextBox 1">
            <a:extLst>
              <a:ext uri="{FF2B5EF4-FFF2-40B4-BE49-F238E27FC236}">
                <a16:creationId xmlns:a16="http://schemas.microsoft.com/office/drawing/2014/main" id="{62343660-A3A9-2BB0-74CF-5519C8ACC040}"/>
              </a:ext>
            </a:extLst>
          </p:cNvPr>
          <p:cNvSpPr txBox="1"/>
          <p:nvPr/>
        </p:nvSpPr>
        <p:spPr>
          <a:xfrm>
            <a:off x="193089" y="302398"/>
            <a:ext cx="654891" cy="553998"/>
          </a:xfrm>
          <a:prstGeom prst="rect">
            <a:avLst/>
          </a:prstGeom>
          <a:noFill/>
        </p:spPr>
        <p:txBody>
          <a:bodyPr wrap="square" rtlCol="0">
            <a:spAutoFit/>
          </a:bodyPr>
          <a:lstStyle/>
          <a:p>
            <a:r>
              <a:rPr lang="en-US" sz="3000" b="1" dirty="0">
                <a:solidFill>
                  <a:schemeClr val="accent2">
                    <a:lumMod val="60000"/>
                    <a:lumOff val="40000"/>
                  </a:schemeClr>
                </a:solidFill>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0103124D-FD6A-D827-8068-4373B2F43144}"/>
              </a:ext>
            </a:extLst>
          </p:cNvPr>
          <p:cNvSpPr txBox="1"/>
          <p:nvPr/>
        </p:nvSpPr>
        <p:spPr>
          <a:xfrm>
            <a:off x="4665196" y="197708"/>
            <a:ext cx="3605587" cy="646331"/>
          </a:xfrm>
          <a:prstGeom prst="rect">
            <a:avLst/>
          </a:prstGeom>
          <a:noFill/>
        </p:spPr>
        <p:txBody>
          <a:bodyPr wrap="square">
            <a:spAutoFit/>
          </a:bodyPr>
          <a:lstStyle/>
          <a:p>
            <a:pPr marL="0" marR="0">
              <a:spcBef>
                <a:spcPts val="900"/>
              </a:spcBef>
              <a:spcAft>
                <a:spcPts val="900"/>
              </a:spcAft>
            </a:pPr>
            <a:r>
              <a:rPr lang="en-US" sz="1800" b="1" dirty="0">
                <a:solidFill>
                  <a:schemeClr val="accent6">
                    <a:lumMod val="60000"/>
                    <a:lumOff val="40000"/>
                  </a:schemeClr>
                </a:solidFill>
                <a:effectLst/>
                <a:latin typeface="Times New Roman" panose="02020603050405020304" pitchFamily="18" charset="0"/>
                <a:ea typeface="Cambria" panose="02040503050406030204" pitchFamily="18" charset="0"/>
                <a:cs typeface="Times New Roman" panose="02020603050405020304" pitchFamily="18" charset="0"/>
              </a:rPr>
              <a:t>Does higher interest rate result in higher loan default rate?</a:t>
            </a:r>
          </a:p>
        </p:txBody>
      </p:sp>
      <p:sp>
        <p:nvSpPr>
          <p:cNvPr id="4" name="TextBox 3">
            <a:extLst>
              <a:ext uri="{FF2B5EF4-FFF2-40B4-BE49-F238E27FC236}">
                <a16:creationId xmlns:a16="http://schemas.microsoft.com/office/drawing/2014/main" id="{28E7A718-A5DF-D384-A422-18E1C4A16B66}"/>
              </a:ext>
            </a:extLst>
          </p:cNvPr>
          <p:cNvSpPr txBox="1"/>
          <p:nvPr/>
        </p:nvSpPr>
        <p:spPr>
          <a:xfrm>
            <a:off x="4350634" y="4062612"/>
            <a:ext cx="3789914" cy="2616101"/>
          </a:xfrm>
          <a:prstGeom prst="rect">
            <a:avLst/>
          </a:prstGeom>
          <a:noFill/>
        </p:spPr>
        <p:txBody>
          <a:bodyPr wrap="square">
            <a:spAutoFit/>
          </a:bodyPr>
          <a:lstStyle/>
          <a:p>
            <a:r>
              <a:rPr lang="en-US" sz="2000" dirty="0">
                <a:effectLst/>
                <a:latin typeface="Times New Roman" panose="02020603050405020304" pitchFamily="18" charset="0"/>
                <a:ea typeface="Cambria" panose="02040503050406030204" pitchFamily="18" charset="0"/>
                <a:cs typeface="Times New Roman" panose="02020603050405020304" pitchFamily="18" charset="0"/>
              </a:rPr>
              <a:t>Yes. </a:t>
            </a: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Higher interest rate is more likely to result in loan default rate based on the box plot below. The average interest rate among customers who default lone is 14.89 while people who do not default lone use the program at 9.34. It proves that higher interest rate is more likely to result in higher loan default rate. Among customers who have default loans, minimum interest rate is 9.75 and the highest interest rate is 20.00. Compared to them, customers who have not default loans show the far lower interest rate as 4.72 and 13.97 for minimum and maximum for each. </a:t>
            </a:r>
            <a:r>
              <a:rPr lang="en-US" sz="1200" u="sng" dirty="0">
                <a:effectLst/>
                <a:latin typeface="Times New Roman" panose="02020603050405020304" pitchFamily="18" charset="0"/>
                <a:ea typeface="Cambria" panose="02040503050406030204" pitchFamily="18" charset="0"/>
                <a:cs typeface="Times New Roman" panose="02020603050405020304" pitchFamily="18" charset="0"/>
              </a:rPr>
              <a:t>Therefore, it shows that there is the clear relationship that higher interest rate leads to the higher defaulting loan rate to customers.</a:t>
            </a:r>
            <a:r>
              <a:rPr lang="en-US" sz="1200" u="sng" dirty="0">
                <a:effectLst/>
                <a:latin typeface="Times New Roman" panose="02020603050405020304" pitchFamily="18" charset="0"/>
                <a:cs typeface="Times New Roman" panose="02020603050405020304" pitchFamily="18" charset="0"/>
              </a:rPr>
              <a:t> </a:t>
            </a:r>
            <a:endParaRPr lang="en-US" sz="12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B4B40D-CDA6-9D83-F2AC-366E0B3A6CC5}"/>
              </a:ext>
            </a:extLst>
          </p:cNvPr>
          <p:cNvSpPr txBox="1"/>
          <p:nvPr/>
        </p:nvSpPr>
        <p:spPr>
          <a:xfrm>
            <a:off x="4156509" y="302398"/>
            <a:ext cx="654891" cy="553998"/>
          </a:xfrm>
          <a:prstGeom prst="rect">
            <a:avLst/>
          </a:prstGeom>
          <a:noFill/>
        </p:spPr>
        <p:txBody>
          <a:bodyPr wrap="square" rtlCol="0">
            <a:spAutoFit/>
          </a:bodyPr>
          <a:lstStyle/>
          <a:p>
            <a:r>
              <a:rPr lang="en-US" sz="3000" b="1" dirty="0">
                <a:solidFill>
                  <a:schemeClr val="accent6">
                    <a:lumMod val="60000"/>
                    <a:lumOff val="40000"/>
                  </a:schemeClr>
                </a:solidFill>
                <a:latin typeface="Times New Roman" panose="02020603050405020304" pitchFamily="18" charset="0"/>
                <a:cs typeface="Times New Roman" panose="02020603050405020304" pitchFamily="18" charset="0"/>
              </a:rPr>
              <a:t>2.</a:t>
            </a:r>
          </a:p>
        </p:txBody>
      </p:sp>
      <p:pic>
        <p:nvPicPr>
          <p:cNvPr id="8" name="Picture">
            <a:extLst>
              <a:ext uri="{FF2B5EF4-FFF2-40B4-BE49-F238E27FC236}">
                <a16:creationId xmlns:a16="http://schemas.microsoft.com/office/drawing/2014/main" id="{F80AFEDD-C79D-883D-B0FC-508157C584BD}"/>
              </a:ext>
            </a:extLst>
          </p:cNvPr>
          <p:cNvPicPr/>
          <p:nvPr/>
        </p:nvPicPr>
        <p:blipFill>
          <a:blip r:embed="rId5"/>
          <a:stretch>
            <a:fillRect/>
          </a:stretch>
        </p:blipFill>
        <p:spPr bwMode="auto">
          <a:xfrm>
            <a:off x="4350634" y="948729"/>
            <a:ext cx="3619456" cy="2921338"/>
          </a:xfrm>
          <a:prstGeom prst="rect">
            <a:avLst/>
          </a:prstGeom>
          <a:noFill/>
          <a:ln w="9525">
            <a:noFill/>
            <a:headEnd/>
            <a:tailEnd/>
          </a:ln>
        </p:spPr>
      </p:pic>
      <p:sp>
        <p:nvSpPr>
          <p:cNvPr id="10" name="TextBox 9">
            <a:extLst>
              <a:ext uri="{FF2B5EF4-FFF2-40B4-BE49-F238E27FC236}">
                <a16:creationId xmlns:a16="http://schemas.microsoft.com/office/drawing/2014/main" id="{F980D37F-6D4B-A977-3ED3-00BE8671D113}"/>
              </a:ext>
            </a:extLst>
          </p:cNvPr>
          <p:cNvSpPr txBox="1"/>
          <p:nvPr/>
        </p:nvSpPr>
        <p:spPr>
          <a:xfrm>
            <a:off x="8707641" y="185351"/>
            <a:ext cx="3605587" cy="923330"/>
          </a:xfrm>
          <a:prstGeom prst="rect">
            <a:avLst/>
          </a:prstGeom>
          <a:noFill/>
        </p:spPr>
        <p:txBody>
          <a:bodyPr wrap="square">
            <a:spAutoFit/>
          </a:bodyPr>
          <a:lstStyle/>
          <a:p>
            <a:pPr marL="0" marR="0">
              <a:spcBef>
                <a:spcPts val="900"/>
              </a:spcBef>
              <a:spcAft>
                <a:spcPts val="900"/>
              </a:spcAft>
            </a:pPr>
            <a:r>
              <a:rPr lang="en-US" sz="1800" b="1" dirty="0">
                <a:solidFill>
                  <a:schemeClr val="accent5">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rPr>
              <a:t>Are customers with bankruptcy history more likely to default the loans in the future?</a:t>
            </a:r>
            <a:r>
              <a:rPr lang="en-US" b="1" dirty="0">
                <a:solidFill>
                  <a:schemeClr val="accent5">
                    <a:lumMod val="75000"/>
                  </a:schemeClr>
                </a:solidFill>
                <a:effectLst/>
                <a:latin typeface="Times New Roman" panose="02020603050405020304" pitchFamily="18" charset="0"/>
                <a:cs typeface="Times New Roman" panose="02020603050405020304" pitchFamily="18" charset="0"/>
              </a:rPr>
              <a:t> </a:t>
            </a:r>
            <a:endParaRPr lang="en-US" sz="1800" b="1" dirty="0">
              <a:solidFill>
                <a:schemeClr val="accent5">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2491C1E-F0B6-1C3F-CC8C-7858649A4DA1}"/>
              </a:ext>
            </a:extLst>
          </p:cNvPr>
          <p:cNvSpPr txBox="1"/>
          <p:nvPr/>
        </p:nvSpPr>
        <p:spPr>
          <a:xfrm>
            <a:off x="8257403" y="290041"/>
            <a:ext cx="654891" cy="553998"/>
          </a:xfrm>
          <a:prstGeom prst="rect">
            <a:avLst/>
          </a:prstGeom>
          <a:noFill/>
        </p:spPr>
        <p:txBody>
          <a:bodyPr wrap="square" rtlCol="0">
            <a:spAutoFit/>
          </a:bodyPr>
          <a:lstStyle/>
          <a:p>
            <a:r>
              <a:rPr lang="en-US" sz="3000" b="1" dirty="0">
                <a:solidFill>
                  <a:schemeClr val="accent5">
                    <a:lumMod val="75000"/>
                  </a:schemeClr>
                </a:solidFill>
                <a:latin typeface="Times New Roman" panose="02020603050405020304" pitchFamily="18" charset="0"/>
                <a:cs typeface="Times New Roman" panose="02020603050405020304" pitchFamily="18" charset="0"/>
              </a:rPr>
              <a:t>3.</a:t>
            </a:r>
          </a:p>
        </p:txBody>
      </p:sp>
      <p:graphicFrame>
        <p:nvGraphicFramePr>
          <p:cNvPr id="14" name="Object 13">
            <a:extLst>
              <a:ext uri="{FF2B5EF4-FFF2-40B4-BE49-F238E27FC236}">
                <a16:creationId xmlns:a16="http://schemas.microsoft.com/office/drawing/2014/main" id="{E8ADC6C0-4D1B-FCA8-3495-9DF13E3947E0}"/>
              </a:ext>
            </a:extLst>
          </p:cNvPr>
          <p:cNvGraphicFramePr>
            <a:graphicFrameLocks noChangeAspect="1"/>
          </p:cNvGraphicFramePr>
          <p:nvPr>
            <p:extLst>
              <p:ext uri="{D42A27DB-BD31-4B8C-83A1-F6EECF244321}">
                <p14:modId xmlns:p14="http://schemas.microsoft.com/office/powerpoint/2010/main" val="3494660594"/>
              </p:ext>
            </p:extLst>
          </p:nvPr>
        </p:nvGraphicFramePr>
        <p:xfrm>
          <a:off x="8584848" y="1201013"/>
          <a:ext cx="3427419" cy="800782"/>
        </p:xfrm>
        <a:graphic>
          <a:graphicData uri="http://schemas.openxmlformats.org/presentationml/2006/ole">
            <mc:AlternateContent xmlns:mc="http://schemas.openxmlformats.org/markup-compatibility/2006">
              <mc:Choice xmlns:v="urn:schemas-microsoft-com:vml" Requires="v">
                <p:oleObj name="Document" r:id="rId6" imgW="5943600" imgH="1244600" progId="Word.Document.12">
                  <p:embed/>
                </p:oleObj>
              </mc:Choice>
              <mc:Fallback>
                <p:oleObj name="Document" r:id="rId6" imgW="5943600" imgH="1244600" progId="Word.Document.12">
                  <p:embed/>
                  <p:pic>
                    <p:nvPicPr>
                      <p:cNvPr id="0" name=""/>
                      <p:cNvPicPr/>
                      <p:nvPr/>
                    </p:nvPicPr>
                    <p:blipFill>
                      <a:blip r:embed="rId7"/>
                      <a:stretch>
                        <a:fillRect/>
                      </a:stretch>
                    </p:blipFill>
                    <p:spPr>
                      <a:xfrm>
                        <a:off x="8584848" y="1201013"/>
                        <a:ext cx="3427419" cy="800782"/>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E75FD05B-ED0B-E066-81D1-6DB0DC527437}"/>
              </a:ext>
            </a:extLst>
          </p:cNvPr>
          <p:cNvSpPr txBox="1"/>
          <p:nvPr/>
        </p:nvSpPr>
        <p:spPr>
          <a:xfrm>
            <a:off x="8533401" y="2201340"/>
            <a:ext cx="3478866" cy="2169825"/>
          </a:xfrm>
          <a:prstGeom prst="rect">
            <a:avLst/>
          </a:prstGeom>
          <a:noFill/>
        </p:spPr>
        <p:txBody>
          <a:bodyPr wrap="square">
            <a:spAutoFit/>
          </a:bodyPr>
          <a:lstStyle/>
          <a:p>
            <a:pPr marL="0" marR="0">
              <a:spcBef>
                <a:spcPts val="900"/>
              </a:spcBef>
              <a:spcAft>
                <a:spcPts val="900"/>
              </a:spcAft>
            </a:pP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No. There is no significant difference in loan default rates. The data collected based on 486 customers, </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41.76%</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of them have the history of bankruptcy. Among 3264, </a:t>
            </a:r>
            <a:r>
              <a:rPr lang="en-US" sz="1500" b="1" dirty="0">
                <a:effectLst/>
                <a:latin typeface="Times New Roman" panose="02020603050405020304" pitchFamily="18" charset="0"/>
                <a:ea typeface="Cambria" panose="02040503050406030204" pitchFamily="18" charset="0"/>
                <a:cs typeface="Times New Roman" panose="02020603050405020304" pitchFamily="18" charset="0"/>
              </a:rPr>
              <a:t>36.6%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of them do not default the loans, which is significant. Therefore, compared to other factors, </a:t>
            </a:r>
            <a:r>
              <a:rPr lang="en-US" sz="1500" u="sng" dirty="0">
                <a:effectLst/>
                <a:latin typeface="Times New Roman" panose="02020603050405020304" pitchFamily="18" charset="0"/>
                <a:ea typeface="Cambria" panose="02040503050406030204" pitchFamily="18" charset="0"/>
                <a:cs typeface="Times New Roman" panose="02020603050405020304" pitchFamily="18" charset="0"/>
              </a:rPr>
              <a:t>the history of bankruptcy does not make the big difference in lowering loan default rate.</a:t>
            </a:r>
          </a:p>
        </p:txBody>
      </p:sp>
    </p:spTree>
    <p:extLst>
      <p:ext uri="{BB962C8B-B14F-4D97-AF65-F5344CB8AC3E}">
        <p14:creationId xmlns:p14="http://schemas.microsoft.com/office/powerpoint/2010/main" val="381066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BCEEE-808F-F0DA-18A3-6C8394B5B11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50" b="88333" l="26829" r="73415">
                        <a14:foregroundMark x1="47317" y1="40417" x2="47317" y2="40417"/>
                        <a14:foregroundMark x1="47561" y1="31875" x2="47561" y2="31875"/>
                        <a14:foregroundMark x1="47561" y1="13750" x2="47561" y2="13750"/>
                        <a14:foregroundMark x1="72195" y1="46458" x2="72195" y2="46458"/>
                        <a14:foregroundMark x1="71463" y1="36458" x2="72195" y2="53750"/>
                        <a14:foregroundMark x1="72683" y1="57917" x2="73415" y2="45417"/>
                        <a14:foregroundMark x1="48293" y1="11250" x2="48293" y2="11250"/>
                        <a14:foregroundMark x1="26951" y1="46458" x2="26951" y2="46458"/>
                        <a14:foregroundMark x1="49878" y1="88333" x2="49878" y2="88333"/>
                        <a14:foregroundMark x1="44268" y1="34375" x2="44268" y2="34375"/>
                      </a14:backgroundRemoval>
                    </a14:imgEffect>
                  </a14:imgLayer>
                </a14:imgProps>
              </a:ext>
            </a:extLst>
          </a:blip>
          <a:srcRect l="23105" t="6823" r="22551" b="6420"/>
          <a:stretch/>
        </p:blipFill>
        <p:spPr>
          <a:xfrm>
            <a:off x="11529547" y="6252518"/>
            <a:ext cx="555361" cy="518983"/>
          </a:xfrm>
          <a:prstGeom prst="rect">
            <a:avLst/>
          </a:prstGeom>
        </p:spPr>
      </p:pic>
      <p:cxnSp>
        <p:nvCxnSpPr>
          <p:cNvPr id="9" name="Straight Connector 8">
            <a:extLst>
              <a:ext uri="{FF2B5EF4-FFF2-40B4-BE49-F238E27FC236}">
                <a16:creationId xmlns:a16="http://schemas.microsoft.com/office/drawing/2014/main" id="{A7F0E617-28A6-25FF-ADEC-0976768E3326}"/>
              </a:ext>
            </a:extLst>
          </p:cNvPr>
          <p:cNvCxnSpPr>
            <a:cxnSpLocks/>
          </p:cNvCxnSpPr>
          <p:nvPr/>
        </p:nvCxnSpPr>
        <p:spPr>
          <a:xfrm>
            <a:off x="4102443" y="1029315"/>
            <a:ext cx="0" cy="563097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C80D55-95CF-F47D-2EA1-B4B3DC4C044A}"/>
              </a:ext>
            </a:extLst>
          </p:cNvPr>
          <p:cNvCxnSpPr>
            <a:cxnSpLocks/>
          </p:cNvCxnSpPr>
          <p:nvPr/>
        </p:nvCxnSpPr>
        <p:spPr>
          <a:xfrm>
            <a:off x="8270783" y="1029315"/>
            <a:ext cx="6" cy="563097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52EB1-8DA8-07C6-8207-59B6CCB42C0A}"/>
              </a:ext>
            </a:extLst>
          </p:cNvPr>
          <p:cNvSpPr txBox="1"/>
          <p:nvPr/>
        </p:nvSpPr>
        <p:spPr>
          <a:xfrm>
            <a:off x="701776" y="197708"/>
            <a:ext cx="3400660" cy="646331"/>
          </a:xfrm>
          <a:prstGeom prst="rect">
            <a:avLst/>
          </a:prstGeom>
          <a:noFill/>
        </p:spPr>
        <p:txBody>
          <a:bodyPr wrap="square">
            <a:spAutoFit/>
          </a:bodyPr>
          <a:lstStyle/>
          <a:p>
            <a:pPr marL="0" marR="0">
              <a:spcBef>
                <a:spcPts val="900"/>
              </a:spcBef>
              <a:spcAft>
                <a:spcPts val="900"/>
              </a:spcAft>
            </a:pPr>
            <a:r>
              <a:rPr lang="en-US" sz="1800" b="1" dirty="0">
                <a:solidFill>
                  <a:schemeClr val="accent2">
                    <a:lumMod val="60000"/>
                    <a:lumOff val="40000"/>
                  </a:schemeClr>
                </a:solidFill>
                <a:effectLst/>
                <a:latin typeface="Times" pitchFamily="2" charset="0"/>
                <a:ea typeface="Cambria" panose="02040503050406030204" pitchFamily="18" charset="0"/>
                <a:cs typeface="Times New Roman" panose="02020603050405020304" pitchFamily="18" charset="0"/>
              </a:rPr>
              <a:t>Do people who have home are less likely to default loans? </a:t>
            </a:r>
          </a:p>
        </p:txBody>
      </p:sp>
      <p:sp>
        <p:nvSpPr>
          <p:cNvPr id="15" name="TextBox 14">
            <a:extLst>
              <a:ext uri="{FF2B5EF4-FFF2-40B4-BE49-F238E27FC236}">
                <a16:creationId xmlns:a16="http://schemas.microsoft.com/office/drawing/2014/main" id="{BFFEA3B1-1533-17C9-9B95-4F8BAEFD191D}"/>
              </a:ext>
            </a:extLst>
          </p:cNvPr>
          <p:cNvSpPr txBox="1"/>
          <p:nvPr/>
        </p:nvSpPr>
        <p:spPr>
          <a:xfrm>
            <a:off x="277527" y="4008887"/>
            <a:ext cx="3878982" cy="1554272"/>
          </a:xfrm>
          <a:prstGeom prst="rect">
            <a:avLst/>
          </a:prstGeom>
          <a:noFill/>
        </p:spPr>
        <p:txBody>
          <a:bodyPr wrap="square">
            <a:spAutoFit/>
          </a:bodyPr>
          <a:lstStyle/>
          <a:p>
            <a:pPr marL="0" marR="0">
              <a:spcBef>
                <a:spcPts val="900"/>
              </a:spcBef>
              <a:spcAft>
                <a:spcPts val="90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No, </a:t>
            </a:r>
            <a:r>
              <a:rPr lang="en-US" sz="1500" dirty="0">
                <a:effectLst/>
                <a:latin typeface="Cambria" panose="02040503050406030204" pitchFamily="18" charset="0"/>
                <a:ea typeface="Cambria" panose="02040503050406030204" pitchFamily="18" charset="0"/>
                <a:cs typeface="Times New Roman" panose="02020603050405020304" pitchFamily="18" charset="0"/>
              </a:rPr>
              <a:t>homeownership is not the factor of leading to defaulting loan. People who own their home show 37% of </a:t>
            </a:r>
            <a:r>
              <a:rPr lang="en-US" sz="1500" dirty="0" err="1">
                <a:effectLst/>
                <a:latin typeface="Cambria" panose="02040503050406030204" pitchFamily="18" charset="0"/>
                <a:ea typeface="Cambria" panose="02040503050406030204" pitchFamily="18" charset="0"/>
                <a:cs typeface="Times New Roman" panose="02020603050405020304" pitchFamily="18" charset="0"/>
              </a:rPr>
              <a:t>loan_default</a:t>
            </a:r>
            <a:r>
              <a:rPr lang="en-US" sz="1500" dirty="0">
                <a:effectLst/>
                <a:latin typeface="Cambria" panose="02040503050406030204" pitchFamily="18" charset="0"/>
                <a:ea typeface="Cambria" panose="02040503050406030204" pitchFamily="18" charset="0"/>
                <a:cs typeface="Times New Roman" panose="02020603050405020304" pitchFamily="18" charset="0"/>
              </a:rPr>
              <a:t> rate while people who rent the house show 42.79. The rate is slightly higher at 5%. It is not the principal component.</a:t>
            </a:r>
          </a:p>
        </p:txBody>
      </p:sp>
      <p:sp>
        <p:nvSpPr>
          <p:cNvPr id="2" name="TextBox 1">
            <a:extLst>
              <a:ext uri="{FF2B5EF4-FFF2-40B4-BE49-F238E27FC236}">
                <a16:creationId xmlns:a16="http://schemas.microsoft.com/office/drawing/2014/main" id="{62343660-A3A9-2BB0-74CF-5519C8ACC040}"/>
              </a:ext>
            </a:extLst>
          </p:cNvPr>
          <p:cNvSpPr txBox="1"/>
          <p:nvPr/>
        </p:nvSpPr>
        <p:spPr>
          <a:xfrm>
            <a:off x="155905" y="243874"/>
            <a:ext cx="654891" cy="553998"/>
          </a:xfrm>
          <a:prstGeom prst="rect">
            <a:avLst/>
          </a:prstGeom>
          <a:noFill/>
        </p:spPr>
        <p:txBody>
          <a:bodyPr wrap="square" rtlCol="0">
            <a:spAutoFit/>
          </a:bodyPr>
          <a:lstStyle/>
          <a:p>
            <a:r>
              <a:rPr lang="en-US" sz="3000" b="1" dirty="0">
                <a:solidFill>
                  <a:schemeClr val="accent2">
                    <a:lumMod val="60000"/>
                    <a:lumOff val="40000"/>
                  </a:schemeClr>
                </a:solidFill>
                <a:latin typeface="Times" pitchFamily="2" charset="0"/>
                <a:cs typeface="Times New Roman" panose="02020603050405020304" pitchFamily="18" charset="0"/>
              </a:rPr>
              <a:t>4.</a:t>
            </a:r>
          </a:p>
        </p:txBody>
      </p:sp>
      <p:sp>
        <p:nvSpPr>
          <p:cNvPr id="3" name="TextBox 2">
            <a:extLst>
              <a:ext uri="{FF2B5EF4-FFF2-40B4-BE49-F238E27FC236}">
                <a16:creationId xmlns:a16="http://schemas.microsoft.com/office/drawing/2014/main" id="{0103124D-FD6A-D827-8068-4373B2F43144}"/>
              </a:ext>
            </a:extLst>
          </p:cNvPr>
          <p:cNvSpPr txBox="1"/>
          <p:nvPr/>
        </p:nvSpPr>
        <p:spPr>
          <a:xfrm>
            <a:off x="4665196" y="197708"/>
            <a:ext cx="3605587" cy="646331"/>
          </a:xfrm>
          <a:prstGeom prst="rect">
            <a:avLst/>
          </a:prstGeom>
          <a:noFill/>
        </p:spPr>
        <p:txBody>
          <a:bodyPr wrap="square">
            <a:spAutoFit/>
          </a:bodyPr>
          <a:lstStyle/>
          <a:p>
            <a:pPr marL="0" marR="0">
              <a:spcBef>
                <a:spcPts val="900"/>
              </a:spcBef>
              <a:spcAft>
                <a:spcPts val="900"/>
              </a:spcAft>
            </a:pPr>
            <a:r>
              <a:rPr lang="en-US" sz="1800" b="1" dirty="0">
                <a:solidFill>
                  <a:schemeClr val="accent6">
                    <a:lumMod val="60000"/>
                    <a:lumOff val="40000"/>
                  </a:schemeClr>
                </a:solidFill>
                <a:effectLst/>
                <a:latin typeface="Times" pitchFamily="2" charset="0"/>
                <a:ea typeface="Cambria" panose="02040503050406030204" pitchFamily="18" charset="0"/>
                <a:cs typeface="Times New Roman" panose="02020603050405020304" pitchFamily="18" charset="0"/>
              </a:rPr>
              <a:t>Do people who have higher income are less likely to default the loans? </a:t>
            </a:r>
          </a:p>
        </p:txBody>
      </p:sp>
      <p:sp>
        <p:nvSpPr>
          <p:cNvPr id="5" name="TextBox 4">
            <a:extLst>
              <a:ext uri="{FF2B5EF4-FFF2-40B4-BE49-F238E27FC236}">
                <a16:creationId xmlns:a16="http://schemas.microsoft.com/office/drawing/2014/main" id="{34B4B40D-CDA6-9D83-F2AC-366E0B3A6CC5}"/>
              </a:ext>
            </a:extLst>
          </p:cNvPr>
          <p:cNvSpPr txBox="1"/>
          <p:nvPr/>
        </p:nvSpPr>
        <p:spPr>
          <a:xfrm>
            <a:off x="4156509" y="302398"/>
            <a:ext cx="654891" cy="553998"/>
          </a:xfrm>
          <a:prstGeom prst="rect">
            <a:avLst/>
          </a:prstGeom>
          <a:noFill/>
        </p:spPr>
        <p:txBody>
          <a:bodyPr wrap="square" rtlCol="0">
            <a:spAutoFit/>
          </a:bodyPr>
          <a:lstStyle/>
          <a:p>
            <a:r>
              <a:rPr lang="en-US" sz="3000" b="1" dirty="0">
                <a:solidFill>
                  <a:schemeClr val="accent6">
                    <a:lumMod val="60000"/>
                    <a:lumOff val="40000"/>
                  </a:schemeClr>
                </a:solidFill>
                <a:latin typeface="Times" pitchFamily="2" charset="0"/>
                <a:cs typeface="Times New Roman" panose="02020603050405020304" pitchFamily="18" charset="0"/>
              </a:rPr>
              <a:t>5.</a:t>
            </a:r>
          </a:p>
        </p:txBody>
      </p:sp>
      <p:pic>
        <p:nvPicPr>
          <p:cNvPr id="7" name="Picture">
            <a:extLst>
              <a:ext uri="{FF2B5EF4-FFF2-40B4-BE49-F238E27FC236}">
                <a16:creationId xmlns:a16="http://schemas.microsoft.com/office/drawing/2014/main" id="{5333D612-7572-3045-4805-A2CF739D6B72}"/>
              </a:ext>
            </a:extLst>
          </p:cNvPr>
          <p:cNvPicPr/>
          <p:nvPr/>
        </p:nvPicPr>
        <p:blipFill>
          <a:blip r:embed="rId4"/>
          <a:stretch>
            <a:fillRect/>
          </a:stretch>
        </p:blipFill>
        <p:spPr bwMode="auto">
          <a:xfrm>
            <a:off x="370441" y="1029315"/>
            <a:ext cx="3284324" cy="2585393"/>
          </a:xfrm>
          <a:prstGeom prst="rect">
            <a:avLst/>
          </a:prstGeom>
          <a:noFill/>
          <a:ln w="9525">
            <a:noFill/>
            <a:headEnd/>
            <a:tailEnd/>
          </a:ln>
        </p:spPr>
      </p:pic>
      <p:pic>
        <p:nvPicPr>
          <p:cNvPr id="17" name="Picture">
            <a:extLst>
              <a:ext uri="{FF2B5EF4-FFF2-40B4-BE49-F238E27FC236}">
                <a16:creationId xmlns:a16="http://schemas.microsoft.com/office/drawing/2014/main" id="{B4F5CE6E-2945-5A3E-0486-1F0E8ECEA904}"/>
              </a:ext>
            </a:extLst>
          </p:cNvPr>
          <p:cNvPicPr/>
          <p:nvPr/>
        </p:nvPicPr>
        <p:blipFill>
          <a:blip r:embed="rId5"/>
          <a:stretch>
            <a:fillRect/>
          </a:stretch>
        </p:blipFill>
        <p:spPr bwMode="auto">
          <a:xfrm>
            <a:off x="4351399" y="1227784"/>
            <a:ext cx="3724500" cy="3228540"/>
          </a:xfrm>
          <a:prstGeom prst="rect">
            <a:avLst/>
          </a:prstGeom>
          <a:noFill/>
          <a:ln w="9525">
            <a:noFill/>
            <a:headEnd/>
            <a:tailEnd/>
          </a:ln>
        </p:spPr>
      </p:pic>
      <p:sp>
        <p:nvSpPr>
          <p:cNvPr id="20" name="TextBox 19">
            <a:extLst>
              <a:ext uri="{FF2B5EF4-FFF2-40B4-BE49-F238E27FC236}">
                <a16:creationId xmlns:a16="http://schemas.microsoft.com/office/drawing/2014/main" id="{47C0E07C-BB17-662F-6E26-7E8B9808594D}"/>
              </a:ext>
            </a:extLst>
          </p:cNvPr>
          <p:cNvSpPr txBox="1"/>
          <p:nvPr/>
        </p:nvSpPr>
        <p:spPr>
          <a:xfrm>
            <a:off x="4350592" y="4475001"/>
            <a:ext cx="3684901" cy="1554272"/>
          </a:xfrm>
          <a:prstGeom prst="rect">
            <a:avLst/>
          </a:prstGeom>
          <a:noFill/>
        </p:spPr>
        <p:txBody>
          <a:bodyPr wrap="square">
            <a:spAutoFit/>
          </a:bodyPr>
          <a:lstStyle/>
          <a:p>
            <a:pPr marL="0" marR="0">
              <a:spcBef>
                <a:spcPts val="900"/>
              </a:spcBef>
              <a:spcAft>
                <a:spcPts val="900"/>
              </a:spcAft>
            </a:pPr>
            <a:r>
              <a:rPr lang="en-US" sz="2000" dirty="0">
                <a:effectLst/>
                <a:latin typeface="Times" pitchFamily="2" charset="0"/>
                <a:ea typeface="Cambria" panose="02040503050406030204" pitchFamily="18" charset="0"/>
                <a:cs typeface="Times New Roman" panose="02020603050405020304" pitchFamily="18" charset="0"/>
              </a:rPr>
              <a:t>Yes, </a:t>
            </a:r>
            <a:r>
              <a:rPr lang="en-US" sz="1500" dirty="0">
                <a:effectLst/>
                <a:latin typeface="Cambria" panose="02040503050406030204" pitchFamily="18" charset="0"/>
                <a:ea typeface="Cambria" panose="02040503050406030204" pitchFamily="18" charset="0"/>
                <a:cs typeface="Times New Roman" panose="02020603050405020304" pitchFamily="18" charset="0"/>
              </a:rPr>
              <a:t>Customers who default on their loans have lower income than customers who have not. From 100k, the proportion of customers who have not default on their loans is far higher than those who have not.</a:t>
            </a:r>
          </a:p>
        </p:txBody>
      </p:sp>
    </p:spTree>
    <p:extLst>
      <p:ext uri="{BB962C8B-B14F-4D97-AF65-F5344CB8AC3E}">
        <p14:creationId xmlns:p14="http://schemas.microsoft.com/office/powerpoint/2010/main" val="293301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BCEEE-808F-F0DA-18A3-6C8394B5B11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50" b="88333" l="26829" r="73415">
                        <a14:foregroundMark x1="47317" y1="40417" x2="47317" y2="40417"/>
                        <a14:foregroundMark x1="47561" y1="31875" x2="47561" y2="31875"/>
                        <a14:foregroundMark x1="47561" y1="13750" x2="47561" y2="13750"/>
                        <a14:foregroundMark x1="72195" y1="46458" x2="72195" y2="46458"/>
                        <a14:foregroundMark x1="71463" y1="36458" x2="72195" y2="53750"/>
                        <a14:foregroundMark x1="72683" y1="57917" x2="73415" y2="45417"/>
                        <a14:foregroundMark x1="48293" y1="11250" x2="48293" y2="11250"/>
                        <a14:foregroundMark x1="26951" y1="46458" x2="26951" y2="46458"/>
                        <a14:foregroundMark x1="49878" y1="88333" x2="49878" y2="88333"/>
                        <a14:foregroundMark x1="44268" y1="34375" x2="44268" y2="34375"/>
                      </a14:backgroundRemoval>
                    </a14:imgEffect>
                  </a14:imgLayer>
                </a14:imgProps>
              </a:ext>
            </a:extLst>
          </a:blip>
          <a:srcRect l="23105" t="6823" r="22551" b="6420"/>
          <a:stretch/>
        </p:blipFill>
        <p:spPr>
          <a:xfrm>
            <a:off x="11504141" y="6228776"/>
            <a:ext cx="580768" cy="542726"/>
          </a:xfrm>
          <a:prstGeom prst="rect">
            <a:avLst/>
          </a:prstGeom>
        </p:spPr>
      </p:pic>
      <p:pic>
        <p:nvPicPr>
          <p:cNvPr id="8" name="Picture">
            <a:extLst>
              <a:ext uri="{FF2B5EF4-FFF2-40B4-BE49-F238E27FC236}">
                <a16:creationId xmlns:a16="http://schemas.microsoft.com/office/drawing/2014/main" id="{E93A0BCA-BF49-DFFE-F0B1-E6FED0AB698F}"/>
              </a:ext>
            </a:extLst>
          </p:cNvPr>
          <p:cNvPicPr/>
          <p:nvPr/>
        </p:nvPicPr>
        <p:blipFill>
          <a:blip r:embed="rId4"/>
          <a:stretch>
            <a:fillRect/>
          </a:stretch>
        </p:blipFill>
        <p:spPr bwMode="auto">
          <a:xfrm>
            <a:off x="331686" y="4183714"/>
            <a:ext cx="2336031" cy="1913183"/>
          </a:xfrm>
          <a:prstGeom prst="rect">
            <a:avLst/>
          </a:prstGeom>
          <a:noFill/>
          <a:ln w="9525">
            <a:noFill/>
            <a:headEnd/>
            <a:tailEnd/>
          </a:ln>
        </p:spPr>
      </p:pic>
      <p:sp>
        <p:nvSpPr>
          <p:cNvPr id="12" name="TextBox 11">
            <a:extLst>
              <a:ext uri="{FF2B5EF4-FFF2-40B4-BE49-F238E27FC236}">
                <a16:creationId xmlns:a16="http://schemas.microsoft.com/office/drawing/2014/main" id="{6CA49703-BBFE-BD28-2B42-A8768EB55554}"/>
              </a:ext>
            </a:extLst>
          </p:cNvPr>
          <p:cNvSpPr txBox="1"/>
          <p:nvPr/>
        </p:nvSpPr>
        <p:spPr>
          <a:xfrm>
            <a:off x="4773817" y="2184294"/>
            <a:ext cx="3605587" cy="276999"/>
          </a:xfrm>
          <a:prstGeom prst="rect">
            <a:avLst/>
          </a:prstGeom>
          <a:noFill/>
        </p:spPr>
        <p:txBody>
          <a:bodyPr wrap="square">
            <a:spAutoFit/>
          </a:bodyPr>
          <a:lstStyle/>
          <a:p>
            <a:pPr marL="0" marR="0">
              <a:spcBef>
                <a:spcPts val="900"/>
              </a:spcBef>
              <a:spcAft>
                <a:spcPts val="900"/>
              </a:spcAft>
            </a:pPr>
            <a:r>
              <a:rPr lang="en-US" sz="1200" b="1" dirty="0">
                <a:latin typeface="Cambria" panose="02040503050406030204" pitchFamily="18" charset="0"/>
                <a:ea typeface="Cambria" panose="02040503050406030204" pitchFamily="18" charset="0"/>
                <a:cs typeface="Times New Roman" panose="02020603050405020304" pitchFamily="18" charset="0"/>
              </a:rPr>
              <a:t>Random Forest  Model</a:t>
            </a:r>
            <a:endParaRPr lang="en-US" sz="1200" b="1"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6" name="Picture">
            <a:extLst>
              <a:ext uri="{FF2B5EF4-FFF2-40B4-BE49-F238E27FC236}">
                <a16:creationId xmlns:a16="http://schemas.microsoft.com/office/drawing/2014/main" id="{71AEEC94-A540-1032-6CC9-1CB218A830F9}"/>
              </a:ext>
            </a:extLst>
          </p:cNvPr>
          <p:cNvPicPr/>
          <p:nvPr/>
        </p:nvPicPr>
        <p:blipFill>
          <a:blip r:embed="rId5"/>
          <a:stretch>
            <a:fillRect/>
          </a:stretch>
        </p:blipFill>
        <p:spPr bwMode="auto">
          <a:xfrm>
            <a:off x="3964951" y="4178281"/>
            <a:ext cx="2496065" cy="1913183"/>
          </a:xfrm>
          <a:prstGeom prst="rect">
            <a:avLst/>
          </a:prstGeom>
          <a:noFill/>
          <a:ln w="9525">
            <a:noFill/>
            <a:headEnd/>
            <a:tailEnd/>
          </a:ln>
        </p:spPr>
      </p:pic>
      <p:grpSp>
        <p:nvGrpSpPr>
          <p:cNvPr id="19" name="Group 18">
            <a:extLst>
              <a:ext uri="{FF2B5EF4-FFF2-40B4-BE49-F238E27FC236}">
                <a16:creationId xmlns:a16="http://schemas.microsoft.com/office/drawing/2014/main" id="{D98E39FE-A67E-3EED-0D18-96AE18979E1B}"/>
              </a:ext>
            </a:extLst>
          </p:cNvPr>
          <p:cNvGrpSpPr/>
          <p:nvPr/>
        </p:nvGrpSpPr>
        <p:grpSpPr>
          <a:xfrm>
            <a:off x="222301" y="1801172"/>
            <a:ext cx="6238715" cy="2128277"/>
            <a:chOff x="13804" y="231864"/>
            <a:chExt cx="8104686" cy="2555622"/>
          </a:xfrm>
        </p:grpSpPr>
        <p:sp>
          <p:nvSpPr>
            <p:cNvPr id="13" name="TextBox 12">
              <a:extLst>
                <a:ext uri="{FF2B5EF4-FFF2-40B4-BE49-F238E27FC236}">
                  <a16:creationId xmlns:a16="http://schemas.microsoft.com/office/drawing/2014/main" id="{E3052EB1-8DA8-07C6-8207-59B6CCB42C0A}"/>
                </a:ext>
              </a:extLst>
            </p:cNvPr>
            <p:cNvSpPr txBox="1"/>
            <p:nvPr/>
          </p:nvSpPr>
          <p:spPr>
            <a:xfrm>
              <a:off x="564303" y="233148"/>
              <a:ext cx="3400660" cy="692497"/>
            </a:xfrm>
            <a:prstGeom prst="rect">
              <a:avLst/>
            </a:prstGeom>
            <a:noFill/>
          </p:spPr>
          <p:txBody>
            <a:bodyPr wrap="square">
              <a:spAutoFit/>
            </a:bodyPr>
            <a:lstStyle/>
            <a:p>
              <a:pPr marL="0" marR="0">
                <a:spcBef>
                  <a:spcPts val="900"/>
                </a:spcBef>
                <a:spcAft>
                  <a:spcPts val="900"/>
                </a:spcAft>
              </a:pPr>
              <a:r>
                <a:rPr lang="en-US" sz="1200" b="1" dirty="0">
                  <a:effectLst/>
                  <a:latin typeface="Calibri" panose="020F0502020204030204" pitchFamily="34" charset="0"/>
                  <a:ea typeface="Cambria" panose="02040503050406030204" pitchFamily="18" charset="0"/>
                  <a:cs typeface="Calibri" panose="020F0502020204030204" pitchFamily="34" charset="0"/>
                </a:rPr>
                <a:t>Logistic Regression Model</a:t>
              </a:r>
            </a:p>
            <a:p>
              <a:pPr marL="0" marR="0">
                <a:spcBef>
                  <a:spcPts val="900"/>
                </a:spcBef>
                <a:spcAft>
                  <a:spcPts val="900"/>
                </a:spcAft>
              </a:pPr>
              <a:endParaRPr lang="en-US" sz="1200" b="1" dirty="0">
                <a:effectLst/>
                <a:latin typeface="Calibri" panose="020F0502020204030204" pitchFamily="34" charset="0"/>
                <a:ea typeface="Cambria" panose="02040503050406030204" pitchFamily="18" charset="0"/>
                <a:cs typeface="Calibri" panose="020F0502020204030204" pitchFamily="34" charset="0"/>
              </a:endParaRPr>
            </a:p>
          </p:txBody>
        </p:sp>
        <p:sp>
          <p:nvSpPr>
            <p:cNvPr id="2" name="TextBox 1">
              <a:extLst>
                <a:ext uri="{FF2B5EF4-FFF2-40B4-BE49-F238E27FC236}">
                  <a16:creationId xmlns:a16="http://schemas.microsoft.com/office/drawing/2014/main" id="{62343660-A3A9-2BB0-74CF-5519C8ACC040}"/>
                </a:ext>
              </a:extLst>
            </p:cNvPr>
            <p:cNvSpPr txBox="1"/>
            <p:nvPr/>
          </p:nvSpPr>
          <p:spPr>
            <a:xfrm>
              <a:off x="155905" y="243874"/>
              <a:ext cx="65489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1.</a:t>
              </a:r>
            </a:p>
          </p:txBody>
        </p:sp>
        <p:sp>
          <p:nvSpPr>
            <p:cNvPr id="3" name="TextBox 2">
              <a:extLst>
                <a:ext uri="{FF2B5EF4-FFF2-40B4-BE49-F238E27FC236}">
                  <a16:creationId xmlns:a16="http://schemas.microsoft.com/office/drawing/2014/main" id="{0103124D-FD6A-D827-8068-4373B2F43144}"/>
                </a:ext>
              </a:extLst>
            </p:cNvPr>
            <p:cNvSpPr txBox="1"/>
            <p:nvPr/>
          </p:nvSpPr>
          <p:spPr>
            <a:xfrm>
              <a:off x="3576793" y="231864"/>
              <a:ext cx="3605587" cy="276999"/>
            </a:xfrm>
            <a:prstGeom prst="rect">
              <a:avLst/>
            </a:prstGeom>
            <a:noFill/>
          </p:spPr>
          <p:txBody>
            <a:bodyPr wrap="square">
              <a:spAutoFit/>
            </a:bodyPr>
            <a:lstStyle/>
            <a:p>
              <a:pPr marL="0" marR="0">
                <a:spcBef>
                  <a:spcPts val="900"/>
                </a:spcBef>
                <a:spcAft>
                  <a:spcPts val="900"/>
                </a:spcAft>
              </a:pPr>
              <a:r>
                <a:rPr lang="en-US" sz="1200" b="1" dirty="0">
                  <a:latin typeface="Calibri" panose="020F0502020204030204" pitchFamily="34" charset="0"/>
                  <a:ea typeface="Cambria" panose="02040503050406030204" pitchFamily="18" charset="0"/>
                  <a:cs typeface="Calibri" panose="020F0502020204030204" pitchFamily="34" charset="0"/>
                </a:rPr>
                <a:t>LDA Model</a:t>
              </a:r>
              <a:endParaRPr lang="en-US" sz="1200" b="1" dirty="0">
                <a:effectLst/>
                <a:latin typeface="Calibri" panose="020F0502020204030204" pitchFamily="34" charset="0"/>
                <a:ea typeface="Cambria" panose="02040503050406030204" pitchFamily="18" charset="0"/>
                <a:cs typeface="Calibri" panose="020F0502020204030204" pitchFamily="34" charset="0"/>
              </a:endParaRPr>
            </a:p>
          </p:txBody>
        </p:sp>
        <p:sp>
          <p:nvSpPr>
            <p:cNvPr id="5" name="TextBox 4">
              <a:extLst>
                <a:ext uri="{FF2B5EF4-FFF2-40B4-BE49-F238E27FC236}">
                  <a16:creationId xmlns:a16="http://schemas.microsoft.com/office/drawing/2014/main" id="{34B4B40D-CDA6-9D83-F2AC-366E0B3A6CC5}"/>
                </a:ext>
              </a:extLst>
            </p:cNvPr>
            <p:cNvSpPr txBox="1"/>
            <p:nvPr/>
          </p:nvSpPr>
          <p:spPr>
            <a:xfrm>
              <a:off x="3131254" y="233148"/>
              <a:ext cx="65489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2.</a:t>
              </a:r>
            </a:p>
          </p:txBody>
        </p:sp>
        <p:pic>
          <p:nvPicPr>
            <p:cNvPr id="4" name="Picture">
              <a:extLst>
                <a:ext uri="{FF2B5EF4-FFF2-40B4-BE49-F238E27FC236}">
                  <a16:creationId xmlns:a16="http://schemas.microsoft.com/office/drawing/2014/main" id="{70A6C1F4-8B11-A6AB-672D-9EC79AE5CF08}"/>
                </a:ext>
              </a:extLst>
            </p:cNvPr>
            <p:cNvPicPr/>
            <p:nvPr/>
          </p:nvPicPr>
          <p:blipFill>
            <a:blip r:embed="rId6"/>
            <a:stretch>
              <a:fillRect/>
            </a:stretch>
          </p:blipFill>
          <p:spPr bwMode="auto">
            <a:xfrm>
              <a:off x="13804" y="687700"/>
              <a:ext cx="2892000" cy="2099786"/>
            </a:xfrm>
            <a:prstGeom prst="rect">
              <a:avLst/>
            </a:prstGeom>
            <a:noFill/>
            <a:ln w="9525">
              <a:noFill/>
              <a:headEnd/>
              <a:tailEnd/>
            </a:ln>
          </p:spPr>
        </p:pic>
        <p:pic>
          <p:nvPicPr>
            <p:cNvPr id="10" name="Picture">
              <a:extLst>
                <a:ext uri="{FF2B5EF4-FFF2-40B4-BE49-F238E27FC236}">
                  <a16:creationId xmlns:a16="http://schemas.microsoft.com/office/drawing/2014/main" id="{58A3E65C-F9A5-2CF9-7B1C-D5800197D123}"/>
                </a:ext>
              </a:extLst>
            </p:cNvPr>
            <p:cNvPicPr/>
            <p:nvPr/>
          </p:nvPicPr>
          <p:blipFill>
            <a:blip r:embed="rId7"/>
            <a:stretch>
              <a:fillRect/>
            </a:stretch>
          </p:blipFill>
          <p:spPr bwMode="auto">
            <a:xfrm>
              <a:off x="2548784" y="715329"/>
              <a:ext cx="3034726" cy="2036459"/>
            </a:xfrm>
            <a:prstGeom prst="rect">
              <a:avLst/>
            </a:prstGeom>
            <a:noFill/>
            <a:ln w="9525">
              <a:noFill/>
              <a:headEnd/>
              <a:tailEnd/>
            </a:ln>
          </p:spPr>
        </p:pic>
        <p:sp>
          <p:nvSpPr>
            <p:cNvPr id="14" name="TextBox 13">
              <a:extLst>
                <a:ext uri="{FF2B5EF4-FFF2-40B4-BE49-F238E27FC236}">
                  <a16:creationId xmlns:a16="http://schemas.microsoft.com/office/drawing/2014/main" id="{210C3F09-FC1D-9522-0FBF-423AF405D0C3}"/>
                </a:ext>
              </a:extLst>
            </p:cNvPr>
            <p:cNvSpPr txBox="1"/>
            <p:nvPr/>
          </p:nvSpPr>
          <p:spPr>
            <a:xfrm>
              <a:off x="5583510" y="243873"/>
              <a:ext cx="65489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3.</a:t>
              </a:r>
            </a:p>
          </p:txBody>
        </p:sp>
        <p:pic>
          <p:nvPicPr>
            <p:cNvPr id="18" name="Picture">
              <a:extLst>
                <a:ext uri="{FF2B5EF4-FFF2-40B4-BE49-F238E27FC236}">
                  <a16:creationId xmlns:a16="http://schemas.microsoft.com/office/drawing/2014/main" id="{83BBD654-91E0-6C8D-D35A-4388DE99C4DA}"/>
                </a:ext>
              </a:extLst>
            </p:cNvPr>
            <p:cNvPicPr/>
            <p:nvPr/>
          </p:nvPicPr>
          <p:blipFill>
            <a:blip r:embed="rId8"/>
            <a:stretch>
              <a:fillRect/>
            </a:stretch>
          </p:blipFill>
          <p:spPr bwMode="auto">
            <a:xfrm>
              <a:off x="5556521" y="687700"/>
              <a:ext cx="2561969" cy="2036459"/>
            </a:xfrm>
            <a:prstGeom prst="rect">
              <a:avLst/>
            </a:prstGeom>
            <a:noFill/>
            <a:ln w="9525">
              <a:noFill/>
              <a:headEnd/>
              <a:tailEnd/>
            </a:ln>
          </p:spPr>
        </p:pic>
      </p:grpSp>
      <p:sp>
        <p:nvSpPr>
          <p:cNvPr id="22" name="TextBox 21">
            <a:extLst>
              <a:ext uri="{FF2B5EF4-FFF2-40B4-BE49-F238E27FC236}">
                <a16:creationId xmlns:a16="http://schemas.microsoft.com/office/drawing/2014/main" id="{399B4759-76EB-9FDC-7CB6-71C4E2D04ED2}"/>
              </a:ext>
            </a:extLst>
          </p:cNvPr>
          <p:cNvSpPr txBox="1"/>
          <p:nvPr/>
        </p:nvSpPr>
        <p:spPr>
          <a:xfrm>
            <a:off x="6759789" y="611021"/>
            <a:ext cx="5100525" cy="6078587"/>
          </a:xfrm>
          <a:prstGeom prst="rect">
            <a:avLst/>
          </a:prstGeom>
          <a:noFill/>
        </p:spPr>
        <p:txBody>
          <a:bodyPr wrap="square">
            <a:spAutoFit/>
          </a:bodyPr>
          <a:lstStyle/>
          <a:p>
            <a:pPr marR="0" lvl="0">
              <a:spcBef>
                <a:spcPts val="0"/>
              </a:spcBef>
              <a:spcAft>
                <a:spcPts val="1000"/>
              </a:spcAft>
            </a:pPr>
            <a:r>
              <a:rPr lang="en-US" sz="1500" b="1" dirty="0">
                <a:solidFill>
                  <a:schemeClr val="accent1">
                    <a:lumMod val="75000"/>
                  </a:schemeClr>
                </a:solidFill>
                <a:effectLst/>
                <a:latin typeface="Calibri" panose="020F0502020204030204" pitchFamily="34" charset="0"/>
                <a:ea typeface="Cambria" panose="02040503050406030204" pitchFamily="18" charset="0"/>
                <a:cs typeface="Calibri" panose="020F0502020204030204" pitchFamily="34" charset="0"/>
              </a:rPr>
              <a:t>Analysis </a:t>
            </a:r>
          </a:p>
          <a:p>
            <a:pPr marR="0" lvl="0">
              <a:spcBef>
                <a:spcPts val="0"/>
              </a:spcBef>
              <a:spcAft>
                <a:spcPts val="1000"/>
              </a:spcAft>
            </a:pPr>
            <a:r>
              <a:rPr lang="en-US" sz="1100" dirty="0">
                <a:effectLst/>
                <a:latin typeface="Calibri" panose="020F0502020204030204" pitchFamily="34" charset="0"/>
                <a:ea typeface="Cambria" panose="02040503050406030204" pitchFamily="18" charset="0"/>
                <a:cs typeface="Calibri" panose="020F0502020204030204" pitchFamily="34" charset="0"/>
              </a:rPr>
              <a:t>In this analysis, three classification models are used: </a:t>
            </a:r>
            <a:r>
              <a:rPr lang="en-US" sz="1100" b="1" dirty="0">
                <a:effectLst/>
                <a:latin typeface="Calibri" panose="020F0502020204030204" pitchFamily="34" charset="0"/>
                <a:ea typeface="Cambria" panose="02040503050406030204" pitchFamily="18" charset="0"/>
                <a:cs typeface="Calibri" panose="020F0502020204030204" pitchFamily="34" charset="0"/>
              </a:rPr>
              <a:t>Logistic Regression Model, Random Forest Model, and LDA Model. </a:t>
            </a:r>
            <a:r>
              <a:rPr lang="en-US" sz="1100" dirty="0">
                <a:effectLst/>
                <a:latin typeface="Calibri" panose="020F0502020204030204" pitchFamily="34" charset="0"/>
                <a:ea typeface="Cambria" panose="02040503050406030204" pitchFamily="18" charset="0"/>
                <a:cs typeface="Calibri" panose="020F0502020204030204" pitchFamily="34" charset="0"/>
              </a:rPr>
              <a:t>Through Machine Learning modeling, three dominant factors are found, and ROC AUC is also used for the accuracy, </a:t>
            </a:r>
            <a:r>
              <a:rPr lang="en-US" sz="1100" b="1" dirty="0">
                <a:solidFill>
                  <a:srgbClr val="FF0000"/>
                </a:solidFill>
                <a:effectLst/>
                <a:latin typeface="Calibri" panose="020F0502020204030204" pitchFamily="34" charset="0"/>
                <a:ea typeface="Cambria" panose="02040503050406030204" pitchFamily="18" charset="0"/>
                <a:cs typeface="Calibri" panose="020F0502020204030204" pitchFamily="34" charset="0"/>
              </a:rPr>
              <a:t>99%, 99%, and 97.6% </a:t>
            </a:r>
            <a:r>
              <a:rPr lang="en-US" sz="1100" dirty="0">
                <a:effectLst/>
                <a:latin typeface="Calibri" panose="020F0502020204030204" pitchFamily="34" charset="0"/>
                <a:ea typeface="Cambria" panose="02040503050406030204" pitchFamily="18" charset="0"/>
                <a:cs typeface="Calibri" panose="020F0502020204030204" pitchFamily="34" charset="0"/>
              </a:rPr>
              <a:t>are measured in logistic regression model, LDA model, and Random Forest model for each. It manifests that higher ROC AUC rate proves that it has more accurate result. Therefore, logistic regression model supports loan defaulting rate is greatly affected by </a:t>
            </a:r>
            <a:r>
              <a:rPr lang="en-US" sz="1100" b="1" dirty="0">
                <a:solidFill>
                  <a:srgbClr val="FF0000"/>
                </a:solidFill>
                <a:effectLst/>
                <a:latin typeface="Calibri" panose="020F0502020204030204" pitchFamily="34" charset="0"/>
                <a:ea typeface="Cambria" panose="02040503050406030204" pitchFamily="18" charset="0"/>
                <a:cs typeface="Calibri" panose="020F0502020204030204" pitchFamily="34" charset="0"/>
              </a:rPr>
              <a:t>installment, the amount of loan, interest rate, and loan term.</a:t>
            </a:r>
          </a:p>
          <a:p>
            <a:pPr marR="0" lvl="0">
              <a:spcBef>
                <a:spcPts val="0"/>
              </a:spcBef>
              <a:spcAft>
                <a:spcPts val="1000"/>
              </a:spcAft>
            </a:pPr>
            <a:r>
              <a:rPr lang="en-US" sz="1500" b="1" dirty="0">
                <a:solidFill>
                  <a:schemeClr val="accent1">
                    <a:lumMod val="75000"/>
                  </a:schemeClr>
                </a:solidFill>
                <a:latin typeface="Calibri" panose="020F0502020204030204" pitchFamily="34" charset="0"/>
                <a:ea typeface="Cambria" panose="02040503050406030204" pitchFamily="18" charset="0"/>
                <a:cs typeface="Calibri" panose="020F0502020204030204" pitchFamily="34" charset="0"/>
              </a:rPr>
              <a:t>Resolution Notes</a:t>
            </a:r>
          </a:p>
          <a:p>
            <a:pPr marL="0" marR="0">
              <a:spcBef>
                <a:spcPts val="900"/>
              </a:spcBef>
              <a:spcAft>
                <a:spcPts val="900"/>
              </a:spcAft>
            </a:pPr>
            <a:r>
              <a:rPr lang="en-US" sz="1100" dirty="0">
                <a:effectLst/>
                <a:latin typeface="Calibri" panose="020F0502020204030204" pitchFamily="34" charset="0"/>
                <a:ea typeface="Cambria" panose="02040503050406030204" pitchFamily="18" charset="0"/>
                <a:cs typeface="Calibri" panose="020F0502020204030204" pitchFamily="34" charset="0"/>
              </a:rPr>
              <a:t>First, bank should change the loan term from 5 years to 3 years. Based on the results from logistic regression model, the number of people with 5 years loan account for the second biggest part in defaulting on the loans. In statistics, 3 years loan has a half of defaulting rate, and thereby the it is recommend</a:t>
            </a:r>
            <a:r>
              <a:rPr lang="en-US" sz="1100" dirty="0">
                <a:latin typeface="Calibri" panose="020F0502020204030204" pitchFamily="34" charset="0"/>
                <a:ea typeface="Cambria" panose="02040503050406030204" pitchFamily="18" charset="0"/>
                <a:cs typeface="Calibri" panose="020F0502020204030204" pitchFamily="34" charset="0"/>
              </a:rPr>
              <a:t>ed </a:t>
            </a:r>
            <a:r>
              <a:rPr lang="en-US" sz="1100" dirty="0">
                <a:effectLst/>
                <a:latin typeface="Calibri" panose="020F0502020204030204" pitchFamily="34" charset="0"/>
                <a:ea typeface="Cambria" panose="02040503050406030204" pitchFamily="18" charset="0"/>
                <a:cs typeface="Calibri" panose="020F0502020204030204" pitchFamily="34" charset="0"/>
              </a:rPr>
              <a:t>to reduce the loan term from 5 years to 3 years. It will not only reduce loan default rate but also encourage more customers to continuously loan the money.</a:t>
            </a:r>
          </a:p>
          <a:p>
            <a:pPr marL="0" marR="0">
              <a:spcBef>
                <a:spcPts val="900"/>
              </a:spcBef>
              <a:spcAft>
                <a:spcPts val="900"/>
              </a:spcAft>
            </a:pPr>
            <a:r>
              <a:rPr lang="en-US" sz="1100" dirty="0">
                <a:effectLst/>
                <a:latin typeface="Calibri" panose="020F0502020204030204" pitchFamily="34" charset="0"/>
                <a:ea typeface="Cambria" panose="02040503050406030204" pitchFamily="18" charset="0"/>
                <a:cs typeface="Calibri" panose="020F0502020204030204" pitchFamily="34" charset="0"/>
              </a:rPr>
              <a:t>Second, bank should loan the people who have higher annual income rate. In the data, it was noticeable that people with higher annual rate show more less default rate. Therefore, based on this result, banks should try to keep customers who are with higher annual income and higher the standard for the people who can be eligible for loan program.</a:t>
            </a:r>
          </a:p>
          <a:p>
            <a:pPr marL="0" marR="0">
              <a:spcBef>
                <a:spcPts val="900"/>
              </a:spcBef>
              <a:spcAft>
                <a:spcPts val="900"/>
              </a:spcAft>
            </a:pPr>
            <a:r>
              <a:rPr lang="en-US" sz="1100" dirty="0">
                <a:effectLst/>
                <a:latin typeface="Calibri" panose="020F0502020204030204" pitchFamily="34" charset="0"/>
                <a:ea typeface="Cambria" panose="02040503050406030204" pitchFamily="18" charset="0"/>
                <a:cs typeface="Calibri" panose="020F0502020204030204" pitchFamily="34" charset="0"/>
              </a:rPr>
              <a:t>Third, bank should reduce interest rate to lower the loan default rate since it is turned out as the most determining factor for the loan default rate. In summary table, 90% of customers who have not paid were using loan program at the interest rate higher than 10% while other customers with less interest rate were more likely to pay their money back to the bank. Default rate is 0 within the customers with the interest rate lower than 9%. If the bank is willing to focus on reducing loan defaulting rates, lower interest rate will result in significant difference.</a:t>
            </a:r>
          </a:p>
          <a:p>
            <a:pPr marL="342900" marR="0" lvl="0" indent="-342900">
              <a:spcBef>
                <a:spcPts val="0"/>
              </a:spcBef>
              <a:spcAft>
                <a:spcPts val="1000"/>
              </a:spcAft>
              <a:buFont typeface="Arial" panose="020B0604020202020204" pitchFamily="34" charset="0"/>
              <a:buChar char=" "/>
            </a:pPr>
            <a:endParaRPr lang="en-US" sz="1100" b="1" dirty="0">
              <a:solidFill>
                <a:srgbClr val="FF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23" name="TextBox 22">
            <a:extLst>
              <a:ext uri="{FF2B5EF4-FFF2-40B4-BE49-F238E27FC236}">
                <a16:creationId xmlns:a16="http://schemas.microsoft.com/office/drawing/2014/main" id="{6A4F92EE-1728-B72D-F2E7-E3C171AD140D}"/>
              </a:ext>
            </a:extLst>
          </p:cNvPr>
          <p:cNvSpPr txBox="1"/>
          <p:nvPr/>
        </p:nvSpPr>
        <p:spPr>
          <a:xfrm>
            <a:off x="472063" y="611021"/>
            <a:ext cx="4415481" cy="553998"/>
          </a:xfrm>
          <a:prstGeom prst="rect">
            <a:avLst/>
          </a:prstGeom>
          <a:noFill/>
        </p:spPr>
        <p:txBody>
          <a:bodyPr wrap="square">
            <a:spAutoFit/>
          </a:bodyPr>
          <a:lstStyle/>
          <a:p>
            <a:pPr marL="0" marR="0">
              <a:spcBef>
                <a:spcPts val="900"/>
              </a:spcBef>
              <a:spcAft>
                <a:spcPts val="900"/>
              </a:spcAft>
            </a:pPr>
            <a:r>
              <a:rPr lang="en-US" sz="3000" b="1" dirty="0">
                <a:solidFill>
                  <a:schemeClr val="accent5">
                    <a:lumMod val="60000"/>
                    <a:lumOff val="40000"/>
                  </a:schemeClr>
                </a:solidFill>
                <a:effectLst/>
                <a:latin typeface="Cambria" panose="02040503050406030204" pitchFamily="18" charset="0"/>
                <a:ea typeface="Cambria" panose="02040503050406030204" pitchFamily="18" charset="0"/>
                <a:cs typeface="Times New Roman" panose="02020603050405020304" pitchFamily="18" charset="0"/>
              </a:rPr>
              <a:t>6. Predictive Modeling</a:t>
            </a:r>
          </a:p>
        </p:txBody>
      </p:sp>
      <p:sp>
        <p:nvSpPr>
          <p:cNvPr id="24" name="TextBox 23">
            <a:extLst>
              <a:ext uri="{FF2B5EF4-FFF2-40B4-BE49-F238E27FC236}">
                <a16:creationId xmlns:a16="http://schemas.microsoft.com/office/drawing/2014/main" id="{CF6ECA4D-1308-D54C-0048-619E827B7B95}"/>
              </a:ext>
            </a:extLst>
          </p:cNvPr>
          <p:cNvSpPr txBox="1"/>
          <p:nvPr/>
        </p:nvSpPr>
        <p:spPr>
          <a:xfrm>
            <a:off x="4734118" y="1806173"/>
            <a:ext cx="2775460" cy="276999"/>
          </a:xfrm>
          <a:prstGeom prst="rect">
            <a:avLst/>
          </a:prstGeom>
          <a:noFill/>
        </p:spPr>
        <p:txBody>
          <a:bodyPr wrap="square">
            <a:spAutoFit/>
          </a:bodyPr>
          <a:lstStyle/>
          <a:p>
            <a:pPr marL="0" marR="0">
              <a:spcBef>
                <a:spcPts val="900"/>
              </a:spcBef>
              <a:spcAft>
                <a:spcPts val="900"/>
              </a:spcAft>
            </a:pPr>
            <a:r>
              <a:rPr lang="en-US" sz="1200" b="1" dirty="0">
                <a:effectLst/>
                <a:latin typeface="Calibri" panose="020F0502020204030204" pitchFamily="34" charset="0"/>
                <a:ea typeface="Cambria" panose="02040503050406030204" pitchFamily="18" charset="0"/>
                <a:cs typeface="Calibri" panose="020F0502020204030204" pitchFamily="34" charset="0"/>
              </a:rPr>
              <a:t>Random Forest Model</a:t>
            </a:r>
          </a:p>
        </p:txBody>
      </p:sp>
    </p:spTree>
    <p:extLst>
      <p:ext uri="{BB962C8B-B14F-4D97-AF65-F5344CB8AC3E}">
        <p14:creationId xmlns:p14="http://schemas.microsoft.com/office/powerpoint/2010/main" val="33525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1179</Words>
  <Application>Microsoft Macintosh PowerPoint</Application>
  <PresentationFormat>Widescreen</PresentationFormat>
  <Paragraphs>42</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Calibri Light</vt:lpstr>
      <vt:lpstr>Cambria</vt:lpstr>
      <vt:lpstr>Times</vt:lpstr>
      <vt:lpstr>Times New Roman</vt:lpstr>
      <vt:lpstr>Office Theme</vt:lpstr>
      <vt:lpstr>Document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Jiwon Stella Mok</dc:creator>
  <cp:lastModifiedBy>Jiwon Stella Mok</cp:lastModifiedBy>
  <cp:revision>3</cp:revision>
  <dcterms:created xsi:type="dcterms:W3CDTF">2024-04-29T08:53:35Z</dcterms:created>
  <dcterms:modified xsi:type="dcterms:W3CDTF">2024-04-30T09:21:49Z</dcterms:modified>
</cp:coreProperties>
</file>