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Attack Model 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 definition of the attacks our models should be resistant to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fd32510a_0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fd32510a_0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7fd32510a_0_2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1524000" y="2299999"/>
            <a:ext cx="91440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70"/>
              <a:buFont typeface="Calibri"/>
              <a:buNone/>
            </a:pPr>
            <a:r>
              <a:rPr lang="en-US" sz="4770"/>
              <a:t>Towards Deep Learning Models</a:t>
            </a:r>
            <a:br>
              <a:rPr lang="en-US" sz="4770"/>
            </a:br>
            <a:r>
              <a:rPr lang="en-US" sz="4770"/>
              <a:t> Resistant to Adversarial Attacks </a:t>
            </a:r>
            <a:br>
              <a:rPr lang="en-US" sz="5400"/>
            </a:br>
            <a:endParaRPr sz="5400"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849633" y="37238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Yan Han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Gautam Krishna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Demonstrated good performance for MNIST Data Set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Demonstrated poor performance for CIFAR 10 Data Set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Adversarial Input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765964" y="2285998"/>
            <a:ext cx="2978728" cy="28401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Alexnet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382982" y="2452255"/>
            <a:ext cx="1330037" cy="1177636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8392390" y="2496591"/>
            <a:ext cx="1388919" cy="1039089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5"/>
          <p:cNvCxnSpPr>
            <a:endCxn id="85" idx="2"/>
          </p:cNvCxnSpPr>
          <p:nvPr/>
        </p:nvCxnSpPr>
        <p:spPr>
          <a:xfrm>
            <a:off x="7744690" y="3016136"/>
            <a:ext cx="647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2382982" y="3798920"/>
            <a:ext cx="1357744" cy="122761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Dog with modified ear shape, tail shape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3740727" y="4360029"/>
            <a:ext cx="102523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8548254" y="3839093"/>
            <a:ext cx="1077300" cy="112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7744691" y="4412714"/>
            <a:ext cx="78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2382981" y="6026831"/>
            <a:ext cx="13300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Adversarial Input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5"/>
          <p:cNvCxnSpPr>
            <a:stCxn id="91" idx="0"/>
            <a:endCxn id="87" idx="2"/>
          </p:cNvCxnSpPr>
          <p:nvPr/>
        </p:nvCxnSpPr>
        <p:spPr>
          <a:xfrm flipH="1" rot="10800000">
            <a:off x="3048000" y="5026631"/>
            <a:ext cx="13800" cy="10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8345629" y="6165319"/>
            <a:ext cx="14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Why ?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5"/>
          <p:cNvCxnSpPr/>
          <p:nvPr/>
        </p:nvCxnSpPr>
        <p:spPr>
          <a:xfrm flipH="1" rot="10800000">
            <a:off x="9083329" y="4964094"/>
            <a:ext cx="6900" cy="120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26952" y="3016141"/>
            <a:ext cx="102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Optimization View on Adversarial Robustness </a:t>
            </a:r>
            <a:br>
              <a:rPr lang="en-US"/>
            </a:b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963" y="1690688"/>
            <a:ext cx="5444837" cy="717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103417" y="2673927"/>
            <a:ext cx="59851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1. Propose a concrete guarantee that an adversarially robust model should satisfy </a:t>
            </a:r>
            <a:endParaRPr sz="1800"/>
          </a:p>
        </p:txBody>
      </p:sp>
      <p:sp>
        <p:nvSpPr>
          <p:cNvPr id="104" name="Google Shape;104;p16"/>
          <p:cNvSpPr txBox="1"/>
          <p:nvPr/>
        </p:nvSpPr>
        <p:spPr>
          <a:xfrm>
            <a:off x="3103417" y="3647946"/>
            <a:ext cx="54448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 Then adapt training methods towards achieving this guarantee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26474" y="5292434"/>
            <a:ext cx="1136072" cy="84512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 an attack model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422073" y="5292435"/>
            <a:ext cx="1330036" cy="84512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X introduce a set of allowed perturbations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6237" y="4179410"/>
            <a:ext cx="56388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>
            <a:stCxn id="103" idx="1"/>
            <a:endCxn id="105" idx="0"/>
          </p:cNvCxnSpPr>
          <p:nvPr/>
        </p:nvCxnSpPr>
        <p:spPr>
          <a:xfrm flipH="1">
            <a:off x="1094617" y="3027870"/>
            <a:ext cx="2008800" cy="22647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6"/>
          <p:cNvCxnSpPr>
            <a:stCxn id="105" idx="3"/>
            <a:endCxn id="106" idx="1"/>
          </p:cNvCxnSpPr>
          <p:nvPr/>
        </p:nvCxnSpPr>
        <p:spPr>
          <a:xfrm>
            <a:off x="1662546" y="5714997"/>
            <a:ext cx="17595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16"/>
          <p:cNvCxnSpPr>
            <a:stCxn id="106" idx="3"/>
            <a:endCxn id="107" idx="2"/>
          </p:cNvCxnSpPr>
          <p:nvPr/>
        </p:nvCxnSpPr>
        <p:spPr>
          <a:xfrm flipH="1" rot="10800000">
            <a:off x="4752109" y="4941299"/>
            <a:ext cx="3283500" cy="7737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7917873" y="5995640"/>
            <a:ext cx="1766455" cy="817418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adversary to perturb the input first </a:t>
            </a:r>
            <a:endParaRPr/>
          </a:p>
        </p:txBody>
      </p:sp>
      <p:cxnSp>
        <p:nvCxnSpPr>
          <p:cNvPr id="112" name="Google Shape;112;p16"/>
          <p:cNvCxnSpPr>
            <a:stCxn id="111" idx="0"/>
          </p:cNvCxnSpPr>
          <p:nvPr/>
        </p:nvCxnSpPr>
        <p:spPr>
          <a:xfrm rot="-5400000">
            <a:off x="8311350" y="5505290"/>
            <a:ext cx="9801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6"/>
          <p:cNvSpPr/>
          <p:nvPr/>
        </p:nvSpPr>
        <p:spPr>
          <a:xfrm>
            <a:off x="9684328" y="2008909"/>
            <a:ext cx="2161308" cy="87283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an adversarial version of a given data point x that achieves a high loss. </a:t>
            </a:r>
            <a:endParaRPr/>
          </a:p>
        </p:txBody>
      </p:sp>
      <p:cxnSp>
        <p:nvCxnSpPr>
          <p:cNvPr id="114" name="Google Shape;114;p16"/>
          <p:cNvCxnSpPr>
            <a:stCxn id="113" idx="2"/>
          </p:cNvCxnSpPr>
          <p:nvPr/>
        </p:nvCxnSpPr>
        <p:spPr>
          <a:xfrm rot="5400000">
            <a:off x="9220282" y="2957945"/>
            <a:ext cx="1620900" cy="146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16"/>
          <p:cNvSpPr/>
          <p:nvPr/>
        </p:nvSpPr>
        <p:spPr>
          <a:xfrm>
            <a:off x="96981" y="1344976"/>
            <a:ext cx="1884218" cy="13993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model parameters so that the adversarial loss given by the inner attack problem is minimized 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200889" y="2744285"/>
            <a:ext cx="167640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training a robust classifier using adversarial training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6"/>
          <p:cNvCxnSpPr>
            <a:stCxn id="115" idx="3"/>
            <a:endCxn id="107" idx="1"/>
          </p:cNvCxnSpPr>
          <p:nvPr/>
        </p:nvCxnSpPr>
        <p:spPr>
          <a:xfrm>
            <a:off x="1981199" y="2044630"/>
            <a:ext cx="3234900" cy="251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Fast gradient sign method (FGSM)</a:t>
            </a:r>
            <a:br>
              <a:rPr b="1" lang="en-US"/>
            </a:br>
            <a:endParaRPr/>
          </a:p>
        </p:txBody>
      </p:sp>
      <p:pic>
        <p:nvPicPr>
          <p:cNvPr id="123" name="Google Shape;12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190" y="1272526"/>
            <a:ext cx="5867400" cy="3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2805544" y="5328495"/>
            <a:ext cx="62206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Defense ??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21672" y="2105891"/>
            <a:ext cx="2583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Epsilon is a small number controlling the size of adversarial attack</a:t>
            </a:r>
            <a:endParaRPr/>
          </a:p>
        </p:txBody>
      </p:sp>
      <p:cxnSp>
        <p:nvCxnSpPr>
          <p:cNvPr id="126" name="Google Shape;126;p17"/>
          <p:cNvCxnSpPr>
            <a:stCxn id="125" idx="0"/>
          </p:cNvCxnSpPr>
          <p:nvPr/>
        </p:nvCxnSpPr>
        <p:spPr>
          <a:xfrm rot="-5400000">
            <a:off x="3167658" y="36641"/>
            <a:ext cx="415200" cy="37233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of loss function over PGD iterations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500" y="1874700"/>
            <a:ext cx="4878999" cy="47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First-Order Adversaries </a:t>
            </a:r>
            <a:br>
              <a:rPr lang="en-US"/>
            </a:b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network is trained to be robust against PGD(universal) adversaries, it will be robust against a wide range of attacks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local maxima found by PGD all have similar loss values, both for normally trained networks and adversarially trained networks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MNIST and CIFAR10 evaluation datasets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Robustness guarantee would become even stronger in the context of transfer attacks</a:t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035774" y="5216900"/>
            <a:ext cx="4205700" cy="837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attacks in which the adversary does not have a direct access to the target network </a:t>
            </a:r>
            <a:endParaRPr/>
          </a:p>
        </p:txBody>
      </p:sp>
      <p:cxnSp>
        <p:nvCxnSpPr>
          <p:cNvPr id="141" name="Google Shape;141;p19"/>
          <p:cNvCxnSpPr/>
          <p:nvPr/>
        </p:nvCxnSpPr>
        <p:spPr>
          <a:xfrm rot="10800000">
            <a:off x="3138636" y="4787302"/>
            <a:ext cx="0" cy="42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 Capacity and Adversarial Robustness </a:t>
            </a:r>
            <a:br>
              <a:rPr lang="en-US"/>
            </a:b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Final loss achieved against adversarial examples should be very small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Guarantees performance of the classifier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Ideally we want a perfect classifier, which is robust to adversarial inputs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Their experiments verify that capacity is crucial for robustness, as well as for the ability to successfully train against strong adversaries  ( in particular for smaller values of ε) 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FGSM adversaries don’t increase robustness (for large ε)( Label leaking) 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Weak models may fail to learn non-trivial classifiers </a:t>
            </a:r>
            <a:endParaRPr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Experiments: Adversarially Robust Deep Learning Models </a:t>
            </a:r>
            <a:br>
              <a:rPr lang="en-US" sz="3959"/>
            </a:br>
            <a:endParaRPr sz="3959"/>
          </a:p>
        </p:txBody>
      </p:sp>
      <p:sp>
        <p:nvSpPr>
          <p:cNvPr id="153" name="Google Shape;153;p21"/>
          <p:cNvSpPr/>
          <p:nvPr/>
        </p:nvSpPr>
        <p:spPr>
          <a:xfrm>
            <a:off x="4765964" y="1233055"/>
            <a:ext cx="1814945" cy="1205345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981200" y="2715490"/>
            <a:ext cx="1579418" cy="13300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train a sufficiently high capacity network 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7744691" y="2715490"/>
            <a:ext cx="1482437" cy="13300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use the strongest possible adversary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1"/>
          <p:cNvCxnSpPr>
            <a:stCxn id="153" idx="2"/>
            <a:endCxn id="154" idx="0"/>
          </p:cNvCxnSpPr>
          <p:nvPr/>
        </p:nvCxnSpPr>
        <p:spPr>
          <a:xfrm flipH="1">
            <a:off x="2770964" y="1835727"/>
            <a:ext cx="1995000" cy="879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21"/>
          <p:cNvCxnSpPr>
            <a:stCxn id="153" idx="6"/>
            <a:endCxn id="155" idx="0"/>
          </p:cNvCxnSpPr>
          <p:nvPr/>
        </p:nvCxnSpPr>
        <p:spPr>
          <a:xfrm>
            <a:off x="6580909" y="1835727"/>
            <a:ext cx="1905000" cy="879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910" y="4364181"/>
            <a:ext cx="5888181" cy="199967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997668" y="4707630"/>
            <a:ext cx="177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PGD adversary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838200" y="49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65" name="Google Shape;16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99152"/>
            <a:ext cx="458035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1496291" y="5650490"/>
            <a:ext cx="30341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MNIST: Performance of the adversarially trained network against different adversaries for ε = 0.3 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4095" y="1749721"/>
            <a:ext cx="3990109" cy="34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5839660" y="5650490"/>
            <a:ext cx="333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CIFAR10: Performance of the adversarially trained network against different adversaries for ε = 8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4388" y="2027425"/>
            <a:ext cx="3177626" cy="15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4388" y="3530775"/>
            <a:ext cx="311385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