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7.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7" r:id="rId2"/>
    <p:sldMasterId id="2147483668" r:id="rId3"/>
    <p:sldMasterId id="2147483677" r:id="rId4"/>
    <p:sldMasterId id="2147483684" r:id="rId5"/>
    <p:sldMasterId id="2147483691" r:id="rId6"/>
    <p:sldMasterId id="2147483692" r:id="rId7"/>
    <p:sldMasterId id="2147483701" r:id="rId8"/>
  </p:sldMasterIdLst>
  <p:notesMasterIdLst>
    <p:notesMasterId r:id="rId26"/>
  </p:notesMasterIdLst>
  <p:sldIdLst>
    <p:sldId id="256" r:id="rId9"/>
    <p:sldId id="263" r:id="rId10"/>
    <p:sldId id="257" r:id="rId11"/>
    <p:sldId id="264" r:id="rId12"/>
    <p:sldId id="259" r:id="rId13"/>
    <p:sldId id="265" r:id="rId14"/>
    <p:sldId id="266" r:id="rId15"/>
    <p:sldId id="267" r:id="rId16"/>
    <p:sldId id="260" r:id="rId17"/>
    <p:sldId id="268" r:id="rId18"/>
    <p:sldId id="270" r:id="rId19"/>
    <p:sldId id="271" r:id="rId20"/>
    <p:sldId id="272" r:id="rId21"/>
    <p:sldId id="273" r:id="rId22"/>
    <p:sldId id="274" r:id="rId23"/>
    <p:sldId id="275" r:id="rId24"/>
    <p:sldId id="276" r:id="rId25"/>
  </p:sldIdLst>
  <p:sldSz cx="12192000" cy="6858000"/>
  <p:notesSz cx="6858000" cy="9144000"/>
  <p:defaultTextStyle>
    <a:defPPr>
      <a:defRPr lang="en-US"/>
    </a:defPPr>
    <a:lvl1pPr algn="l" rtl="0" fontAlgn="base">
      <a:spcBef>
        <a:spcPct val="0"/>
      </a:spcBef>
      <a:spcAft>
        <a:spcPct val="0"/>
      </a:spcAft>
      <a:defRPr sz="2400" kern="1200">
        <a:solidFill>
          <a:schemeClr val="tx1"/>
        </a:solidFill>
        <a:latin typeface="Arial" charset="0"/>
        <a:ea typeface="ヒラギノ角ゴ Pro W3"/>
        <a:cs typeface="Arial" charset="0"/>
      </a:defRPr>
    </a:lvl1pPr>
    <a:lvl2pPr marL="457200" algn="l" rtl="0" fontAlgn="base">
      <a:spcBef>
        <a:spcPct val="0"/>
      </a:spcBef>
      <a:spcAft>
        <a:spcPct val="0"/>
      </a:spcAft>
      <a:defRPr sz="2400" kern="1200">
        <a:solidFill>
          <a:schemeClr val="tx1"/>
        </a:solidFill>
        <a:latin typeface="Arial" charset="0"/>
        <a:ea typeface="ヒラギノ角ゴ Pro W3"/>
        <a:cs typeface="Arial" charset="0"/>
      </a:defRPr>
    </a:lvl2pPr>
    <a:lvl3pPr marL="914400" algn="l" rtl="0" fontAlgn="base">
      <a:spcBef>
        <a:spcPct val="0"/>
      </a:spcBef>
      <a:spcAft>
        <a:spcPct val="0"/>
      </a:spcAft>
      <a:defRPr sz="2400" kern="1200">
        <a:solidFill>
          <a:schemeClr val="tx1"/>
        </a:solidFill>
        <a:latin typeface="Arial" charset="0"/>
        <a:ea typeface="ヒラギノ角ゴ Pro W3"/>
        <a:cs typeface="Arial" charset="0"/>
      </a:defRPr>
    </a:lvl3pPr>
    <a:lvl4pPr marL="1371600" algn="l" rtl="0" fontAlgn="base">
      <a:spcBef>
        <a:spcPct val="0"/>
      </a:spcBef>
      <a:spcAft>
        <a:spcPct val="0"/>
      </a:spcAft>
      <a:defRPr sz="2400" kern="1200">
        <a:solidFill>
          <a:schemeClr val="tx1"/>
        </a:solidFill>
        <a:latin typeface="Arial" charset="0"/>
        <a:ea typeface="ヒラギノ角ゴ Pro W3"/>
        <a:cs typeface="Arial" charset="0"/>
      </a:defRPr>
    </a:lvl4pPr>
    <a:lvl5pPr marL="1828800" algn="l" rtl="0" fontAlgn="base">
      <a:spcBef>
        <a:spcPct val="0"/>
      </a:spcBef>
      <a:spcAft>
        <a:spcPct val="0"/>
      </a:spcAft>
      <a:defRPr sz="2400" kern="1200">
        <a:solidFill>
          <a:schemeClr val="tx1"/>
        </a:solidFill>
        <a:latin typeface="Arial" charset="0"/>
        <a:ea typeface="ヒラギノ角ゴ Pro W3"/>
        <a:cs typeface="Arial" charset="0"/>
      </a:defRPr>
    </a:lvl5pPr>
    <a:lvl6pPr marL="2286000" algn="l" defTabSz="914400" rtl="0" eaLnBrk="1" latinLnBrk="0" hangingPunct="1">
      <a:defRPr sz="2400" kern="1200">
        <a:solidFill>
          <a:schemeClr val="tx1"/>
        </a:solidFill>
        <a:latin typeface="Arial" charset="0"/>
        <a:ea typeface="ヒラギノ角ゴ Pro W3"/>
        <a:cs typeface="Arial" charset="0"/>
      </a:defRPr>
    </a:lvl6pPr>
    <a:lvl7pPr marL="2743200" algn="l" defTabSz="914400" rtl="0" eaLnBrk="1" latinLnBrk="0" hangingPunct="1">
      <a:defRPr sz="2400" kern="1200">
        <a:solidFill>
          <a:schemeClr val="tx1"/>
        </a:solidFill>
        <a:latin typeface="Arial" charset="0"/>
        <a:ea typeface="ヒラギノ角ゴ Pro W3"/>
        <a:cs typeface="Arial" charset="0"/>
      </a:defRPr>
    </a:lvl7pPr>
    <a:lvl8pPr marL="3200400" algn="l" defTabSz="914400" rtl="0" eaLnBrk="1" latinLnBrk="0" hangingPunct="1">
      <a:defRPr sz="2400" kern="1200">
        <a:solidFill>
          <a:schemeClr val="tx1"/>
        </a:solidFill>
        <a:latin typeface="Arial" charset="0"/>
        <a:ea typeface="ヒラギノ角ゴ Pro W3"/>
        <a:cs typeface="Arial" charset="0"/>
      </a:defRPr>
    </a:lvl8pPr>
    <a:lvl9pPr marL="3657600" algn="l" defTabSz="914400" rtl="0" eaLnBrk="1" latinLnBrk="0" hangingPunct="1">
      <a:defRPr sz="2400" kern="1200">
        <a:solidFill>
          <a:schemeClr val="tx1"/>
        </a:solidFill>
        <a:latin typeface="Arial" charset="0"/>
        <a:ea typeface="ヒラギノ角ゴ Pro W3"/>
        <a:cs typeface="Arial"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4788" autoAdjust="0"/>
  </p:normalViewPr>
  <p:slideViewPr>
    <p:cSldViewPr snapToGrid="0">
      <p:cViewPr varScale="1">
        <p:scale>
          <a:sx n="74" d="100"/>
          <a:sy n="74" d="100"/>
        </p:scale>
        <p:origin x="104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E5EC56-7018-44A5-A569-91062419214F}" type="datetimeFigureOut">
              <a:rPr lang="en-US" smtClean="0"/>
              <a:t>4/17/2019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6166E6-7E30-4696-BDC2-FDA41D2C72E0}" type="slidenum">
              <a:rPr lang="en-US" smtClean="0"/>
              <a:t>‹#›</a:t>
            </a:fld>
            <a:endParaRPr lang="en-US"/>
          </a:p>
        </p:txBody>
      </p:sp>
    </p:spTree>
    <p:extLst>
      <p:ext uri="{BB962C8B-B14F-4D97-AF65-F5344CB8AC3E}">
        <p14:creationId xmlns:p14="http://schemas.microsoft.com/office/powerpoint/2010/main" val="831479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6166E6-7E30-4696-BDC2-FDA41D2C72E0}" type="slidenum">
              <a:rPr lang="en-US" smtClean="0"/>
              <a:t>2</a:t>
            </a:fld>
            <a:endParaRPr lang="en-US"/>
          </a:p>
        </p:txBody>
      </p:sp>
    </p:spTree>
    <p:extLst>
      <p:ext uri="{BB962C8B-B14F-4D97-AF65-F5344CB8AC3E}">
        <p14:creationId xmlns:p14="http://schemas.microsoft.com/office/powerpoint/2010/main" val="15747979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probability that data point d belongs to some class c is the </a:t>
            </a:r>
            <a:r>
              <a:rPr lang="en-US" sz="1200" b="1" i="0" u="none" strike="noStrike" kern="1200" baseline="0" dirty="0" smtClean="0">
                <a:solidFill>
                  <a:schemeClr val="tx1"/>
                </a:solidFill>
                <a:latin typeface="+mn-lt"/>
                <a:ea typeface="+mn-ea"/>
                <a:cs typeface="+mn-cs"/>
              </a:rPr>
              <a:t>precision of rule r</a:t>
            </a:r>
            <a:r>
              <a:rPr lang="en-US" sz="1200" b="0" i="0" u="none" strike="noStrike" kern="1200" baseline="0" dirty="0" smtClean="0">
                <a:solidFill>
                  <a:schemeClr val="tx1"/>
                </a:solidFill>
                <a:latin typeface="+mn-lt"/>
                <a:ea typeface="+mn-ea"/>
                <a:cs typeface="+mn-cs"/>
              </a:rPr>
              <a:t>. That is, the fraction of data points classified by r to class c that truly belong to c. Since our prediction tasks are multi-class, we used micro-averaged AUC. We </a:t>
            </a:r>
            <a:r>
              <a:rPr lang="en-US" sz="1200" b="0" i="0" u="none" strike="noStrike" kern="1200" baseline="0" dirty="0" err="1" smtClean="0">
                <a:solidFill>
                  <a:schemeClr val="tx1"/>
                </a:solidFill>
                <a:latin typeface="+mn-lt"/>
                <a:ea typeface="+mn-ea"/>
                <a:cs typeface="+mn-cs"/>
              </a:rPr>
              <a:t>binarized</a:t>
            </a:r>
            <a:r>
              <a:rPr lang="en-US" sz="1200" b="0" i="0" u="none" strike="noStrike" kern="1200" baseline="0" dirty="0" smtClean="0">
                <a:solidFill>
                  <a:schemeClr val="tx1"/>
                </a:solidFill>
                <a:latin typeface="+mn-lt"/>
                <a:ea typeface="+mn-ea"/>
                <a:cs typeface="+mn-cs"/>
              </a:rPr>
              <a:t> the classes in the data using a </a:t>
            </a:r>
            <a:r>
              <a:rPr lang="en-US" sz="1200" b="1" i="0" u="none" strike="noStrike" kern="1200" baseline="0" dirty="0" smtClean="0">
                <a:solidFill>
                  <a:schemeClr val="tx1"/>
                </a:solidFill>
                <a:latin typeface="+mn-lt"/>
                <a:ea typeface="+mn-ea"/>
                <a:cs typeface="+mn-cs"/>
              </a:rPr>
              <a:t>one vs. all strategy </a:t>
            </a:r>
            <a:r>
              <a:rPr lang="en-US" sz="1200" b="0" i="0" u="none" strike="noStrike" kern="1200" baseline="0" dirty="0" smtClean="0">
                <a:solidFill>
                  <a:schemeClr val="tx1"/>
                </a:solidFill>
                <a:latin typeface="+mn-lt"/>
                <a:ea typeface="+mn-ea"/>
                <a:cs typeface="+mn-cs"/>
              </a:rPr>
              <a:t>and computed the AUC for each class. </a:t>
            </a:r>
            <a:r>
              <a:rPr lang="en-US" sz="1200" b="1" i="0" u="none" strike="noStrike" kern="1200" baseline="0" dirty="0" smtClean="0">
                <a:solidFill>
                  <a:schemeClr val="tx1"/>
                </a:solidFill>
                <a:latin typeface="+mn-lt"/>
                <a:ea typeface="+mn-ea"/>
                <a:cs typeface="+mn-cs"/>
              </a:rPr>
              <a:t>Micro-averaged AUC is the average of these per-class AUCs</a:t>
            </a:r>
            <a:r>
              <a:rPr lang="en-US" sz="1200" b="0" i="0" u="none" strike="noStrike" kern="1200" baseline="0" dirty="0" smtClean="0">
                <a:solidFill>
                  <a:schemeClr val="tx1"/>
                </a:solidFill>
                <a:latin typeface="+mn-lt"/>
                <a:ea typeface="+mn-ea"/>
                <a:cs typeface="+mn-cs"/>
              </a:rPr>
              <a:t>.</a:t>
            </a:r>
          </a:p>
          <a:p>
            <a:r>
              <a:rPr lang="en-US" sz="1200" b="0" i="0" u="none" strike="noStrike" kern="1200" baseline="0" dirty="0" smtClean="0">
                <a:solidFill>
                  <a:schemeClr val="tx1"/>
                </a:solidFill>
                <a:latin typeface="+mn-lt"/>
                <a:ea typeface="+mn-ea"/>
                <a:cs typeface="+mn-cs"/>
              </a:rPr>
              <a:t>IDS exhibits comparable performance as CBA, CN2, and decision trees on bail and student data. As for Medical, it slightly under-performs. This is useful as it shows that IDS has comparable performance with models that exclusively optimize for predictive accuracy.</a:t>
            </a:r>
          </a:p>
          <a:p>
            <a:r>
              <a:rPr lang="en-US" dirty="0" smtClean="0"/>
              <a:t>Comparable performance to CN2,</a:t>
            </a:r>
            <a:r>
              <a:rPr lang="en-US" baseline="0" dirty="0" smtClean="0"/>
              <a:t> CBA, and DT on Bail and Student</a:t>
            </a:r>
            <a:endParaRPr lang="en-US" dirty="0"/>
          </a:p>
        </p:txBody>
      </p:sp>
      <p:sp>
        <p:nvSpPr>
          <p:cNvPr id="4" name="Slide Number Placeholder 3"/>
          <p:cNvSpPr>
            <a:spLocks noGrp="1"/>
          </p:cNvSpPr>
          <p:nvPr>
            <p:ph type="sldNum" sz="quarter" idx="10"/>
          </p:nvPr>
        </p:nvSpPr>
        <p:spPr/>
        <p:txBody>
          <a:bodyPr/>
          <a:lstStyle/>
          <a:p>
            <a:fld id="{526166E6-7E30-4696-BDC2-FDA41D2C72E0}" type="slidenum">
              <a:rPr lang="en-US" smtClean="0"/>
              <a:t>13</a:t>
            </a:fld>
            <a:endParaRPr lang="en-US"/>
          </a:p>
        </p:txBody>
      </p:sp>
    </p:spTree>
    <p:extLst>
      <p:ext uri="{BB962C8B-B14F-4D97-AF65-F5344CB8AC3E}">
        <p14:creationId xmlns:p14="http://schemas.microsoft.com/office/powerpoint/2010/main" val="14470388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Fraction overlap:</a:t>
            </a:r>
            <a:r>
              <a:rPr lang="en-US" baseline="0" dirty="0" smtClean="0"/>
              <a:t> captures the extent of overlap between every pair of rules in a decision set R. Smaller overlap means higher interpretability.</a:t>
            </a:r>
          </a:p>
          <a:p>
            <a:r>
              <a:rPr lang="en-US" baseline="0" dirty="0" smtClean="0"/>
              <a:t>Fraction Uncovered: computes the fraction of data points not covered by any rule in a decision set R. </a:t>
            </a:r>
          </a:p>
          <a:p>
            <a:r>
              <a:rPr lang="en-US" baseline="0" dirty="0" err="1" smtClean="0"/>
              <a:t>Avg</a:t>
            </a:r>
            <a:r>
              <a:rPr lang="en-US" baseline="0" dirty="0" smtClean="0"/>
              <a:t> rule Length: the average number of predicates in a rule. </a:t>
            </a:r>
          </a:p>
          <a:p>
            <a:r>
              <a:rPr lang="en-US" baseline="0" dirty="0" smtClean="0"/>
              <a:t>Number of rules</a:t>
            </a:r>
          </a:p>
          <a:p>
            <a:r>
              <a:rPr lang="en-US" baseline="0" dirty="0" smtClean="0"/>
              <a:t>Fraction of Classes: measures the fraction of class labels predicted by at least one rule in a decision set R. </a:t>
            </a:r>
          </a:p>
          <a:p>
            <a:r>
              <a:rPr lang="en-US" baseline="0" dirty="0" smtClean="0"/>
              <a:t>For </a:t>
            </a:r>
            <a:r>
              <a:rPr lang="en-US" baseline="0" dirty="0" err="1" smtClean="0"/>
              <a:t>Frac</a:t>
            </a:r>
            <a:r>
              <a:rPr lang="en-US" baseline="0" dirty="0" smtClean="0"/>
              <a:t> of Classes: IDS, CBA, and CN2 account for all classes. BDL produces a decision list which leaves out two of the less common but very important classes that correspond to rare types of blood cancers.</a:t>
            </a:r>
          </a:p>
        </p:txBody>
      </p:sp>
      <p:sp>
        <p:nvSpPr>
          <p:cNvPr id="4" name="Slide Number Placeholder 3"/>
          <p:cNvSpPr>
            <a:spLocks noGrp="1"/>
          </p:cNvSpPr>
          <p:nvPr>
            <p:ph type="sldNum" sz="quarter" idx="10"/>
          </p:nvPr>
        </p:nvSpPr>
        <p:spPr/>
        <p:txBody>
          <a:bodyPr/>
          <a:lstStyle/>
          <a:p>
            <a:fld id="{526166E6-7E30-4696-BDC2-FDA41D2C72E0}" type="slidenum">
              <a:rPr lang="en-US" smtClean="0"/>
              <a:t>14</a:t>
            </a:fld>
            <a:endParaRPr lang="en-US"/>
          </a:p>
        </p:txBody>
      </p:sp>
    </p:spTree>
    <p:extLst>
      <p:ext uri="{BB962C8B-B14F-4D97-AF65-F5344CB8AC3E}">
        <p14:creationId xmlns:p14="http://schemas.microsoft.com/office/powerpoint/2010/main" val="29088747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Exploring</a:t>
            </a:r>
            <a:r>
              <a:rPr lang="en-US" baseline="0" dirty="0" smtClean="0"/>
              <a:t> the impact of various components of the objective function</a:t>
            </a:r>
          </a:p>
          <a:p>
            <a:r>
              <a:rPr lang="en-US" baseline="0" dirty="0" smtClean="0"/>
              <a:t>They experiment with various ablations of the model by excluding components from the objective function one at a time. </a:t>
            </a:r>
          </a:p>
          <a:p>
            <a:r>
              <a:rPr lang="en-US" baseline="0" dirty="0" smtClean="0"/>
              <a:t>What is interesting to see is that excluding the precision leads to a large fraction of data points uncovered. This is because the precision ensures the coverage of data points.</a:t>
            </a:r>
          </a:p>
          <a:p>
            <a:r>
              <a:rPr lang="en-US" baseline="0" dirty="0" smtClean="0"/>
              <a:t>No class leads to a decision set that does not describe a rare type of blood cancer.</a:t>
            </a:r>
          </a:p>
          <a:p>
            <a:r>
              <a:rPr lang="en-US" baseline="0" dirty="0" smtClean="0">
                <a:sym typeface="Wingdings" panose="05000000000000000000" pitchFamily="2" charset="2"/>
              </a:rPr>
              <a:t> </a:t>
            </a:r>
            <a:r>
              <a:rPr lang="en-US" b="1" baseline="0" dirty="0" smtClean="0">
                <a:sym typeface="Wingdings" panose="05000000000000000000" pitchFamily="2" charset="2"/>
              </a:rPr>
              <a:t>Each term in objective contributes to the overall goal of learning accurate and interpretable decision sets</a:t>
            </a:r>
            <a:endParaRPr lang="en-US" b="1" dirty="0"/>
          </a:p>
        </p:txBody>
      </p:sp>
      <p:sp>
        <p:nvSpPr>
          <p:cNvPr id="4" name="Slide Number Placeholder 3"/>
          <p:cNvSpPr>
            <a:spLocks noGrp="1"/>
          </p:cNvSpPr>
          <p:nvPr>
            <p:ph type="sldNum" sz="quarter" idx="10"/>
          </p:nvPr>
        </p:nvSpPr>
        <p:spPr/>
        <p:txBody>
          <a:bodyPr/>
          <a:lstStyle/>
          <a:p>
            <a:fld id="{526166E6-7E30-4696-BDC2-FDA41D2C72E0}" type="slidenum">
              <a:rPr lang="en-US" smtClean="0"/>
              <a:t>15</a:t>
            </a:fld>
            <a:endParaRPr lang="en-US"/>
          </a:p>
        </p:txBody>
      </p:sp>
    </p:spTree>
    <p:extLst>
      <p:ext uri="{BB962C8B-B14F-4D97-AF65-F5344CB8AC3E}">
        <p14:creationId xmlns:p14="http://schemas.microsoft.com/office/powerpoint/2010/main" val="27818140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Description</a:t>
            </a:r>
            <a:r>
              <a:rPr lang="en-US" baseline="0" dirty="0" smtClean="0"/>
              <a:t> questions: </a:t>
            </a:r>
            <a:r>
              <a:rPr lang="en-US" sz="1200" b="0" i="0" u="none" strike="noStrike" kern="1200" baseline="0" dirty="0" smtClean="0">
                <a:solidFill>
                  <a:schemeClr val="tx1"/>
                </a:solidFill>
                <a:latin typeface="+mn-lt"/>
                <a:ea typeface="+mn-ea"/>
                <a:cs typeface="+mn-cs"/>
              </a:rPr>
              <a:t>Each of the questions required the user to explain in plain language all the characteristics of a patient suffering from a particular disease based on the rules presented.</a:t>
            </a:r>
          </a:p>
          <a:p>
            <a:r>
              <a:rPr lang="en-US" sz="1200" b="0" i="0" u="none" strike="noStrike" kern="1200" baseline="0" dirty="0" smtClean="0">
                <a:solidFill>
                  <a:schemeClr val="tx1"/>
                </a:solidFill>
                <a:latin typeface="+mn-lt"/>
                <a:ea typeface="+mn-ea"/>
                <a:cs typeface="+mn-cs"/>
              </a:rPr>
              <a:t>Human accuracy: fraction of correct answers</a:t>
            </a:r>
          </a:p>
          <a:p>
            <a:r>
              <a:rPr lang="en-US" sz="1200" b="0" i="0" u="none" strike="noStrike" kern="1200" baseline="0" dirty="0" smtClean="0">
                <a:solidFill>
                  <a:schemeClr val="tx1"/>
                </a:solidFill>
                <a:latin typeface="+mn-lt"/>
                <a:ea typeface="+mn-ea"/>
                <a:cs typeface="+mn-cs"/>
              </a:rPr>
              <a:t>People were more accurate and faster in answering questions based on the decision sets as opposed to decision lists. </a:t>
            </a:r>
            <a:endParaRPr lang="en-US" dirty="0"/>
          </a:p>
        </p:txBody>
      </p:sp>
      <p:sp>
        <p:nvSpPr>
          <p:cNvPr id="4" name="Slide Number Placeholder 3"/>
          <p:cNvSpPr>
            <a:spLocks noGrp="1"/>
          </p:cNvSpPr>
          <p:nvPr>
            <p:ph type="sldNum" sz="quarter" idx="10"/>
          </p:nvPr>
        </p:nvSpPr>
        <p:spPr/>
        <p:txBody>
          <a:bodyPr/>
          <a:lstStyle/>
          <a:p>
            <a:fld id="{526166E6-7E30-4696-BDC2-FDA41D2C72E0}" type="slidenum">
              <a:rPr lang="en-US" smtClean="0"/>
              <a:t>16</a:t>
            </a:fld>
            <a:endParaRPr lang="en-US"/>
          </a:p>
        </p:txBody>
      </p:sp>
    </p:spTree>
    <p:extLst>
      <p:ext uri="{BB962C8B-B14F-4D97-AF65-F5344CB8AC3E}">
        <p14:creationId xmlns:p14="http://schemas.microsoft.com/office/powerpoint/2010/main" val="181391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Decision lists are considered </a:t>
            </a:r>
            <a:r>
              <a:rPr lang="en-US" sz="1200" b="0" i="0" u="none" strike="noStrike" kern="1200" baseline="0" dirty="0">
                <a:solidFill>
                  <a:schemeClr val="tx1"/>
                </a:solidFill>
                <a:latin typeface="+mn-lt"/>
                <a:ea typeface="+mn-ea"/>
                <a:cs typeface="+mn-cs"/>
              </a:rPr>
              <a:t>more interpretable than a general decision tree because of its reduced complexity.</a:t>
            </a:r>
          </a:p>
          <a:p>
            <a:r>
              <a:rPr lang="en-US" sz="1200" b="0" i="0" u="none" strike="noStrike" kern="1200" baseline="0" dirty="0">
                <a:solidFill>
                  <a:schemeClr val="tx1"/>
                </a:solidFill>
                <a:latin typeface="+mn-lt"/>
                <a:ea typeface="+mn-ea"/>
                <a:cs typeface="+mn-cs"/>
              </a:rPr>
              <a:t>2</a:t>
            </a:r>
            <a:r>
              <a:rPr lang="en-US" sz="1200" b="0" i="0" u="none" strike="noStrike" kern="1200" baseline="30000" dirty="0">
                <a:solidFill>
                  <a:schemeClr val="tx1"/>
                </a:solidFill>
                <a:latin typeface="+mn-lt"/>
                <a:ea typeface="+mn-ea"/>
                <a:cs typeface="+mn-cs"/>
              </a:rPr>
              <a:t>nd</a:t>
            </a:r>
            <a:r>
              <a:rPr lang="en-US" sz="1200" b="0" i="0" u="none" strike="noStrike" kern="1200" baseline="0" dirty="0">
                <a:solidFill>
                  <a:schemeClr val="tx1"/>
                </a:solidFill>
                <a:latin typeface="+mn-lt"/>
                <a:ea typeface="+mn-ea"/>
                <a:cs typeface="+mn-cs"/>
              </a:rPr>
              <a:t> drawback: Even if the first few rules in the list are interpretable, each additional rule becomes less so because it only applies to more and more narrow situations, i.e., a given rule only applies to those data points that do not satisfy any of the preceding rules.</a:t>
            </a:r>
          </a:p>
          <a:p>
            <a:r>
              <a:rPr lang="en-US" sz="1200" b="0" i="0" u="none" strike="noStrike" kern="1200" baseline="0" dirty="0">
                <a:solidFill>
                  <a:schemeClr val="tx1"/>
                </a:solidFill>
                <a:latin typeface="+mn-lt"/>
                <a:ea typeface="+mn-ea"/>
                <a:cs typeface="+mn-cs"/>
              </a:rPr>
              <a:t>Multiclass classification drawback: In effect, some classes are only described as alternatives after other classes have been considered, a serious problem for domain experts who want equally good</a:t>
            </a:r>
          </a:p>
          <a:p>
            <a:r>
              <a:rPr lang="en-US" sz="1200" b="0" i="0" u="none" strike="noStrike" kern="1200" baseline="0" dirty="0">
                <a:solidFill>
                  <a:schemeClr val="tx1"/>
                </a:solidFill>
                <a:latin typeface="+mn-lt"/>
                <a:ea typeface="+mn-ea"/>
                <a:cs typeface="+mn-cs"/>
              </a:rPr>
              <a:t>rules for all the classes in the data.</a:t>
            </a:r>
            <a:endParaRPr lang="en-US" dirty="0"/>
          </a:p>
        </p:txBody>
      </p:sp>
      <p:sp>
        <p:nvSpPr>
          <p:cNvPr id="4" name="Slide Number Placeholder 3"/>
          <p:cNvSpPr>
            <a:spLocks noGrp="1"/>
          </p:cNvSpPr>
          <p:nvPr>
            <p:ph type="sldNum" sz="quarter" idx="5"/>
          </p:nvPr>
        </p:nvSpPr>
        <p:spPr/>
        <p:txBody>
          <a:bodyPr/>
          <a:lstStyle/>
          <a:p>
            <a:fld id="{526166E6-7E30-4696-BDC2-FDA41D2C72E0}" type="slidenum">
              <a:rPr lang="en-US" smtClean="0"/>
              <a:t>4</a:t>
            </a:fld>
            <a:endParaRPr lang="en-US"/>
          </a:p>
        </p:txBody>
      </p:sp>
    </p:spTree>
    <p:extLst>
      <p:ext uri="{BB962C8B-B14F-4D97-AF65-F5344CB8AC3E}">
        <p14:creationId xmlns:p14="http://schemas.microsoft.com/office/powerpoint/2010/main" val="93334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Non-hierarchical structure of decision sets is the key to interpretability.</a:t>
            </a:r>
          </a:p>
          <a:p>
            <a:endParaRPr lang="en-US" dirty="0"/>
          </a:p>
        </p:txBody>
      </p:sp>
      <p:sp>
        <p:nvSpPr>
          <p:cNvPr id="4" name="Slide Number Placeholder 3"/>
          <p:cNvSpPr>
            <a:spLocks noGrp="1"/>
          </p:cNvSpPr>
          <p:nvPr>
            <p:ph type="sldNum" sz="quarter" idx="5"/>
          </p:nvPr>
        </p:nvSpPr>
        <p:spPr/>
        <p:txBody>
          <a:bodyPr/>
          <a:lstStyle/>
          <a:p>
            <a:fld id="{526166E6-7E30-4696-BDC2-FDA41D2C72E0}" type="slidenum">
              <a:rPr lang="en-US" smtClean="0"/>
              <a:t>5</a:t>
            </a:fld>
            <a:endParaRPr lang="en-US"/>
          </a:p>
        </p:txBody>
      </p:sp>
    </p:spTree>
    <p:extLst>
      <p:ext uri="{BB962C8B-B14F-4D97-AF65-F5344CB8AC3E}">
        <p14:creationId xmlns:p14="http://schemas.microsoft.com/office/powerpoint/2010/main" val="1475530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An itemset s is a filter for data points, defined as a conjunction of one or more predicates of the form (attribute; operator; value), e.g., (x1 &gt; 5). </a:t>
            </a:r>
          </a:p>
          <a:p>
            <a:r>
              <a:rPr lang="en-US" sz="1200" b="0" i="0" u="none" strike="noStrike" kern="1200" baseline="0" dirty="0">
                <a:solidFill>
                  <a:schemeClr val="tx1"/>
                </a:solidFill>
                <a:latin typeface="+mn-lt"/>
                <a:ea typeface="+mn-ea"/>
                <a:cs typeface="+mn-cs"/>
              </a:rPr>
              <a:t>Given attribute values x, we say that x satisfies s if all the predicates in s are true when evaluated on x. </a:t>
            </a:r>
          </a:p>
          <a:p>
            <a:r>
              <a:rPr lang="en-US" sz="1200" b="0" i="0" u="none" strike="noStrike" kern="1200" baseline="0" dirty="0">
                <a:solidFill>
                  <a:schemeClr val="tx1"/>
                </a:solidFill>
                <a:latin typeface="+mn-lt"/>
                <a:ea typeface="+mn-ea"/>
                <a:cs typeface="+mn-cs"/>
              </a:rPr>
              <a:t>A rule is a tuple (s; c) where s is an itemset and c is a class label.</a:t>
            </a:r>
            <a:endParaRPr lang="en-US" dirty="0"/>
          </a:p>
        </p:txBody>
      </p:sp>
      <p:sp>
        <p:nvSpPr>
          <p:cNvPr id="4" name="Slide Number Placeholder 3"/>
          <p:cNvSpPr>
            <a:spLocks noGrp="1"/>
          </p:cNvSpPr>
          <p:nvPr>
            <p:ph type="sldNum" sz="quarter" idx="5"/>
          </p:nvPr>
        </p:nvSpPr>
        <p:spPr/>
        <p:txBody>
          <a:bodyPr/>
          <a:lstStyle/>
          <a:p>
            <a:fld id="{526166E6-7E30-4696-BDC2-FDA41D2C72E0}" type="slidenum">
              <a:rPr lang="en-US" smtClean="0"/>
              <a:t>6</a:t>
            </a:fld>
            <a:endParaRPr lang="en-US"/>
          </a:p>
        </p:txBody>
      </p:sp>
    </p:spTree>
    <p:extLst>
      <p:ext uri="{BB962C8B-B14F-4D97-AF65-F5344CB8AC3E}">
        <p14:creationId xmlns:p14="http://schemas.microsoft.com/office/powerpoint/2010/main" val="24039379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6166E6-7E30-4696-BDC2-FDA41D2C72E0}" type="slidenum">
              <a:rPr lang="en-US" smtClean="0"/>
              <a:t>7</a:t>
            </a:fld>
            <a:endParaRPr lang="en-US"/>
          </a:p>
        </p:txBody>
      </p:sp>
    </p:spTree>
    <p:extLst>
      <p:ext uri="{BB962C8B-B14F-4D97-AF65-F5344CB8AC3E}">
        <p14:creationId xmlns:p14="http://schemas.microsoft.com/office/powerpoint/2010/main" val="2523918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6166E6-7E30-4696-BDC2-FDA41D2C72E0}" type="slidenum">
              <a:rPr lang="en-US" smtClean="0"/>
              <a:t>8</a:t>
            </a:fld>
            <a:endParaRPr lang="en-US"/>
          </a:p>
        </p:txBody>
      </p:sp>
    </p:spTree>
    <p:extLst>
      <p:ext uri="{BB962C8B-B14F-4D97-AF65-F5344CB8AC3E}">
        <p14:creationId xmlns:p14="http://schemas.microsoft.com/office/powerpoint/2010/main" val="15957624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Minimizing size encourages decision sets with a small number of rules. </a:t>
            </a:r>
          </a:p>
          <a:p>
            <a:r>
              <a:rPr lang="en-US" sz="1200" b="0" i="0" u="none" strike="noStrike" kern="1200" baseline="0" dirty="0" smtClean="0">
                <a:solidFill>
                  <a:schemeClr val="tx1"/>
                </a:solidFill>
                <a:latin typeface="+mn-lt"/>
                <a:ea typeface="+mn-ea"/>
                <a:cs typeface="+mn-cs"/>
              </a:rPr>
              <a:t>Minimizing length captures the notion that interpretable rules are short and concise. </a:t>
            </a:r>
          </a:p>
          <a:p>
            <a:r>
              <a:rPr lang="en-US" sz="1200" b="0" i="0" u="none" strike="noStrike" kern="1200" baseline="0" dirty="0" smtClean="0">
                <a:solidFill>
                  <a:schemeClr val="tx1"/>
                </a:solidFill>
                <a:latin typeface="+mn-lt"/>
                <a:ea typeface="+mn-ea"/>
                <a:cs typeface="+mn-cs"/>
              </a:rPr>
              <a:t>However, conciseness alone is not sufficient for an interpretable decision set. Interpretability also requires providing the user with a clear description of decision boundaries for all the classes in the</a:t>
            </a:r>
          </a:p>
          <a:p>
            <a:r>
              <a:rPr lang="en-US" sz="1200" b="0" i="0" u="none" strike="noStrike" kern="1200" baseline="0" dirty="0" smtClean="0">
                <a:solidFill>
                  <a:schemeClr val="tx1"/>
                </a:solidFill>
                <a:latin typeface="+mn-lt"/>
                <a:ea typeface="+mn-ea"/>
                <a:cs typeface="+mn-cs"/>
              </a:rPr>
              <a:t>data.</a:t>
            </a:r>
          </a:p>
          <a:p>
            <a:r>
              <a:rPr lang="en-US" sz="1200" b="0" i="0" u="none" strike="noStrike" kern="1200" baseline="0" dirty="0" smtClean="0">
                <a:solidFill>
                  <a:schemeClr val="tx1"/>
                </a:solidFill>
                <a:latin typeface="+mn-lt"/>
                <a:ea typeface="+mn-ea"/>
                <a:cs typeface="+mn-cs"/>
              </a:rPr>
              <a:t>We use cover to denote how many </a:t>
            </a:r>
            <a:r>
              <a:rPr lang="en-US" sz="1200" b="0" i="0" u="none" strike="noStrike" kern="1200" baseline="0" dirty="0" err="1" smtClean="0">
                <a:solidFill>
                  <a:schemeClr val="tx1"/>
                </a:solidFill>
                <a:latin typeface="+mn-lt"/>
                <a:ea typeface="+mn-ea"/>
                <a:cs typeface="+mn-cs"/>
              </a:rPr>
              <a:t>datapoints</a:t>
            </a:r>
            <a:r>
              <a:rPr lang="en-US" sz="1200" b="0" i="0" u="none" strike="noStrike" kern="1200" baseline="0" dirty="0" smtClean="0">
                <a:solidFill>
                  <a:schemeClr val="tx1"/>
                </a:solidFill>
                <a:latin typeface="+mn-lt"/>
                <a:ea typeface="+mn-ea"/>
                <a:cs typeface="+mn-cs"/>
              </a:rPr>
              <a:t> satisfy the </a:t>
            </a:r>
            <a:r>
              <a:rPr lang="en-US" sz="1200" b="0" i="0" u="none" strike="noStrike" kern="1200" baseline="0" dirty="0" err="1" smtClean="0">
                <a:solidFill>
                  <a:schemeClr val="tx1"/>
                </a:solidFill>
                <a:latin typeface="+mn-lt"/>
                <a:ea typeface="+mn-ea"/>
                <a:cs typeface="+mn-cs"/>
              </a:rPr>
              <a:t>itemset</a:t>
            </a:r>
            <a:r>
              <a:rPr lang="en-US" sz="1200" b="0" i="0" u="none" strike="noStrike" kern="1200" baseline="0" dirty="0" smtClean="0">
                <a:solidFill>
                  <a:schemeClr val="tx1"/>
                </a:solidFill>
                <a:latin typeface="+mn-lt"/>
                <a:ea typeface="+mn-ea"/>
                <a:cs typeface="+mn-cs"/>
              </a:rPr>
              <a:t> of a rule, which is necessary for defining subsequent metrics. </a:t>
            </a:r>
          </a:p>
          <a:p>
            <a:r>
              <a:rPr lang="en-US" sz="1200" b="0" i="0" u="none" strike="noStrike" kern="1200" baseline="0" dirty="0" smtClean="0">
                <a:solidFill>
                  <a:schemeClr val="tx1"/>
                </a:solidFill>
                <a:latin typeface="+mn-lt"/>
                <a:ea typeface="+mn-ea"/>
                <a:cs typeface="+mn-cs"/>
              </a:rPr>
              <a:t>Finally, minimizing overlap encourages each rule to cover an independent part of the feature space.</a:t>
            </a:r>
            <a:endParaRPr lang="en-US" dirty="0" smtClean="0"/>
          </a:p>
          <a:p>
            <a:endParaRPr lang="en-US" dirty="0"/>
          </a:p>
        </p:txBody>
      </p:sp>
      <p:sp>
        <p:nvSpPr>
          <p:cNvPr id="4" name="Slide Number Placeholder 3"/>
          <p:cNvSpPr>
            <a:spLocks noGrp="1"/>
          </p:cNvSpPr>
          <p:nvPr>
            <p:ph type="sldNum" sz="quarter" idx="5"/>
          </p:nvPr>
        </p:nvSpPr>
        <p:spPr/>
        <p:txBody>
          <a:bodyPr/>
          <a:lstStyle/>
          <a:p>
            <a:fld id="{526166E6-7E30-4696-BDC2-FDA41D2C72E0}" type="slidenum">
              <a:rPr lang="en-US" smtClean="0"/>
              <a:t>9</a:t>
            </a:fld>
            <a:endParaRPr lang="en-US"/>
          </a:p>
        </p:txBody>
      </p:sp>
    </p:spTree>
    <p:extLst>
      <p:ext uri="{BB962C8B-B14F-4D97-AF65-F5344CB8AC3E}">
        <p14:creationId xmlns:p14="http://schemas.microsoft.com/office/powerpoint/2010/main" val="1238781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We can measure a decision set’s overall accuracy by evaluating it on test data, but we also need to measure the accuracy of its rules individually during learning.</a:t>
            </a:r>
          </a:p>
          <a:p>
            <a:r>
              <a:rPr lang="en-US" sz="1200" b="0" i="0" u="none" strike="noStrike" kern="1200" baseline="0" dirty="0" smtClean="0">
                <a:solidFill>
                  <a:schemeClr val="tx1"/>
                </a:solidFill>
                <a:latin typeface="+mn-lt"/>
                <a:ea typeface="+mn-ea"/>
                <a:cs typeface="+mn-cs"/>
              </a:rPr>
              <a:t>If |correct-cover(r)| is high and |incorrect-cover(r)| is low, then the rule r is precise and contributes towards a higher precision for the decision set. (How much it contributes depends on |cover(r)|) On the other hand, having a high recall requires many data points to be correctly covered.</a:t>
            </a:r>
            <a:endParaRPr lang="en-US" dirty="0" smtClean="0"/>
          </a:p>
          <a:p>
            <a:endParaRPr lang="en-US" dirty="0"/>
          </a:p>
        </p:txBody>
      </p:sp>
      <p:sp>
        <p:nvSpPr>
          <p:cNvPr id="4" name="Slide Number Placeholder 3"/>
          <p:cNvSpPr>
            <a:spLocks noGrp="1"/>
          </p:cNvSpPr>
          <p:nvPr>
            <p:ph type="sldNum" sz="quarter" idx="10"/>
          </p:nvPr>
        </p:nvSpPr>
        <p:spPr/>
        <p:txBody>
          <a:bodyPr/>
          <a:lstStyle/>
          <a:p>
            <a:fld id="{526166E6-7E30-4696-BDC2-FDA41D2C72E0}" type="slidenum">
              <a:rPr lang="en-US" smtClean="0"/>
              <a:t>10</a:t>
            </a:fld>
            <a:endParaRPr lang="en-US"/>
          </a:p>
        </p:txBody>
      </p:sp>
    </p:spTree>
    <p:extLst>
      <p:ext uri="{BB962C8B-B14F-4D97-AF65-F5344CB8AC3E}">
        <p14:creationId xmlns:p14="http://schemas.microsoft.com/office/powerpoint/2010/main" val="37472898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Bail outcome: dataset consists of</a:t>
            </a:r>
            <a:r>
              <a:rPr lang="en-US" baseline="0" dirty="0" smtClean="0"/>
              <a:t> details of defendants released on bail</a:t>
            </a:r>
          </a:p>
          <a:p>
            <a:r>
              <a:rPr lang="en-US" baseline="0" dirty="0" smtClean="0"/>
              <a:t>Classes: defendant not arrested while out on bail and appears for further court dates, FTA: the defendant fails to appear for further court dates, NCA, the defendant commits a non-violent crime, and NVCA: the defendant commits a violent crime.</a:t>
            </a:r>
          </a:p>
          <a:p>
            <a:r>
              <a:rPr lang="en-US" baseline="0" dirty="0" smtClean="0"/>
              <a:t>Student performance dataset: consists of records of student who were set to graduate in 2012 and 2013.</a:t>
            </a:r>
          </a:p>
          <a:p>
            <a:r>
              <a:rPr lang="en-US" baseline="0" dirty="0" smtClean="0"/>
              <a:t>Medical Diagnosis dataset: consists of records of 150k patients. </a:t>
            </a:r>
          </a:p>
          <a:p>
            <a:endParaRPr lang="en-US" baseline="0" dirty="0" smtClean="0"/>
          </a:p>
          <a:p>
            <a:r>
              <a:rPr lang="en-US" baseline="0" dirty="0" smtClean="0"/>
              <a:t>Baselines for comparison: interpretable rule-based systems: BDL, CN2, and CBA</a:t>
            </a:r>
          </a:p>
          <a:p>
            <a:r>
              <a:rPr lang="en-US" baseline="0" dirty="0" smtClean="0"/>
              <a:t>CBA: designed to bridge the gap between association rule mining and classification and so optimized for predictive accuracy</a:t>
            </a:r>
          </a:p>
          <a:p>
            <a:r>
              <a:rPr lang="en-US" baseline="0" dirty="0" smtClean="0"/>
              <a:t>CN2 is a decision set learning </a:t>
            </a:r>
            <a:r>
              <a:rPr lang="en-US" baseline="0" dirty="0" err="1" smtClean="0"/>
              <a:t>alg</a:t>
            </a:r>
            <a:r>
              <a:rPr lang="en-US" baseline="0" dirty="0" smtClean="0"/>
              <a:t> which does not explicitly account for conciseness or overlap</a:t>
            </a:r>
          </a:p>
          <a:p>
            <a:r>
              <a:rPr lang="en-US" baseline="0" dirty="0" smtClean="0"/>
              <a:t>BDL: optimizes for conciseness and predictive accuracy </a:t>
            </a:r>
          </a:p>
          <a:p>
            <a:endParaRPr lang="en-US" baseline="0" dirty="0" smtClean="0"/>
          </a:p>
          <a:p>
            <a:r>
              <a:rPr lang="en-US" baseline="0" dirty="0" err="1" smtClean="0"/>
              <a:t>Apriori</a:t>
            </a:r>
            <a:r>
              <a:rPr lang="en-US" baseline="0" dirty="0" smtClean="0"/>
              <a:t> algorithm: </a:t>
            </a:r>
            <a:r>
              <a:rPr lang="en-US" sz="1200" b="0" i="0" kern="1200" dirty="0" smtClean="0">
                <a:solidFill>
                  <a:schemeClr val="tx1"/>
                </a:solidFill>
                <a:effectLst/>
                <a:latin typeface="+mn-lt"/>
                <a:ea typeface="+mn-ea"/>
                <a:cs typeface="+mn-cs"/>
              </a:rPr>
              <a:t>identifies the frequent individual items in the database and extending them to larger item sets as long as those item sets appear sufficiently often in the database. The frequent item sets determined by </a:t>
            </a:r>
            <a:r>
              <a:rPr lang="en-US" sz="1200" b="1" i="0" kern="1200" dirty="0" err="1" smtClean="0">
                <a:solidFill>
                  <a:schemeClr val="tx1"/>
                </a:solidFill>
                <a:effectLst/>
                <a:latin typeface="+mn-lt"/>
                <a:ea typeface="+mn-ea"/>
                <a:cs typeface="+mn-cs"/>
              </a:rPr>
              <a:t>Apriori</a:t>
            </a:r>
            <a:r>
              <a:rPr lang="en-US" sz="1200" b="0" i="0" kern="1200" dirty="0" smtClean="0">
                <a:solidFill>
                  <a:schemeClr val="tx1"/>
                </a:solidFill>
                <a:effectLst/>
                <a:latin typeface="+mn-lt"/>
                <a:ea typeface="+mn-ea"/>
                <a:cs typeface="+mn-cs"/>
              </a:rPr>
              <a:t> can be used to determine </a:t>
            </a:r>
            <a:r>
              <a:rPr lang="en-US" sz="1200" b="1" i="0" kern="1200" dirty="0" smtClean="0">
                <a:solidFill>
                  <a:schemeClr val="tx1"/>
                </a:solidFill>
                <a:effectLst/>
                <a:latin typeface="+mn-lt"/>
                <a:ea typeface="+mn-ea"/>
                <a:cs typeface="+mn-cs"/>
              </a:rPr>
              <a:t>association rules</a:t>
            </a:r>
            <a:r>
              <a:rPr lang="en-US" sz="1200" b="0" i="0" kern="1200" dirty="0" smtClean="0">
                <a:solidFill>
                  <a:schemeClr val="tx1"/>
                </a:solidFill>
                <a:effectLst/>
                <a:latin typeface="+mn-lt"/>
                <a:ea typeface="+mn-ea"/>
                <a:cs typeface="+mn-cs"/>
              </a:rPr>
              <a:t> which highlight general trends in the database</a:t>
            </a:r>
            <a:endParaRPr lang="en-US" dirty="0"/>
          </a:p>
        </p:txBody>
      </p:sp>
      <p:sp>
        <p:nvSpPr>
          <p:cNvPr id="4" name="Slide Number Placeholder 3"/>
          <p:cNvSpPr>
            <a:spLocks noGrp="1"/>
          </p:cNvSpPr>
          <p:nvPr>
            <p:ph type="sldNum" sz="quarter" idx="10"/>
          </p:nvPr>
        </p:nvSpPr>
        <p:spPr/>
        <p:txBody>
          <a:bodyPr/>
          <a:lstStyle/>
          <a:p>
            <a:fld id="{526166E6-7E30-4696-BDC2-FDA41D2C72E0}" type="slidenum">
              <a:rPr lang="en-US" smtClean="0"/>
              <a:t>12</a:t>
            </a:fld>
            <a:endParaRPr lang="en-US"/>
          </a:p>
        </p:txBody>
      </p:sp>
    </p:spTree>
    <p:extLst>
      <p:ext uri="{BB962C8B-B14F-4D97-AF65-F5344CB8AC3E}">
        <p14:creationId xmlns:p14="http://schemas.microsoft.com/office/powerpoint/2010/main" val="4004100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347284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311400"/>
            <a:ext cx="5384800" cy="4267200"/>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2311400"/>
            <a:ext cx="5384800" cy="4267200"/>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8537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1092200"/>
            <a:ext cx="10972800" cy="1143000"/>
          </a:xfrm>
        </p:spPr>
        <p:txBody>
          <a:bodyPr/>
          <a:lstStyle/>
          <a:p>
            <a:r>
              <a:rPr lang="en-US"/>
              <a:t>Click to edit Master title style</a:t>
            </a:r>
            <a:endParaRPr lang="en-US" dirty="0"/>
          </a:p>
        </p:txBody>
      </p:sp>
    </p:spTree>
    <p:extLst>
      <p:ext uri="{BB962C8B-B14F-4D97-AF65-F5344CB8AC3E}">
        <p14:creationId xmlns:p14="http://schemas.microsoft.com/office/powerpoint/2010/main" val="3101466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6" y="1219200"/>
            <a:ext cx="4011084" cy="1162051"/>
          </a:xfrm>
        </p:spPr>
        <p:txBody>
          <a:bodyPr anchor="b"/>
          <a:lstStyle>
            <a:lvl1pPr algn="l">
              <a:defRPr sz="2667" b="1"/>
            </a:lvl1pPr>
          </a:lstStyle>
          <a:p>
            <a:r>
              <a:rPr lang="en-US"/>
              <a:t>Click to edit Master title style</a:t>
            </a:r>
            <a:endParaRPr lang="en-US" dirty="0"/>
          </a:p>
        </p:txBody>
      </p:sp>
      <p:sp>
        <p:nvSpPr>
          <p:cNvPr id="3" name="Content Placeholder 2"/>
          <p:cNvSpPr>
            <a:spLocks noGrp="1"/>
          </p:cNvSpPr>
          <p:nvPr>
            <p:ph idx="1"/>
          </p:nvPr>
        </p:nvSpPr>
        <p:spPr>
          <a:xfrm>
            <a:off x="4766733" y="1219202"/>
            <a:ext cx="6815667" cy="5257801"/>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6" y="2471739"/>
            <a:ext cx="4011084" cy="40052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Tree>
    <p:extLst>
      <p:ext uri="{BB962C8B-B14F-4D97-AF65-F5344CB8AC3E}">
        <p14:creationId xmlns:p14="http://schemas.microsoft.com/office/powerpoint/2010/main" val="3258303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5207001"/>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10191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endParaRPr lang="en-US" dirty="0"/>
          </a:p>
        </p:txBody>
      </p:sp>
      <p:sp>
        <p:nvSpPr>
          <p:cNvPr id="4" name="Text Placeholder 3"/>
          <p:cNvSpPr>
            <a:spLocks noGrp="1"/>
          </p:cNvSpPr>
          <p:nvPr>
            <p:ph type="body" sz="half" idx="2"/>
          </p:nvPr>
        </p:nvSpPr>
        <p:spPr>
          <a:xfrm>
            <a:off x="2389717" y="5773739"/>
            <a:ext cx="7315200" cy="804863"/>
          </a:xfrm>
        </p:spPr>
        <p:txBody>
          <a:bodyPr/>
          <a:lstStyle>
            <a:lvl1pPr marL="0" indent="0">
              <a:buNone/>
              <a:defRPr sz="1867">
                <a:solidFill>
                  <a:schemeClr val="tx1">
                    <a:lumMod val="75000"/>
                    <a:lumOff val="2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Tree>
    <p:extLst>
      <p:ext uri="{BB962C8B-B14F-4D97-AF65-F5344CB8AC3E}">
        <p14:creationId xmlns:p14="http://schemas.microsoft.com/office/powerpoint/2010/main" val="39469779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rot="16200000">
            <a:off x="5382157" y="-175152"/>
            <a:ext cx="3429000" cy="911331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p:cNvSpPr>
            <a:spLocks noGrp="1"/>
          </p:cNvSpPr>
          <p:nvPr>
            <p:ph type="title"/>
          </p:nvPr>
        </p:nvSpPr>
        <p:spPr>
          <a:xfrm>
            <a:off x="609600" y="1092200"/>
            <a:ext cx="10972800" cy="1143000"/>
          </a:xfrm>
        </p:spPr>
        <p:txBody>
          <a:bodyPr/>
          <a:lstStyle/>
          <a:p>
            <a:r>
              <a:rPr lang="en-US"/>
              <a:t>Click to edit Master title style</a:t>
            </a:r>
            <a:endParaRPr lang="en-US" dirty="0"/>
          </a:p>
        </p:txBody>
      </p:sp>
    </p:spTree>
    <p:extLst>
      <p:ext uri="{BB962C8B-B14F-4D97-AF65-F5344CB8AC3E}">
        <p14:creationId xmlns:p14="http://schemas.microsoft.com/office/powerpoint/2010/main" val="15675867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29791"/>
            <a:ext cx="10363200" cy="1470660"/>
          </a:xfrm>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lumMod val="85000"/>
                    <a:lumOff val="15000"/>
                  </a:schemeClr>
                </a:solidFill>
                <a:latin typeface="Aria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7846508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914400"/>
            <a:ext cx="10972800" cy="1143000"/>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2316480"/>
            <a:ext cx="10972800" cy="39319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347195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963084" y="4406901"/>
            <a:ext cx="10363200" cy="1362075"/>
          </a:xfrm>
        </p:spPr>
        <p:txBody>
          <a:bodyPr anchor="t"/>
          <a:lstStyle>
            <a:lvl1pPr algn="l">
              <a:defRPr sz="5333" b="1" cap="all">
                <a:latin typeface="Arial"/>
              </a:defRPr>
            </a:lvl1pPr>
          </a:lstStyle>
          <a:p>
            <a:r>
              <a:rPr lang="en-US"/>
              <a:t>Click to edit Master title style</a:t>
            </a:r>
            <a:endParaRPr lang="en-US" dirty="0"/>
          </a:p>
        </p:txBody>
      </p:sp>
      <p:sp>
        <p:nvSpPr>
          <p:cNvPr id="5" name="Text Placeholder 2"/>
          <p:cNvSpPr>
            <a:spLocks noGrp="1"/>
          </p:cNvSpPr>
          <p:nvPr>
            <p:ph type="body" idx="1"/>
          </p:nvPr>
        </p:nvSpPr>
        <p:spPr>
          <a:xfrm>
            <a:off x="963084" y="2906713"/>
            <a:ext cx="10363200" cy="1500187"/>
          </a:xfrm>
        </p:spPr>
        <p:txBody>
          <a:bodyPr anchor="b"/>
          <a:lstStyle>
            <a:lvl1pPr marL="0" indent="0">
              <a:buNone/>
              <a:defRPr sz="2667">
                <a:solidFill>
                  <a:schemeClr val="tx1">
                    <a:lumMod val="75000"/>
                    <a:lumOff val="25000"/>
                  </a:schemeClr>
                </a:solidFill>
                <a:latin typeface="Aria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538113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965960"/>
            <a:ext cx="5384800" cy="4023360"/>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965960"/>
            <a:ext cx="5384800" cy="4023360"/>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35176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918" y="855347"/>
            <a:ext cx="4011084" cy="1162051"/>
          </a:xfrm>
        </p:spPr>
        <p:txBody>
          <a:bodyPr anchor="b"/>
          <a:lstStyle>
            <a:lvl1pPr algn="l">
              <a:defRPr sz="2667" b="1"/>
            </a:lvl1pPr>
          </a:lstStyle>
          <a:p>
            <a:r>
              <a:rPr lang="en-US"/>
              <a:t>Click to edit Master title style</a:t>
            </a:r>
            <a:endParaRPr lang="en-US" dirty="0"/>
          </a:p>
        </p:txBody>
      </p:sp>
      <p:sp>
        <p:nvSpPr>
          <p:cNvPr id="3" name="Content Placeholder 2"/>
          <p:cNvSpPr>
            <a:spLocks noGrp="1"/>
          </p:cNvSpPr>
          <p:nvPr>
            <p:ph idx="1"/>
          </p:nvPr>
        </p:nvSpPr>
        <p:spPr>
          <a:xfrm>
            <a:off x="4766733" y="1227845"/>
            <a:ext cx="6815667" cy="5401555"/>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60918" y="2135506"/>
            <a:ext cx="4011084" cy="4189095"/>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Tree>
    <p:extLst>
      <p:ext uri="{BB962C8B-B14F-4D97-AF65-F5344CB8AC3E}">
        <p14:creationId xmlns:p14="http://schemas.microsoft.com/office/powerpoint/2010/main" val="369402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036637"/>
            <a:ext cx="10972800" cy="1143000"/>
          </a:xfrm>
        </p:spPr>
        <p:txBody>
          <a:bodyPr/>
          <a:lstStyle/>
          <a:p>
            <a:r>
              <a:rPr lang="en-US"/>
              <a:t>Click to edit Master title style</a:t>
            </a:r>
          </a:p>
        </p:txBody>
      </p:sp>
      <p:sp>
        <p:nvSpPr>
          <p:cNvPr id="3" name="Content Placeholder 2"/>
          <p:cNvSpPr>
            <a:spLocks noGrp="1"/>
          </p:cNvSpPr>
          <p:nvPr>
            <p:ph idx="1"/>
          </p:nvPr>
        </p:nvSpPr>
        <p:spPr>
          <a:xfrm>
            <a:off x="609600" y="2362200"/>
            <a:ext cx="10972800" cy="3886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42527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5105400"/>
            <a:ext cx="7315200" cy="567691"/>
          </a:xfrm>
        </p:spPr>
        <p:txBody>
          <a:bodyPr anchor="b"/>
          <a:lstStyle>
            <a:lvl1pPr algn="l">
              <a:defRPr sz="2667" b="1"/>
            </a:lvl1pPr>
          </a:lstStyle>
          <a:p>
            <a:r>
              <a:rPr lang="en-US"/>
              <a:t>Click to edit Master title style</a:t>
            </a:r>
            <a:endParaRPr lang="en-US" dirty="0"/>
          </a:p>
        </p:txBody>
      </p:sp>
      <p:sp>
        <p:nvSpPr>
          <p:cNvPr id="3" name="Picture Placeholder 2"/>
          <p:cNvSpPr>
            <a:spLocks noGrp="1"/>
          </p:cNvSpPr>
          <p:nvPr>
            <p:ph type="pic" idx="1"/>
          </p:nvPr>
        </p:nvSpPr>
        <p:spPr>
          <a:xfrm>
            <a:off x="2389717" y="914400"/>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endParaRPr lang="en-US" dirty="0"/>
          </a:p>
        </p:txBody>
      </p:sp>
      <p:sp>
        <p:nvSpPr>
          <p:cNvPr id="4" name="Text Placeholder 3"/>
          <p:cNvSpPr>
            <a:spLocks noGrp="1"/>
          </p:cNvSpPr>
          <p:nvPr>
            <p:ph type="body" sz="half" idx="2"/>
          </p:nvPr>
        </p:nvSpPr>
        <p:spPr>
          <a:xfrm>
            <a:off x="2389717" y="5673090"/>
            <a:ext cx="7315200" cy="803911"/>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Tree>
    <p:extLst>
      <p:ext uri="{BB962C8B-B14F-4D97-AF65-F5344CB8AC3E}">
        <p14:creationId xmlns:p14="http://schemas.microsoft.com/office/powerpoint/2010/main" val="6514054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28312902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036637"/>
            <a:ext cx="10972800" cy="1143000"/>
          </a:xfrm>
        </p:spPr>
        <p:txBody>
          <a:bodyPr/>
          <a:lstStyle/>
          <a:p>
            <a:r>
              <a:rPr lang="en-US"/>
              <a:t>Click to edit Master title style</a:t>
            </a:r>
          </a:p>
        </p:txBody>
      </p:sp>
      <p:sp>
        <p:nvSpPr>
          <p:cNvPr id="3" name="Content Placeholder 2"/>
          <p:cNvSpPr>
            <a:spLocks noGrp="1"/>
          </p:cNvSpPr>
          <p:nvPr>
            <p:ph idx="1"/>
          </p:nvPr>
        </p:nvSpPr>
        <p:spPr>
          <a:xfrm>
            <a:off x="609600" y="2362200"/>
            <a:ext cx="10972800" cy="3886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70046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atin typeface="Arial"/>
              </a:defRPr>
            </a:lvl1pPr>
          </a:lstStyle>
          <a:p>
            <a:r>
              <a:rPr lang="en-US"/>
              <a:t>Click to edit Master title style</a:t>
            </a:r>
            <a:endParaRPr lang="en-US"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latin typeface="Aria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91511185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332037"/>
            <a:ext cx="5384800" cy="4144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2332037"/>
            <a:ext cx="5384800" cy="4144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4728982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5" name="Title 1"/>
          <p:cNvSpPr>
            <a:spLocks noGrp="1"/>
          </p:cNvSpPr>
          <p:nvPr>
            <p:ph type="title"/>
          </p:nvPr>
        </p:nvSpPr>
        <p:spPr>
          <a:xfrm>
            <a:off x="560918" y="855347"/>
            <a:ext cx="4011084" cy="1162051"/>
          </a:xfrm>
        </p:spPr>
        <p:txBody>
          <a:bodyPr anchor="b"/>
          <a:lstStyle>
            <a:lvl1pPr algn="l">
              <a:defRPr sz="2667" b="1"/>
            </a:lvl1pPr>
          </a:lstStyle>
          <a:p>
            <a:r>
              <a:rPr lang="en-US"/>
              <a:t>Click to edit Master title style</a:t>
            </a:r>
            <a:endParaRPr lang="en-US" dirty="0"/>
          </a:p>
        </p:txBody>
      </p:sp>
      <p:sp>
        <p:nvSpPr>
          <p:cNvPr id="6" name="Content Placeholder 2"/>
          <p:cNvSpPr>
            <a:spLocks noGrp="1"/>
          </p:cNvSpPr>
          <p:nvPr>
            <p:ph idx="1"/>
          </p:nvPr>
        </p:nvSpPr>
        <p:spPr>
          <a:xfrm>
            <a:off x="4766733" y="1227845"/>
            <a:ext cx="6815667" cy="5401555"/>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
          <p:cNvSpPr>
            <a:spLocks noGrp="1"/>
          </p:cNvSpPr>
          <p:nvPr>
            <p:ph type="body" sz="half" idx="2"/>
          </p:nvPr>
        </p:nvSpPr>
        <p:spPr>
          <a:xfrm>
            <a:off x="560918" y="2135506"/>
            <a:ext cx="4011084" cy="4189095"/>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Tree>
    <p:extLst>
      <p:ext uri="{BB962C8B-B14F-4D97-AF65-F5344CB8AC3E}">
        <p14:creationId xmlns:p14="http://schemas.microsoft.com/office/powerpoint/2010/main" val="29631577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5" name="Title 1"/>
          <p:cNvSpPr>
            <a:spLocks noGrp="1"/>
          </p:cNvSpPr>
          <p:nvPr>
            <p:ph type="title"/>
          </p:nvPr>
        </p:nvSpPr>
        <p:spPr>
          <a:xfrm>
            <a:off x="2389717" y="5105400"/>
            <a:ext cx="7315200" cy="567691"/>
          </a:xfrm>
        </p:spPr>
        <p:txBody>
          <a:bodyPr anchor="b"/>
          <a:lstStyle>
            <a:lvl1pPr algn="l">
              <a:defRPr sz="2667" b="1"/>
            </a:lvl1pPr>
          </a:lstStyle>
          <a:p>
            <a:r>
              <a:rPr lang="en-US"/>
              <a:t>Click to edit Master title style</a:t>
            </a:r>
            <a:endParaRPr lang="en-US" dirty="0"/>
          </a:p>
        </p:txBody>
      </p:sp>
      <p:sp>
        <p:nvSpPr>
          <p:cNvPr id="6" name="Picture Placeholder 2"/>
          <p:cNvSpPr>
            <a:spLocks noGrp="1"/>
          </p:cNvSpPr>
          <p:nvPr>
            <p:ph type="pic" idx="1"/>
          </p:nvPr>
        </p:nvSpPr>
        <p:spPr>
          <a:xfrm>
            <a:off x="2389717" y="914400"/>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endParaRPr lang="en-US" dirty="0"/>
          </a:p>
        </p:txBody>
      </p:sp>
      <p:sp>
        <p:nvSpPr>
          <p:cNvPr id="7" name="Text Placeholder 3"/>
          <p:cNvSpPr>
            <a:spLocks noGrp="1"/>
          </p:cNvSpPr>
          <p:nvPr>
            <p:ph type="body" sz="half" idx="2"/>
          </p:nvPr>
        </p:nvSpPr>
        <p:spPr>
          <a:xfrm>
            <a:off x="2389717" y="5673090"/>
            <a:ext cx="7315200" cy="803911"/>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Tree>
    <p:extLst>
      <p:ext uri="{BB962C8B-B14F-4D97-AF65-F5344CB8AC3E}">
        <p14:creationId xmlns:p14="http://schemas.microsoft.com/office/powerpoint/2010/main" val="301222234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9"/>
            <a:ext cx="10363200" cy="1470025"/>
          </a:xfrm>
        </p:spPr>
        <p:txBody>
          <a:bodyPr/>
          <a:lstStyle>
            <a:lvl1pPr>
              <a:defRPr>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914400" y="3886200"/>
            <a:ext cx="10363200" cy="1752600"/>
          </a:xfrm>
        </p:spPr>
        <p:txBody>
          <a:bodyPr/>
          <a:lstStyle>
            <a:lvl1pPr marL="0" indent="0" algn="l">
              <a:buNone/>
              <a:defRPr>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42438522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208264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663699"/>
          </a:xfrm>
        </p:spPr>
        <p:txBody>
          <a:bodyPr anchor="t"/>
          <a:lstStyle>
            <a:lvl1pPr algn="l">
              <a:defRPr sz="5333" b="1" cap="all">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bg1"/>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524979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atin typeface="Arial"/>
              </a:defRPr>
            </a:lvl1pPr>
          </a:lstStyle>
          <a:p>
            <a:r>
              <a:rPr lang="en-US"/>
              <a:t>Click to edit Master title style</a:t>
            </a:r>
            <a:endParaRPr lang="en-US"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latin typeface="Aria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110275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311400"/>
            <a:ext cx="5384800" cy="4267200"/>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2311400"/>
            <a:ext cx="5384800" cy="4267200"/>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56318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1092200"/>
            <a:ext cx="10972800" cy="1143000"/>
          </a:xfrm>
        </p:spPr>
        <p:txBody>
          <a:bodyPr/>
          <a:lstStyle/>
          <a:p>
            <a:r>
              <a:rPr lang="en-US"/>
              <a:t>Click to edit Master title style</a:t>
            </a:r>
            <a:endParaRPr lang="en-US" dirty="0"/>
          </a:p>
        </p:txBody>
      </p:sp>
    </p:spTree>
    <p:extLst>
      <p:ext uri="{BB962C8B-B14F-4D97-AF65-F5344CB8AC3E}">
        <p14:creationId xmlns:p14="http://schemas.microsoft.com/office/powerpoint/2010/main" val="235954648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6" y="1219200"/>
            <a:ext cx="4011084" cy="1162051"/>
          </a:xfrm>
        </p:spPr>
        <p:txBody>
          <a:bodyPr anchor="b"/>
          <a:lstStyle>
            <a:lvl1pPr algn="l">
              <a:defRPr sz="2667" b="1"/>
            </a:lvl1pPr>
          </a:lstStyle>
          <a:p>
            <a:r>
              <a:rPr lang="en-US"/>
              <a:t>Click to edit Master title style</a:t>
            </a:r>
            <a:endParaRPr lang="en-US" dirty="0"/>
          </a:p>
        </p:txBody>
      </p:sp>
      <p:sp>
        <p:nvSpPr>
          <p:cNvPr id="3" name="Content Placeholder 2"/>
          <p:cNvSpPr>
            <a:spLocks noGrp="1"/>
          </p:cNvSpPr>
          <p:nvPr>
            <p:ph idx="1"/>
          </p:nvPr>
        </p:nvSpPr>
        <p:spPr>
          <a:xfrm>
            <a:off x="4766733" y="1219202"/>
            <a:ext cx="6815667" cy="5257801"/>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6" y="2471739"/>
            <a:ext cx="4011084" cy="40052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Tree>
    <p:extLst>
      <p:ext uri="{BB962C8B-B14F-4D97-AF65-F5344CB8AC3E}">
        <p14:creationId xmlns:p14="http://schemas.microsoft.com/office/powerpoint/2010/main" val="26105668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5207001"/>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10191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endParaRPr lang="en-US" dirty="0"/>
          </a:p>
        </p:txBody>
      </p:sp>
      <p:sp>
        <p:nvSpPr>
          <p:cNvPr id="4" name="Text Placeholder 3"/>
          <p:cNvSpPr>
            <a:spLocks noGrp="1"/>
          </p:cNvSpPr>
          <p:nvPr>
            <p:ph type="body" sz="half" idx="2"/>
          </p:nvPr>
        </p:nvSpPr>
        <p:spPr>
          <a:xfrm>
            <a:off x="2389717" y="5773739"/>
            <a:ext cx="7315200" cy="804863"/>
          </a:xfrm>
        </p:spPr>
        <p:txBody>
          <a:bodyPr/>
          <a:lstStyle>
            <a:lvl1pPr marL="0" indent="0">
              <a:buNone/>
              <a:defRPr sz="1867">
                <a:solidFill>
                  <a:schemeClr val="tx1">
                    <a:lumMod val="75000"/>
                    <a:lumOff val="2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Tree>
    <p:extLst>
      <p:ext uri="{BB962C8B-B14F-4D97-AF65-F5344CB8AC3E}">
        <p14:creationId xmlns:p14="http://schemas.microsoft.com/office/powerpoint/2010/main" val="42002355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rot="16200000">
            <a:off x="5382157" y="-175152"/>
            <a:ext cx="3429000" cy="911331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p:cNvSpPr>
            <a:spLocks noGrp="1"/>
          </p:cNvSpPr>
          <p:nvPr>
            <p:ph type="title"/>
          </p:nvPr>
        </p:nvSpPr>
        <p:spPr>
          <a:xfrm>
            <a:off x="609600" y="1092200"/>
            <a:ext cx="10972800" cy="1143000"/>
          </a:xfrm>
        </p:spPr>
        <p:txBody>
          <a:bodyPr/>
          <a:lstStyle/>
          <a:p>
            <a:r>
              <a:rPr lang="en-US"/>
              <a:t>Click to edit Master title style</a:t>
            </a:r>
            <a:endParaRPr lang="en-US" dirty="0"/>
          </a:p>
        </p:txBody>
      </p:sp>
    </p:spTree>
    <p:extLst>
      <p:ext uri="{BB962C8B-B14F-4D97-AF65-F5344CB8AC3E}">
        <p14:creationId xmlns:p14="http://schemas.microsoft.com/office/powerpoint/2010/main" val="104997026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29791"/>
            <a:ext cx="10363200" cy="1470660"/>
          </a:xfrm>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lumMod val="85000"/>
                    <a:lumOff val="15000"/>
                  </a:schemeClr>
                </a:solidFill>
                <a:latin typeface="Aria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0339981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914400"/>
            <a:ext cx="10972800" cy="1143000"/>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2316480"/>
            <a:ext cx="10972800" cy="39319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9007644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963084" y="4406901"/>
            <a:ext cx="10363200" cy="1362075"/>
          </a:xfrm>
        </p:spPr>
        <p:txBody>
          <a:bodyPr anchor="t"/>
          <a:lstStyle>
            <a:lvl1pPr algn="l">
              <a:defRPr sz="5333" b="1" cap="all">
                <a:latin typeface="Arial"/>
              </a:defRPr>
            </a:lvl1pPr>
          </a:lstStyle>
          <a:p>
            <a:r>
              <a:rPr lang="en-US"/>
              <a:t>Click to edit Master title style</a:t>
            </a:r>
            <a:endParaRPr lang="en-US" dirty="0"/>
          </a:p>
        </p:txBody>
      </p:sp>
      <p:sp>
        <p:nvSpPr>
          <p:cNvPr id="5" name="Text Placeholder 2"/>
          <p:cNvSpPr>
            <a:spLocks noGrp="1"/>
          </p:cNvSpPr>
          <p:nvPr>
            <p:ph type="body" idx="1"/>
          </p:nvPr>
        </p:nvSpPr>
        <p:spPr>
          <a:xfrm>
            <a:off x="963084" y="2906713"/>
            <a:ext cx="10363200" cy="1500187"/>
          </a:xfrm>
        </p:spPr>
        <p:txBody>
          <a:bodyPr anchor="b"/>
          <a:lstStyle>
            <a:lvl1pPr marL="0" indent="0">
              <a:buNone/>
              <a:defRPr sz="2667">
                <a:solidFill>
                  <a:schemeClr val="tx1">
                    <a:lumMod val="75000"/>
                    <a:lumOff val="25000"/>
                  </a:schemeClr>
                </a:solidFill>
                <a:latin typeface="Aria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24758083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965960"/>
            <a:ext cx="5384800" cy="4023360"/>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965960"/>
            <a:ext cx="5384800" cy="4023360"/>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436655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918" y="855347"/>
            <a:ext cx="4011084" cy="1162051"/>
          </a:xfrm>
        </p:spPr>
        <p:txBody>
          <a:bodyPr anchor="b"/>
          <a:lstStyle>
            <a:lvl1pPr algn="l">
              <a:defRPr sz="2667" b="1"/>
            </a:lvl1pPr>
          </a:lstStyle>
          <a:p>
            <a:r>
              <a:rPr lang="en-US"/>
              <a:t>Click to edit Master title style</a:t>
            </a:r>
            <a:endParaRPr lang="en-US" dirty="0"/>
          </a:p>
        </p:txBody>
      </p:sp>
      <p:sp>
        <p:nvSpPr>
          <p:cNvPr id="3" name="Content Placeholder 2"/>
          <p:cNvSpPr>
            <a:spLocks noGrp="1"/>
          </p:cNvSpPr>
          <p:nvPr>
            <p:ph idx="1"/>
          </p:nvPr>
        </p:nvSpPr>
        <p:spPr>
          <a:xfrm>
            <a:off x="4766733" y="1227845"/>
            <a:ext cx="6815667" cy="5401555"/>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60918" y="2135506"/>
            <a:ext cx="4011084" cy="4189095"/>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Tree>
    <p:extLst>
      <p:ext uri="{BB962C8B-B14F-4D97-AF65-F5344CB8AC3E}">
        <p14:creationId xmlns:p14="http://schemas.microsoft.com/office/powerpoint/2010/main" val="864586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332037"/>
            <a:ext cx="5384800" cy="4144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2332037"/>
            <a:ext cx="5384800" cy="4144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263540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5105400"/>
            <a:ext cx="7315200" cy="567691"/>
          </a:xfrm>
        </p:spPr>
        <p:txBody>
          <a:bodyPr anchor="b"/>
          <a:lstStyle>
            <a:lvl1pPr algn="l">
              <a:defRPr sz="2667" b="1"/>
            </a:lvl1pPr>
          </a:lstStyle>
          <a:p>
            <a:r>
              <a:rPr lang="en-US"/>
              <a:t>Click to edit Master title style</a:t>
            </a:r>
            <a:endParaRPr lang="en-US" dirty="0"/>
          </a:p>
        </p:txBody>
      </p:sp>
      <p:sp>
        <p:nvSpPr>
          <p:cNvPr id="3" name="Picture Placeholder 2"/>
          <p:cNvSpPr>
            <a:spLocks noGrp="1"/>
          </p:cNvSpPr>
          <p:nvPr>
            <p:ph type="pic" idx="1"/>
          </p:nvPr>
        </p:nvSpPr>
        <p:spPr>
          <a:xfrm>
            <a:off x="2389717" y="914400"/>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endParaRPr lang="en-US" dirty="0"/>
          </a:p>
        </p:txBody>
      </p:sp>
      <p:sp>
        <p:nvSpPr>
          <p:cNvPr id="4" name="Text Placeholder 3"/>
          <p:cNvSpPr>
            <a:spLocks noGrp="1"/>
          </p:cNvSpPr>
          <p:nvPr>
            <p:ph type="body" sz="half" idx="2"/>
          </p:nvPr>
        </p:nvSpPr>
        <p:spPr>
          <a:xfrm>
            <a:off x="2389717" y="5673090"/>
            <a:ext cx="7315200" cy="803911"/>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Tree>
    <p:extLst>
      <p:ext uri="{BB962C8B-B14F-4D97-AF65-F5344CB8AC3E}">
        <p14:creationId xmlns:p14="http://schemas.microsoft.com/office/powerpoint/2010/main" val="522146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5" name="Title 1"/>
          <p:cNvSpPr>
            <a:spLocks noGrp="1"/>
          </p:cNvSpPr>
          <p:nvPr>
            <p:ph type="title"/>
          </p:nvPr>
        </p:nvSpPr>
        <p:spPr>
          <a:xfrm>
            <a:off x="560918" y="855347"/>
            <a:ext cx="4011084" cy="1162051"/>
          </a:xfrm>
        </p:spPr>
        <p:txBody>
          <a:bodyPr anchor="b"/>
          <a:lstStyle>
            <a:lvl1pPr algn="l">
              <a:defRPr sz="2667" b="1"/>
            </a:lvl1pPr>
          </a:lstStyle>
          <a:p>
            <a:r>
              <a:rPr lang="en-US"/>
              <a:t>Click to edit Master title style</a:t>
            </a:r>
            <a:endParaRPr lang="en-US" dirty="0"/>
          </a:p>
        </p:txBody>
      </p:sp>
      <p:sp>
        <p:nvSpPr>
          <p:cNvPr id="6" name="Content Placeholder 2"/>
          <p:cNvSpPr>
            <a:spLocks noGrp="1"/>
          </p:cNvSpPr>
          <p:nvPr>
            <p:ph idx="1"/>
          </p:nvPr>
        </p:nvSpPr>
        <p:spPr>
          <a:xfrm>
            <a:off x="4766733" y="1227845"/>
            <a:ext cx="6815667" cy="5401555"/>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
          <p:cNvSpPr>
            <a:spLocks noGrp="1"/>
          </p:cNvSpPr>
          <p:nvPr>
            <p:ph type="body" sz="half" idx="2"/>
          </p:nvPr>
        </p:nvSpPr>
        <p:spPr>
          <a:xfrm>
            <a:off x="560918" y="2135506"/>
            <a:ext cx="4011084" cy="4189095"/>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Tree>
    <p:extLst>
      <p:ext uri="{BB962C8B-B14F-4D97-AF65-F5344CB8AC3E}">
        <p14:creationId xmlns:p14="http://schemas.microsoft.com/office/powerpoint/2010/main" val="1750030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5" name="Title 1"/>
          <p:cNvSpPr>
            <a:spLocks noGrp="1"/>
          </p:cNvSpPr>
          <p:nvPr>
            <p:ph type="title"/>
          </p:nvPr>
        </p:nvSpPr>
        <p:spPr>
          <a:xfrm>
            <a:off x="2389717" y="5105400"/>
            <a:ext cx="7315200" cy="567691"/>
          </a:xfrm>
        </p:spPr>
        <p:txBody>
          <a:bodyPr anchor="b"/>
          <a:lstStyle>
            <a:lvl1pPr algn="l">
              <a:defRPr sz="2667" b="1"/>
            </a:lvl1pPr>
          </a:lstStyle>
          <a:p>
            <a:r>
              <a:rPr lang="en-US"/>
              <a:t>Click to edit Master title style</a:t>
            </a:r>
            <a:endParaRPr lang="en-US" dirty="0"/>
          </a:p>
        </p:txBody>
      </p:sp>
      <p:sp>
        <p:nvSpPr>
          <p:cNvPr id="6" name="Picture Placeholder 2"/>
          <p:cNvSpPr>
            <a:spLocks noGrp="1"/>
          </p:cNvSpPr>
          <p:nvPr>
            <p:ph type="pic" idx="1"/>
          </p:nvPr>
        </p:nvSpPr>
        <p:spPr>
          <a:xfrm>
            <a:off x="2389717" y="914400"/>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endParaRPr lang="en-US" dirty="0"/>
          </a:p>
        </p:txBody>
      </p:sp>
      <p:sp>
        <p:nvSpPr>
          <p:cNvPr id="7" name="Text Placeholder 3"/>
          <p:cNvSpPr>
            <a:spLocks noGrp="1"/>
          </p:cNvSpPr>
          <p:nvPr>
            <p:ph type="body" sz="half" idx="2"/>
          </p:nvPr>
        </p:nvSpPr>
        <p:spPr>
          <a:xfrm>
            <a:off x="2389717" y="5673090"/>
            <a:ext cx="7315200" cy="803911"/>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Tree>
    <p:extLst>
      <p:ext uri="{BB962C8B-B14F-4D97-AF65-F5344CB8AC3E}">
        <p14:creationId xmlns:p14="http://schemas.microsoft.com/office/powerpoint/2010/main" val="2444457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9"/>
            <a:ext cx="10363200" cy="1470025"/>
          </a:xfrm>
        </p:spPr>
        <p:txBody>
          <a:bodyPr/>
          <a:lstStyle>
            <a:lvl1pPr>
              <a:defRPr>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914400" y="3886200"/>
            <a:ext cx="10363200" cy="1752600"/>
          </a:xfrm>
        </p:spPr>
        <p:txBody>
          <a:bodyPr/>
          <a:lstStyle>
            <a:lvl1pPr marL="0" indent="0" algn="l">
              <a:buNone/>
              <a:defRPr>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4270128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39170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663699"/>
          </a:xfrm>
        </p:spPr>
        <p:txBody>
          <a:bodyPr anchor="t"/>
          <a:lstStyle>
            <a:lvl1pPr algn="l">
              <a:defRPr sz="5333" b="1" cap="all">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bg1"/>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489753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10" Type="http://schemas.openxmlformats.org/officeDocument/2006/relationships/image" Target="../media/image3.jpg"/><Relationship Id="rId4" Type="http://schemas.openxmlformats.org/officeDocument/2006/relationships/slideLayout" Target="../slideLayouts/slideLayout10.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slideLayout" Target="../slideLayouts/slideLayout17.xml"/><Relationship Id="rId7" Type="http://schemas.openxmlformats.org/officeDocument/2006/relationships/theme" Target="../theme/theme4.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23.xml"/><Relationship Id="rId7" Type="http://schemas.openxmlformats.org/officeDocument/2006/relationships/theme" Target="../theme/theme5.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4" Type="http://schemas.openxmlformats.org/officeDocument/2006/relationships/slideLayout" Target="../slideLayouts/slideLayout24.xml"/></Relationships>
</file>

<file path=ppt/slideMasters/_rels/slideMaster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5" Type="http://schemas.openxmlformats.org/officeDocument/2006/relationships/slideLayout" Target="../slideLayouts/slideLayout31.xml"/><Relationship Id="rId10" Type="http://schemas.openxmlformats.org/officeDocument/2006/relationships/image" Target="../media/image3.jpg"/><Relationship Id="rId4" Type="http://schemas.openxmlformats.org/officeDocument/2006/relationships/slideLayout" Target="../slideLayouts/slideLayout30.xml"/><Relationship Id="rId9"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slideLayout" Target="../slideLayouts/slideLayout37.xml"/><Relationship Id="rId7" Type="http://schemas.openxmlformats.org/officeDocument/2006/relationships/theme" Target="../theme/theme8.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5" Type="http://schemas.openxmlformats.org/officeDocument/2006/relationships/slideLayout" Target="../slideLayouts/slideLayout39.xml"/><Relationship Id="rId4"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914400"/>
            <a:ext cx="109728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2239963"/>
            <a:ext cx="109728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48344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l" defTabSz="609585" rtl="0" eaLnBrk="1" latinLnBrk="0" hangingPunct="1">
        <a:spcBef>
          <a:spcPct val="0"/>
        </a:spcBef>
        <a:buNone/>
        <a:defRPr sz="5867" kern="1200">
          <a:solidFill>
            <a:schemeClr val="tx1">
              <a:lumMod val="75000"/>
              <a:lumOff val="25000"/>
            </a:schemeClr>
          </a:solidFill>
          <a:latin typeface=""/>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lumMod val="75000"/>
              <a:lumOff val="25000"/>
            </a:schemeClr>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lumMod val="75000"/>
              <a:lumOff val="25000"/>
            </a:schemeClr>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lumMod val="75000"/>
              <a:lumOff val="25000"/>
            </a:schemeClr>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lumMod val="75000"/>
              <a:lumOff val="25000"/>
            </a:schemeClr>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lumMod val="75000"/>
              <a:lumOff val="25000"/>
            </a:schemeClr>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Placeholder 7"/>
          <p:cNvSpPr>
            <a:spLocks noGrp="1"/>
          </p:cNvSpPr>
          <p:nvPr>
            <p:ph type="title"/>
          </p:nvPr>
        </p:nvSpPr>
        <p:spPr>
          <a:xfrm>
            <a:off x="660400" y="1600200"/>
            <a:ext cx="10515600" cy="2336800"/>
          </a:xfrm>
          <a:prstGeom prst="rect">
            <a:avLst/>
          </a:prstGeom>
        </p:spPr>
        <p:txBody>
          <a:bodyPr vert="horz" wrap="square" lIns="91440" tIns="45720" rIns="91440" bIns="45720" rtlCol="0" anchor="b">
            <a:noAutofit/>
          </a:bodyPr>
          <a:lstStyle/>
          <a:p>
            <a:r>
              <a:rPr lang="en-US" dirty="0"/>
              <a:t>Insert your</a:t>
            </a:r>
            <a:br>
              <a:rPr lang="en-US" dirty="0"/>
            </a:br>
            <a:r>
              <a:rPr lang="en-US" dirty="0"/>
              <a:t>headline here</a:t>
            </a:r>
            <a:br>
              <a:rPr lang="en-US" dirty="0"/>
            </a:br>
            <a:r>
              <a:rPr lang="en-US" dirty="0"/>
              <a:t>up to 3 lines</a:t>
            </a:r>
          </a:p>
        </p:txBody>
      </p:sp>
      <p:sp>
        <p:nvSpPr>
          <p:cNvPr id="10" name="Text Placeholder 9"/>
          <p:cNvSpPr>
            <a:spLocks noGrp="1"/>
          </p:cNvSpPr>
          <p:nvPr>
            <p:ph type="body" idx="1"/>
          </p:nvPr>
        </p:nvSpPr>
        <p:spPr>
          <a:xfrm>
            <a:off x="660400" y="4445000"/>
            <a:ext cx="10515600" cy="609601"/>
          </a:xfrm>
          <a:prstGeom prst="rect">
            <a:avLst/>
          </a:prstGeom>
        </p:spPr>
        <p:txBody>
          <a:bodyPr vert="horz" lIns="91440" tIns="45720" rIns="91440" bIns="45720" rtlCol="0">
            <a:noAutofit/>
          </a:bodyPr>
          <a:lstStyle/>
          <a:p>
            <a:pPr lvl="0"/>
            <a:r>
              <a:rPr lang="en-US" dirty="0"/>
              <a:t>Insert your subtitle or any additional description text here up to</a:t>
            </a:r>
            <a:br>
              <a:rPr lang="en-US" dirty="0"/>
            </a:br>
            <a:r>
              <a:rPr lang="en-US" dirty="0"/>
              <a:t>two lines of text or you can delete this text box</a:t>
            </a:r>
          </a:p>
        </p:txBody>
      </p:sp>
      <p:cxnSp>
        <p:nvCxnSpPr>
          <p:cNvPr id="14" name="Straight Connector 13"/>
          <p:cNvCxnSpPr/>
          <p:nvPr/>
        </p:nvCxnSpPr>
        <p:spPr>
          <a:xfrm>
            <a:off x="838200" y="4140200"/>
            <a:ext cx="74930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 Placeholder 9"/>
          <p:cNvSpPr txBox="1">
            <a:spLocks/>
          </p:cNvSpPr>
          <p:nvPr/>
        </p:nvSpPr>
        <p:spPr>
          <a:xfrm>
            <a:off x="653845" y="5562600"/>
            <a:ext cx="10515600" cy="609601"/>
          </a:xfrm>
          <a:prstGeom prst="rect">
            <a:avLst/>
          </a:prstGeom>
        </p:spPr>
        <p:txBody>
          <a:bodyPr vert="horz" lIns="121920" tIns="60960" rIns="121920" bIns="60960" rtlCol="0" anchor="b">
            <a:noAutofit/>
          </a:bodyPr>
          <a:lstStyle>
            <a:lvl1pPr marL="0" indent="0" algn="l" defTabSz="914400" rtl="0" eaLnBrk="1" latinLnBrk="0" hangingPunct="1">
              <a:lnSpc>
                <a:spcPct val="90000"/>
              </a:lnSpc>
              <a:spcBef>
                <a:spcPts val="1000"/>
              </a:spcBef>
              <a:buFont typeface="Arial"/>
              <a:buNone/>
              <a:defRPr sz="1600" b="0" i="0" kern="1200" baseline="0">
                <a:solidFill>
                  <a:schemeClr val="bg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b="0" i="0" kern="1200">
                <a:solidFill>
                  <a:schemeClr val="bg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b="0" i="0" kern="1200">
                <a:solidFill>
                  <a:schemeClr val="bg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fontAlgn="auto">
              <a:lnSpc>
                <a:spcPct val="50000"/>
              </a:lnSpc>
              <a:spcAft>
                <a:spcPts val="0"/>
              </a:spcAft>
            </a:pPr>
            <a:r>
              <a:rPr lang="en-US" sz="1400" b="0" i="0" cap="all" baseline="0" dirty="0">
                <a:latin typeface="Arial Black" charset="0"/>
              </a:rPr>
              <a:t>Presenter or speaker name</a:t>
            </a:r>
          </a:p>
          <a:p>
            <a:pPr fontAlgn="auto">
              <a:lnSpc>
                <a:spcPct val="30000"/>
              </a:lnSpc>
              <a:spcAft>
                <a:spcPts val="0"/>
              </a:spcAft>
            </a:pPr>
            <a:r>
              <a:rPr lang="en-US" sz="1400" dirty="0"/>
              <a:t>Position/Role,</a:t>
            </a:r>
            <a:r>
              <a:rPr lang="en-US" sz="1400" baseline="0" dirty="0"/>
              <a:t> The University of Texas at Austin</a:t>
            </a:r>
            <a:endParaRPr lang="en-US" sz="1400" dirty="0"/>
          </a:p>
        </p:txBody>
      </p:sp>
      <p:sp>
        <p:nvSpPr>
          <p:cNvPr id="16" name="Text Placeholder 9"/>
          <p:cNvSpPr txBox="1">
            <a:spLocks/>
          </p:cNvSpPr>
          <p:nvPr/>
        </p:nvSpPr>
        <p:spPr>
          <a:xfrm>
            <a:off x="731520" y="609600"/>
            <a:ext cx="10437925" cy="519061"/>
          </a:xfrm>
          <a:prstGeom prst="rect">
            <a:avLst/>
          </a:prstGeom>
        </p:spPr>
        <p:txBody>
          <a:bodyPr vert="horz" lIns="121920" tIns="60960" rIns="121920" bIns="60960" rtlCol="0" anchor="ctr">
            <a:noAutofit/>
          </a:bodyPr>
          <a:lstStyle>
            <a:lvl1pPr marL="0" indent="0" algn="l" defTabSz="914400" rtl="0" eaLnBrk="1" latinLnBrk="0" hangingPunct="1">
              <a:lnSpc>
                <a:spcPct val="90000"/>
              </a:lnSpc>
              <a:spcBef>
                <a:spcPts val="1000"/>
              </a:spcBef>
              <a:buFont typeface="Arial"/>
              <a:buNone/>
              <a:defRPr sz="1600" b="0" i="0" kern="1200" baseline="0">
                <a:solidFill>
                  <a:schemeClr val="bg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b="0" i="0" kern="1200">
                <a:solidFill>
                  <a:schemeClr val="bg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b="0" i="0" kern="1200">
                <a:solidFill>
                  <a:schemeClr val="bg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fontAlgn="auto">
              <a:spcAft>
                <a:spcPts val="0"/>
              </a:spcAft>
            </a:pPr>
            <a:r>
              <a:rPr lang="en-US" sz="1600" b="0" i="0" cap="all" baseline="0" dirty="0">
                <a:latin typeface="Arial Black" charset="0"/>
              </a:rPr>
              <a:t>Month 20xx</a:t>
            </a:r>
            <a:endParaRPr lang="en-US" sz="1600" b="0" dirty="0"/>
          </a:p>
        </p:txBody>
      </p:sp>
    </p:spTree>
    <p:extLst>
      <p:ext uri="{BB962C8B-B14F-4D97-AF65-F5344CB8AC3E}">
        <p14:creationId xmlns:p14="http://schemas.microsoft.com/office/powerpoint/2010/main" val="1588056599"/>
      </p:ext>
    </p:extLst>
  </p:cSld>
  <p:clrMap bg1="lt1" tx1="dk1" bg2="lt2" tx2="dk2" accent1="accent1" accent2="accent2" accent3="accent3" accent4="accent4" accent5="accent5" accent6="accent6" hlink="hlink" folHlink="folHlink"/>
  <p:txStyles>
    <p:titleStyle>
      <a:lvl1pPr algn="l" defTabSz="1219170" rtl="0" eaLnBrk="1" latinLnBrk="0" hangingPunct="1">
        <a:lnSpc>
          <a:spcPts val="5333"/>
        </a:lnSpc>
        <a:spcBef>
          <a:spcPct val="0"/>
        </a:spcBef>
        <a:buNone/>
        <a:defRPr sz="6400" b="1" i="0" kern="800" cap="all" normalizeH="0" baseline="0">
          <a:solidFill>
            <a:schemeClr val="bg1"/>
          </a:solidFill>
          <a:latin typeface="Arial Black" charset="0"/>
          <a:ea typeface="Arial Black" charset="0"/>
          <a:cs typeface="Arial Black" charset="0"/>
        </a:defRPr>
      </a:lvl1pPr>
    </p:titleStyle>
    <p:bodyStyle>
      <a:lvl1pPr marL="0" indent="0" algn="l" defTabSz="1219170" rtl="0" eaLnBrk="1" latinLnBrk="0" hangingPunct="1">
        <a:lnSpc>
          <a:spcPct val="90000"/>
        </a:lnSpc>
        <a:spcBef>
          <a:spcPts val="1333"/>
        </a:spcBef>
        <a:buFont typeface="Arial"/>
        <a:buNone/>
        <a:defRPr sz="1867" b="0" i="0" kern="1200" baseline="0">
          <a:solidFill>
            <a:schemeClr val="bg1"/>
          </a:solidFill>
          <a:latin typeface="Arial" charset="0"/>
          <a:ea typeface="Arial" charset="0"/>
          <a:cs typeface="Arial" charset="0"/>
        </a:defRPr>
      </a:lvl1pPr>
      <a:lvl2pPr marL="914377" indent="-304792" algn="l" defTabSz="1219170" rtl="0" eaLnBrk="1" latinLnBrk="0" hangingPunct="1">
        <a:lnSpc>
          <a:spcPct val="90000"/>
        </a:lnSpc>
        <a:spcBef>
          <a:spcPts val="667"/>
        </a:spcBef>
        <a:buFont typeface="Arial"/>
        <a:buChar char="•"/>
        <a:defRPr sz="3200" b="0" i="0" kern="1200">
          <a:solidFill>
            <a:schemeClr val="bg1"/>
          </a:solidFill>
          <a:latin typeface="Arial" charset="0"/>
          <a:ea typeface="Arial" charset="0"/>
          <a:cs typeface="Arial" charset="0"/>
        </a:defRPr>
      </a:lvl2pPr>
      <a:lvl3pPr marL="1523962" indent="-304792" algn="l" defTabSz="1219170" rtl="0" eaLnBrk="1" latinLnBrk="0" hangingPunct="1">
        <a:lnSpc>
          <a:spcPct val="90000"/>
        </a:lnSpc>
        <a:spcBef>
          <a:spcPts val="667"/>
        </a:spcBef>
        <a:buFont typeface="Arial"/>
        <a:buChar char="•"/>
        <a:defRPr sz="2667" b="0" i="0" kern="1200">
          <a:solidFill>
            <a:schemeClr val="bg1"/>
          </a:solidFill>
          <a:latin typeface="Arial" charset="0"/>
          <a:ea typeface="Arial" charset="0"/>
          <a:cs typeface="Arial" charset="0"/>
        </a:defRPr>
      </a:lvl3pPr>
      <a:lvl4pPr marL="2133547" indent="-304792" algn="l" defTabSz="1219170" rtl="0" eaLnBrk="1" latinLnBrk="0" hangingPunct="1">
        <a:lnSpc>
          <a:spcPct val="90000"/>
        </a:lnSpc>
        <a:spcBef>
          <a:spcPts val="667"/>
        </a:spcBef>
        <a:buFont typeface="Arial"/>
        <a:buChar char="•"/>
        <a:defRPr sz="2400" b="0" i="0" kern="1200">
          <a:solidFill>
            <a:schemeClr val="bg1"/>
          </a:solidFill>
          <a:latin typeface="Arial" charset="0"/>
          <a:ea typeface="Arial" charset="0"/>
          <a:cs typeface="Arial" charset="0"/>
        </a:defRPr>
      </a:lvl4pPr>
      <a:lvl5pPr marL="2743131" indent="-304792" algn="l" defTabSz="1219170" rtl="0" eaLnBrk="1" latinLnBrk="0" hangingPunct="1">
        <a:lnSpc>
          <a:spcPct val="90000"/>
        </a:lnSpc>
        <a:spcBef>
          <a:spcPts val="667"/>
        </a:spcBef>
        <a:buFont typeface="Arial"/>
        <a:buChar char="•"/>
        <a:defRPr sz="2400" b="0" i="0" kern="1200">
          <a:solidFill>
            <a:schemeClr val="bg1"/>
          </a:solidFill>
          <a:latin typeface="Arial" charset="0"/>
          <a:ea typeface="Arial" charset="0"/>
          <a:cs typeface="Arial" charset="0"/>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092200"/>
            <a:ext cx="109728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2205037"/>
            <a:ext cx="10972800" cy="43735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876087"/>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Lst>
  <p:txStyles>
    <p:titleStyle>
      <a:lvl1pPr algn="l" defTabSz="609585" rtl="0" eaLnBrk="1" latinLnBrk="0" hangingPunct="1">
        <a:spcBef>
          <a:spcPct val="0"/>
        </a:spcBef>
        <a:buNone/>
        <a:defRPr sz="5867" kern="1200">
          <a:solidFill>
            <a:schemeClr val="bg1"/>
          </a:solidFill>
          <a:latin typeface="Arial"/>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bg1"/>
          </a:solidFill>
          <a:latin typeface="Arial"/>
          <a:ea typeface="+mn-ea"/>
          <a:cs typeface="+mn-cs"/>
        </a:defRPr>
      </a:lvl1pPr>
      <a:lvl2pPr marL="990575" indent="-380990" algn="l" defTabSz="609585" rtl="0" eaLnBrk="1" latinLnBrk="0" hangingPunct="1">
        <a:spcBef>
          <a:spcPct val="20000"/>
        </a:spcBef>
        <a:buFont typeface="Arial"/>
        <a:buChar char="–"/>
        <a:defRPr sz="3733" kern="1200">
          <a:solidFill>
            <a:schemeClr val="bg1"/>
          </a:solidFill>
          <a:latin typeface="Arial"/>
          <a:ea typeface="+mn-ea"/>
          <a:cs typeface="+mn-cs"/>
        </a:defRPr>
      </a:lvl2pPr>
      <a:lvl3pPr marL="1523962" indent="-304792" algn="l" defTabSz="609585" rtl="0" eaLnBrk="1" latinLnBrk="0" hangingPunct="1">
        <a:spcBef>
          <a:spcPct val="20000"/>
        </a:spcBef>
        <a:buFont typeface="Arial"/>
        <a:buChar char="•"/>
        <a:defRPr sz="3200" kern="1200">
          <a:solidFill>
            <a:schemeClr val="bg1"/>
          </a:solidFill>
          <a:latin typeface="Arial"/>
          <a:ea typeface="+mn-ea"/>
          <a:cs typeface="+mn-cs"/>
        </a:defRPr>
      </a:lvl3pPr>
      <a:lvl4pPr marL="2133547" indent="-304792" algn="l" defTabSz="609585" rtl="0" eaLnBrk="1" latinLnBrk="0" hangingPunct="1">
        <a:spcBef>
          <a:spcPct val="20000"/>
        </a:spcBef>
        <a:buFont typeface="Arial"/>
        <a:buChar char="–"/>
        <a:defRPr sz="2667" kern="1200">
          <a:solidFill>
            <a:schemeClr val="bg1"/>
          </a:solidFill>
          <a:latin typeface="Arial"/>
          <a:ea typeface="+mn-ea"/>
          <a:cs typeface="+mn-cs"/>
        </a:defRPr>
      </a:lvl4pPr>
      <a:lvl5pPr marL="2743131" indent="-304792" algn="l" defTabSz="609585" rtl="0" eaLnBrk="1" latinLnBrk="0" hangingPunct="1">
        <a:spcBef>
          <a:spcPct val="20000"/>
        </a:spcBef>
        <a:buFont typeface="Arial"/>
        <a:buChar char="»"/>
        <a:defRPr sz="2667" kern="1200">
          <a:solidFill>
            <a:schemeClr val="bg1"/>
          </a:solidFill>
          <a:latin typeface="Arial"/>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838200"/>
            <a:ext cx="109728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2240280"/>
            <a:ext cx="10972800" cy="393192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201173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Lst>
  <p:txStyles>
    <p:titleStyle>
      <a:lvl1pPr algn="l" defTabSz="609585" rtl="0" eaLnBrk="1" latinLnBrk="0" hangingPunct="1">
        <a:spcBef>
          <a:spcPct val="0"/>
        </a:spcBef>
        <a:buNone/>
        <a:defRPr sz="5867" kern="1200">
          <a:solidFill>
            <a:schemeClr val="tx1">
              <a:lumMod val="85000"/>
              <a:lumOff val="15000"/>
            </a:schemeClr>
          </a:solidFill>
          <a:latin typeface="Arial"/>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lumMod val="85000"/>
              <a:lumOff val="15000"/>
            </a:schemeClr>
          </a:solidFill>
          <a:latin typeface="Arial"/>
          <a:ea typeface="+mn-ea"/>
          <a:cs typeface="+mn-cs"/>
        </a:defRPr>
      </a:lvl1pPr>
      <a:lvl2pPr marL="990575" indent="-380990" algn="l" defTabSz="609585" rtl="0" eaLnBrk="1" latinLnBrk="0" hangingPunct="1">
        <a:spcBef>
          <a:spcPct val="20000"/>
        </a:spcBef>
        <a:buFont typeface="Arial"/>
        <a:buChar char="–"/>
        <a:defRPr sz="3733" kern="1200">
          <a:solidFill>
            <a:schemeClr val="tx1">
              <a:lumMod val="85000"/>
              <a:lumOff val="15000"/>
            </a:schemeClr>
          </a:solidFill>
          <a:latin typeface="Arial"/>
          <a:ea typeface="+mn-ea"/>
          <a:cs typeface="+mn-cs"/>
        </a:defRPr>
      </a:lvl2pPr>
      <a:lvl3pPr marL="1523962" indent="-304792" algn="l" defTabSz="609585" rtl="0" eaLnBrk="1" latinLnBrk="0" hangingPunct="1">
        <a:spcBef>
          <a:spcPct val="20000"/>
        </a:spcBef>
        <a:buFont typeface="Arial"/>
        <a:buChar char="•"/>
        <a:defRPr sz="3200" kern="1200">
          <a:solidFill>
            <a:schemeClr val="tx1">
              <a:lumMod val="85000"/>
              <a:lumOff val="15000"/>
            </a:schemeClr>
          </a:solidFill>
          <a:latin typeface="Arial"/>
          <a:ea typeface="+mn-ea"/>
          <a:cs typeface="+mn-cs"/>
        </a:defRPr>
      </a:lvl3pPr>
      <a:lvl4pPr marL="2133547" indent="-304792" algn="l" defTabSz="609585" rtl="0" eaLnBrk="1" latinLnBrk="0" hangingPunct="1">
        <a:spcBef>
          <a:spcPct val="20000"/>
        </a:spcBef>
        <a:buFont typeface="Arial"/>
        <a:buChar char="–"/>
        <a:defRPr sz="2667" kern="1200">
          <a:solidFill>
            <a:schemeClr val="tx1">
              <a:lumMod val="85000"/>
              <a:lumOff val="15000"/>
            </a:schemeClr>
          </a:solidFill>
          <a:latin typeface="Arial"/>
          <a:ea typeface="+mn-ea"/>
          <a:cs typeface="+mn-cs"/>
        </a:defRPr>
      </a:lvl4pPr>
      <a:lvl5pPr marL="2743131" indent="-304792" algn="l" defTabSz="609585" rtl="0" eaLnBrk="1" latinLnBrk="0" hangingPunct="1">
        <a:spcBef>
          <a:spcPct val="20000"/>
        </a:spcBef>
        <a:buFont typeface="Arial"/>
        <a:buChar char="»"/>
        <a:defRPr sz="2667" kern="1200">
          <a:solidFill>
            <a:schemeClr val="tx1">
              <a:lumMod val="85000"/>
              <a:lumOff val="15000"/>
            </a:schemeClr>
          </a:solidFill>
          <a:latin typeface="Arial"/>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914400"/>
            <a:ext cx="109728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2239963"/>
            <a:ext cx="109728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1496608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Lst>
  <p:txStyles>
    <p:titleStyle>
      <a:lvl1pPr algn="l" defTabSz="609585" rtl="0" eaLnBrk="1" latinLnBrk="0" hangingPunct="1">
        <a:spcBef>
          <a:spcPct val="0"/>
        </a:spcBef>
        <a:buNone/>
        <a:defRPr sz="5867" kern="1200">
          <a:solidFill>
            <a:schemeClr val="tx1">
              <a:lumMod val="75000"/>
              <a:lumOff val="25000"/>
            </a:schemeClr>
          </a:solidFill>
          <a:latin typeface=""/>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lumMod val="75000"/>
              <a:lumOff val="25000"/>
            </a:schemeClr>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lumMod val="75000"/>
              <a:lumOff val="25000"/>
            </a:schemeClr>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lumMod val="75000"/>
              <a:lumOff val="25000"/>
            </a:schemeClr>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lumMod val="75000"/>
              <a:lumOff val="25000"/>
            </a:schemeClr>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lumMod val="75000"/>
              <a:lumOff val="25000"/>
            </a:schemeClr>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Placeholder 7"/>
          <p:cNvSpPr>
            <a:spLocks noGrp="1"/>
          </p:cNvSpPr>
          <p:nvPr>
            <p:ph type="title"/>
          </p:nvPr>
        </p:nvSpPr>
        <p:spPr>
          <a:xfrm>
            <a:off x="660400" y="1600200"/>
            <a:ext cx="10515600" cy="2336800"/>
          </a:xfrm>
          <a:prstGeom prst="rect">
            <a:avLst/>
          </a:prstGeom>
        </p:spPr>
        <p:txBody>
          <a:bodyPr vert="horz" wrap="square" lIns="91440" tIns="45720" rIns="91440" bIns="45720" rtlCol="0" anchor="b">
            <a:noAutofit/>
          </a:bodyPr>
          <a:lstStyle/>
          <a:p>
            <a:r>
              <a:rPr lang="en-US" dirty="0"/>
              <a:t>Insert your</a:t>
            </a:r>
            <a:br>
              <a:rPr lang="en-US" dirty="0"/>
            </a:br>
            <a:r>
              <a:rPr lang="en-US" dirty="0"/>
              <a:t>headline here</a:t>
            </a:r>
            <a:br>
              <a:rPr lang="en-US" dirty="0"/>
            </a:br>
            <a:r>
              <a:rPr lang="en-US" dirty="0"/>
              <a:t>up to 3 lines</a:t>
            </a:r>
          </a:p>
        </p:txBody>
      </p:sp>
      <p:sp>
        <p:nvSpPr>
          <p:cNvPr id="10" name="Text Placeholder 9"/>
          <p:cNvSpPr>
            <a:spLocks noGrp="1"/>
          </p:cNvSpPr>
          <p:nvPr>
            <p:ph type="body" idx="1"/>
          </p:nvPr>
        </p:nvSpPr>
        <p:spPr>
          <a:xfrm>
            <a:off x="660400" y="4445000"/>
            <a:ext cx="10515600" cy="609601"/>
          </a:xfrm>
          <a:prstGeom prst="rect">
            <a:avLst/>
          </a:prstGeom>
        </p:spPr>
        <p:txBody>
          <a:bodyPr vert="horz" lIns="91440" tIns="45720" rIns="91440" bIns="45720" rtlCol="0">
            <a:noAutofit/>
          </a:bodyPr>
          <a:lstStyle/>
          <a:p>
            <a:pPr lvl="0"/>
            <a:r>
              <a:rPr lang="en-US" dirty="0"/>
              <a:t>Insert your subtitle or any additional description text here up to</a:t>
            </a:r>
            <a:br>
              <a:rPr lang="en-US" dirty="0"/>
            </a:br>
            <a:r>
              <a:rPr lang="en-US" dirty="0"/>
              <a:t>two lines of text or you can delete this text box</a:t>
            </a:r>
          </a:p>
        </p:txBody>
      </p:sp>
      <p:cxnSp>
        <p:nvCxnSpPr>
          <p:cNvPr id="14" name="Straight Connector 13"/>
          <p:cNvCxnSpPr/>
          <p:nvPr/>
        </p:nvCxnSpPr>
        <p:spPr>
          <a:xfrm>
            <a:off x="838200" y="4140200"/>
            <a:ext cx="74930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 Placeholder 9"/>
          <p:cNvSpPr txBox="1">
            <a:spLocks/>
          </p:cNvSpPr>
          <p:nvPr/>
        </p:nvSpPr>
        <p:spPr>
          <a:xfrm>
            <a:off x="653845" y="5562600"/>
            <a:ext cx="10515600" cy="609601"/>
          </a:xfrm>
          <a:prstGeom prst="rect">
            <a:avLst/>
          </a:prstGeom>
        </p:spPr>
        <p:txBody>
          <a:bodyPr vert="horz" lIns="121920" tIns="60960" rIns="121920" bIns="60960" rtlCol="0" anchor="b">
            <a:noAutofit/>
          </a:bodyPr>
          <a:lstStyle>
            <a:lvl1pPr marL="0" indent="0" algn="l" defTabSz="914400" rtl="0" eaLnBrk="1" latinLnBrk="0" hangingPunct="1">
              <a:lnSpc>
                <a:spcPct val="90000"/>
              </a:lnSpc>
              <a:spcBef>
                <a:spcPts val="1000"/>
              </a:spcBef>
              <a:buFont typeface="Arial"/>
              <a:buNone/>
              <a:defRPr sz="1600" b="0" i="0" kern="1200" baseline="0">
                <a:solidFill>
                  <a:schemeClr val="bg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b="0" i="0" kern="1200">
                <a:solidFill>
                  <a:schemeClr val="bg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b="0" i="0" kern="1200">
                <a:solidFill>
                  <a:schemeClr val="bg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fontAlgn="auto">
              <a:lnSpc>
                <a:spcPct val="50000"/>
              </a:lnSpc>
              <a:spcAft>
                <a:spcPts val="0"/>
              </a:spcAft>
            </a:pPr>
            <a:r>
              <a:rPr lang="en-US" sz="1400" b="0" i="0" cap="all" baseline="0" dirty="0">
                <a:latin typeface="Arial Black" charset="0"/>
              </a:rPr>
              <a:t>Presenter or speaker name</a:t>
            </a:r>
          </a:p>
          <a:p>
            <a:pPr fontAlgn="auto">
              <a:lnSpc>
                <a:spcPct val="30000"/>
              </a:lnSpc>
              <a:spcAft>
                <a:spcPts val="0"/>
              </a:spcAft>
            </a:pPr>
            <a:r>
              <a:rPr lang="en-US" sz="1400" dirty="0"/>
              <a:t>Position/Role,</a:t>
            </a:r>
            <a:r>
              <a:rPr lang="en-US" sz="1400" baseline="0" dirty="0"/>
              <a:t> The University of Texas at Austin</a:t>
            </a:r>
            <a:endParaRPr lang="en-US" sz="1400" dirty="0"/>
          </a:p>
        </p:txBody>
      </p:sp>
      <p:sp>
        <p:nvSpPr>
          <p:cNvPr id="16" name="Text Placeholder 9"/>
          <p:cNvSpPr txBox="1">
            <a:spLocks/>
          </p:cNvSpPr>
          <p:nvPr/>
        </p:nvSpPr>
        <p:spPr>
          <a:xfrm>
            <a:off x="731520" y="609600"/>
            <a:ext cx="10437925" cy="519061"/>
          </a:xfrm>
          <a:prstGeom prst="rect">
            <a:avLst/>
          </a:prstGeom>
        </p:spPr>
        <p:txBody>
          <a:bodyPr vert="horz" lIns="121920" tIns="60960" rIns="121920" bIns="60960" rtlCol="0" anchor="ctr">
            <a:noAutofit/>
          </a:bodyPr>
          <a:lstStyle>
            <a:lvl1pPr marL="0" indent="0" algn="l" defTabSz="914400" rtl="0" eaLnBrk="1" latinLnBrk="0" hangingPunct="1">
              <a:lnSpc>
                <a:spcPct val="90000"/>
              </a:lnSpc>
              <a:spcBef>
                <a:spcPts val="1000"/>
              </a:spcBef>
              <a:buFont typeface="Arial"/>
              <a:buNone/>
              <a:defRPr sz="1600" b="0" i="0" kern="1200" baseline="0">
                <a:solidFill>
                  <a:schemeClr val="bg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b="0" i="0" kern="1200">
                <a:solidFill>
                  <a:schemeClr val="bg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b="0" i="0" kern="1200">
                <a:solidFill>
                  <a:schemeClr val="bg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fontAlgn="auto">
              <a:spcAft>
                <a:spcPts val="0"/>
              </a:spcAft>
            </a:pPr>
            <a:r>
              <a:rPr lang="en-US" sz="1600" b="0" i="0" cap="all" baseline="0" dirty="0">
                <a:latin typeface="Arial Black" charset="0"/>
              </a:rPr>
              <a:t>Month 20xx</a:t>
            </a:r>
            <a:endParaRPr lang="en-US" sz="1600" b="0" dirty="0"/>
          </a:p>
        </p:txBody>
      </p:sp>
    </p:spTree>
    <p:extLst>
      <p:ext uri="{BB962C8B-B14F-4D97-AF65-F5344CB8AC3E}">
        <p14:creationId xmlns:p14="http://schemas.microsoft.com/office/powerpoint/2010/main" val="3089370193"/>
      </p:ext>
    </p:extLst>
  </p:cSld>
  <p:clrMap bg1="lt1" tx1="dk1" bg2="lt2" tx2="dk2" accent1="accent1" accent2="accent2" accent3="accent3" accent4="accent4" accent5="accent5" accent6="accent6" hlink="hlink" folHlink="folHlink"/>
  <p:txStyles>
    <p:titleStyle>
      <a:lvl1pPr algn="l" defTabSz="1219170" rtl="0" eaLnBrk="1" latinLnBrk="0" hangingPunct="1">
        <a:lnSpc>
          <a:spcPts val="5333"/>
        </a:lnSpc>
        <a:spcBef>
          <a:spcPct val="0"/>
        </a:spcBef>
        <a:buNone/>
        <a:defRPr sz="6400" b="1" i="0" kern="800" cap="all" normalizeH="0" baseline="0">
          <a:solidFill>
            <a:schemeClr val="bg1"/>
          </a:solidFill>
          <a:latin typeface="Arial Black" charset="0"/>
          <a:ea typeface="Arial Black" charset="0"/>
          <a:cs typeface="Arial Black" charset="0"/>
        </a:defRPr>
      </a:lvl1pPr>
    </p:titleStyle>
    <p:bodyStyle>
      <a:lvl1pPr marL="0" indent="0" algn="l" defTabSz="1219170" rtl="0" eaLnBrk="1" latinLnBrk="0" hangingPunct="1">
        <a:lnSpc>
          <a:spcPct val="90000"/>
        </a:lnSpc>
        <a:spcBef>
          <a:spcPts val="1333"/>
        </a:spcBef>
        <a:buFont typeface="Arial"/>
        <a:buNone/>
        <a:defRPr sz="1867" b="0" i="0" kern="1200" baseline="0">
          <a:solidFill>
            <a:schemeClr val="bg1"/>
          </a:solidFill>
          <a:latin typeface="Arial" charset="0"/>
          <a:ea typeface="Arial" charset="0"/>
          <a:cs typeface="Arial" charset="0"/>
        </a:defRPr>
      </a:lvl1pPr>
      <a:lvl2pPr marL="914377" indent="-304792" algn="l" defTabSz="1219170" rtl="0" eaLnBrk="1" latinLnBrk="0" hangingPunct="1">
        <a:lnSpc>
          <a:spcPct val="90000"/>
        </a:lnSpc>
        <a:spcBef>
          <a:spcPts val="667"/>
        </a:spcBef>
        <a:buFont typeface="Arial"/>
        <a:buChar char="•"/>
        <a:defRPr sz="3200" b="0" i="0" kern="1200">
          <a:solidFill>
            <a:schemeClr val="bg1"/>
          </a:solidFill>
          <a:latin typeface="Arial" charset="0"/>
          <a:ea typeface="Arial" charset="0"/>
          <a:cs typeface="Arial" charset="0"/>
        </a:defRPr>
      </a:lvl2pPr>
      <a:lvl3pPr marL="1523962" indent="-304792" algn="l" defTabSz="1219170" rtl="0" eaLnBrk="1" latinLnBrk="0" hangingPunct="1">
        <a:lnSpc>
          <a:spcPct val="90000"/>
        </a:lnSpc>
        <a:spcBef>
          <a:spcPts val="667"/>
        </a:spcBef>
        <a:buFont typeface="Arial"/>
        <a:buChar char="•"/>
        <a:defRPr sz="2667" b="0" i="0" kern="1200">
          <a:solidFill>
            <a:schemeClr val="bg1"/>
          </a:solidFill>
          <a:latin typeface="Arial" charset="0"/>
          <a:ea typeface="Arial" charset="0"/>
          <a:cs typeface="Arial" charset="0"/>
        </a:defRPr>
      </a:lvl3pPr>
      <a:lvl4pPr marL="2133547" indent="-304792" algn="l" defTabSz="1219170" rtl="0" eaLnBrk="1" latinLnBrk="0" hangingPunct="1">
        <a:lnSpc>
          <a:spcPct val="90000"/>
        </a:lnSpc>
        <a:spcBef>
          <a:spcPts val="667"/>
        </a:spcBef>
        <a:buFont typeface="Arial"/>
        <a:buChar char="•"/>
        <a:defRPr sz="2400" b="0" i="0" kern="1200">
          <a:solidFill>
            <a:schemeClr val="bg1"/>
          </a:solidFill>
          <a:latin typeface="Arial" charset="0"/>
          <a:ea typeface="Arial" charset="0"/>
          <a:cs typeface="Arial" charset="0"/>
        </a:defRPr>
      </a:lvl4pPr>
      <a:lvl5pPr marL="2743131" indent="-304792" algn="l" defTabSz="1219170" rtl="0" eaLnBrk="1" latinLnBrk="0" hangingPunct="1">
        <a:lnSpc>
          <a:spcPct val="90000"/>
        </a:lnSpc>
        <a:spcBef>
          <a:spcPts val="667"/>
        </a:spcBef>
        <a:buFont typeface="Arial"/>
        <a:buChar char="•"/>
        <a:defRPr sz="2400" b="0" i="0" kern="1200">
          <a:solidFill>
            <a:schemeClr val="bg1"/>
          </a:solidFill>
          <a:latin typeface="Arial" charset="0"/>
          <a:ea typeface="Arial" charset="0"/>
          <a:cs typeface="Arial" charset="0"/>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092200"/>
            <a:ext cx="109728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2205037"/>
            <a:ext cx="10972800" cy="43735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77556765"/>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Lst>
  <p:txStyles>
    <p:titleStyle>
      <a:lvl1pPr algn="l" defTabSz="609585" rtl="0" eaLnBrk="1" latinLnBrk="0" hangingPunct="1">
        <a:spcBef>
          <a:spcPct val="0"/>
        </a:spcBef>
        <a:buNone/>
        <a:defRPr sz="5867" kern="1200">
          <a:solidFill>
            <a:schemeClr val="bg1"/>
          </a:solidFill>
          <a:latin typeface="Arial"/>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bg1"/>
          </a:solidFill>
          <a:latin typeface="Arial"/>
          <a:ea typeface="+mn-ea"/>
          <a:cs typeface="+mn-cs"/>
        </a:defRPr>
      </a:lvl1pPr>
      <a:lvl2pPr marL="990575" indent="-380990" algn="l" defTabSz="609585" rtl="0" eaLnBrk="1" latinLnBrk="0" hangingPunct="1">
        <a:spcBef>
          <a:spcPct val="20000"/>
        </a:spcBef>
        <a:buFont typeface="Arial"/>
        <a:buChar char="–"/>
        <a:defRPr sz="3733" kern="1200">
          <a:solidFill>
            <a:schemeClr val="bg1"/>
          </a:solidFill>
          <a:latin typeface="Arial"/>
          <a:ea typeface="+mn-ea"/>
          <a:cs typeface="+mn-cs"/>
        </a:defRPr>
      </a:lvl2pPr>
      <a:lvl3pPr marL="1523962" indent="-304792" algn="l" defTabSz="609585" rtl="0" eaLnBrk="1" latinLnBrk="0" hangingPunct="1">
        <a:spcBef>
          <a:spcPct val="20000"/>
        </a:spcBef>
        <a:buFont typeface="Arial"/>
        <a:buChar char="•"/>
        <a:defRPr sz="3200" kern="1200">
          <a:solidFill>
            <a:schemeClr val="bg1"/>
          </a:solidFill>
          <a:latin typeface="Arial"/>
          <a:ea typeface="+mn-ea"/>
          <a:cs typeface="+mn-cs"/>
        </a:defRPr>
      </a:lvl3pPr>
      <a:lvl4pPr marL="2133547" indent="-304792" algn="l" defTabSz="609585" rtl="0" eaLnBrk="1" latinLnBrk="0" hangingPunct="1">
        <a:spcBef>
          <a:spcPct val="20000"/>
        </a:spcBef>
        <a:buFont typeface="Arial"/>
        <a:buChar char="–"/>
        <a:defRPr sz="2667" kern="1200">
          <a:solidFill>
            <a:schemeClr val="bg1"/>
          </a:solidFill>
          <a:latin typeface="Arial"/>
          <a:ea typeface="+mn-ea"/>
          <a:cs typeface="+mn-cs"/>
        </a:defRPr>
      </a:lvl4pPr>
      <a:lvl5pPr marL="2743131" indent="-304792" algn="l" defTabSz="609585" rtl="0" eaLnBrk="1" latinLnBrk="0" hangingPunct="1">
        <a:spcBef>
          <a:spcPct val="20000"/>
        </a:spcBef>
        <a:buFont typeface="Arial"/>
        <a:buChar char="»"/>
        <a:defRPr sz="2667" kern="1200">
          <a:solidFill>
            <a:schemeClr val="bg1"/>
          </a:solidFill>
          <a:latin typeface="Arial"/>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838200"/>
            <a:ext cx="109728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2240280"/>
            <a:ext cx="10972800" cy="393192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2366433"/>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Lst>
  <p:txStyles>
    <p:titleStyle>
      <a:lvl1pPr algn="l" defTabSz="609585" rtl="0" eaLnBrk="1" latinLnBrk="0" hangingPunct="1">
        <a:spcBef>
          <a:spcPct val="0"/>
        </a:spcBef>
        <a:buNone/>
        <a:defRPr sz="5867" kern="1200">
          <a:solidFill>
            <a:schemeClr val="tx1">
              <a:lumMod val="85000"/>
              <a:lumOff val="15000"/>
            </a:schemeClr>
          </a:solidFill>
          <a:latin typeface="Arial"/>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lumMod val="85000"/>
              <a:lumOff val="15000"/>
            </a:schemeClr>
          </a:solidFill>
          <a:latin typeface="Arial"/>
          <a:ea typeface="+mn-ea"/>
          <a:cs typeface="+mn-cs"/>
        </a:defRPr>
      </a:lvl1pPr>
      <a:lvl2pPr marL="990575" indent="-380990" algn="l" defTabSz="609585" rtl="0" eaLnBrk="1" latinLnBrk="0" hangingPunct="1">
        <a:spcBef>
          <a:spcPct val="20000"/>
        </a:spcBef>
        <a:buFont typeface="Arial"/>
        <a:buChar char="–"/>
        <a:defRPr sz="3733" kern="1200">
          <a:solidFill>
            <a:schemeClr val="tx1">
              <a:lumMod val="85000"/>
              <a:lumOff val="15000"/>
            </a:schemeClr>
          </a:solidFill>
          <a:latin typeface="Arial"/>
          <a:ea typeface="+mn-ea"/>
          <a:cs typeface="+mn-cs"/>
        </a:defRPr>
      </a:lvl2pPr>
      <a:lvl3pPr marL="1523962" indent="-304792" algn="l" defTabSz="609585" rtl="0" eaLnBrk="1" latinLnBrk="0" hangingPunct="1">
        <a:spcBef>
          <a:spcPct val="20000"/>
        </a:spcBef>
        <a:buFont typeface="Arial"/>
        <a:buChar char="•"/>
        <a:defRPr sz="3200" kern="1200">
          <a:solidFill>
            <a:schemeClr val="tx1">
              <a:lumMod val="85000"/>
              <a:lumOff val="15000"/>
            </a:schemeClr>
          </a:solidFill>
          <a:latin typeface="Arial"/>
          <a:ea typeface="+mn-ea"/>
          <a:cs typeface="+mn-cs"/>
        </a:defRPr>
      </a:lvl3pPr>
      <a:lvl4pPr marL="2133547" indent="-304792" algn="l" defTabSz="609585" rtl="0" eaLnBrk="1" latinLnBrk="0" hangingPunct="1">
        <a:spcBef>
          <a:spcPct val="20000"/>
        </a:spcBef>
        <a:buFont typeface="Arial"/>
        <a:buChar char="–"/>
        <a:defRPr sz="2667" kern="1200">
          <a:solidFill>
            <a:schemeClr val="tx1">
              <a:lumMod val="85000"/>
              <a:lumOff val="15000"/>
            </a:schemeClr>
          </a:solidFill>
          <a:latin typeface="Arial"/>
          <a:ea typeface="+mn-ea"/>
          <a:cs typeface="+mn-cs"/>
        </a:defRPr>
      </a:lvl4pPr>
      <a:lvl5pPr marL="2743131" indent="-304792" algn="l" defTabSz="609585" rtl="0" eaLnBrk="1" latinLnBrk="0" hangingPunct="1">
        <a:spcBef>
          <a:spcPct val="20000"/>
        </a:spcBef>
        <a:buFont typeface="Arial"/>
        <a:buChar char="»"/>
        <a:defRPr sz="2667" kern="1200">
          <a:solidFill>
            <a:schemeClr val="tx1">
              <a:lumMod val="85000"/>
              <a:lumOff val="15000"/>
            </a:schemeClr>
          </a:solidFill>
          <a:latin typeface="Arial"/>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2.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2.xml"/><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2.xml"/><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5642" y="1456657"/>
            <a:ext cx="10940716" cy="1470025"/>
          </a:xfrm>
        </p:spPr>
        <p:txBody>
          <a:bodyPr>
            <a:noAutofit/>
          </a:bodyPr>
          <a:lstStyle/>
          <a:p>
            <a:pPr algn="ctr"/>
            <a:r>
              <a:rPr lang="en-US" sz="4400" dirty="0"/>
              <a:t>Interpretable Decision Sets: A Joint Framework for Description and Prediction</a:t>
            </a:r>
          </a:p>
        </p:txBody>
      </p:sp>
      <p:sp>
        <p:nvSpPr>
          <p:cNvPr id="3" name="Subtitle 2"/>
          <p:cNvSpPr>
            <a:spLocks noGrp="1"/>
          </p:cNvSpPr>
          <p:nvPr>
            <p:ph type="subTitle" idx="1"/>
          </p:nvPr>
        </p:nvSpPr>
        <p:spPr>
          <a:xfrm>
            <a:off x="1467852" y="2926682"/>
            <a:ext cx="9256295" cy="1752600"/>
          </a:xfrm>
        </p:spPr>
        <p:txBody>
          <a:bodyPr>
            <a:normAutofit/>
          </a:bodyPr>
          <a:lstStyle/>
          <a:p>
            <a:r>
              <a:rPr lang="en-US" sz="3200" dirty="0" err="1"/>
              <a:t>Himabindu</a:t>
            </a:r>
            <a:r>
              <a:rPr lang="en-US" sz="3200" dirty="0"/>
              <a:t> </a:t>
            </a:r>
            <a:r>
              <a:rPr lang="en-US" sz="3200" dirty="0" err="1"/>
              <a:t>Lakkaraju</a:t>
            </a:r>
            <a:r>
              <a:rPr lang="en-US" sz="3200" dirty="0"/>
              <a:t>, Stephen H. Bach, Jure </a:t>
            </a:r>
            <a:r>
              <a:rPr lang="en-US" sz="3200" dirty="0" err="1"/>
              <a:t>Leskovec</a:t>
            </a:r>
            <a:endParaRPr lang="en-US" sz="3200" dirty="0"/>
          </a:p>
        </p:txBody>
      </p:sp>
      <p:sp>
        <p:nvSpPr>
          <p:cNvPr id="4" name="Subtitle 2"/>
          <p:cNvSpPr txBox="1">
            <a:spLocks/>
          </p:cNvSpPr>
          <p:nvPr/>
        </p:nvSpPr>
        <p:spPr>
          <a:xfrm>
            <a:off x="625641" y="4169945"/>
            <a:ext cx="9256295" cy="1752600"/>
          </a:xfrm>
          <a:prstGeom prst="rect">
            <a:avLst/>
          </a:prstGeom>
        </p:spPr>
        <p:txBody>
          <a:bodyPr vert="horz" lIns="91440" tIns="45720" rIns="91440" bIns="45720" rtlCol="0">
            <a:normAutofit/>
          </a:bodyPr>
          <a:lstStyle>
            <a:lvl1pPr marL="0" indent="0" algn="ctr" defTabSz="609585" rtl="0" eaLnBrk="1" latinLnBrk="0" hangingPunct="1">
              <a:spcBef>
                <a:spcPct val="20000"/>
              </a:spcBef>
              <a:buFont typeface="Arial"/>
              <a:buNone/>
              <a:defRPr sz="4267" kern="1200">
                <a:solidFill>
                  <a:schemeClr val="tx1">
                    <a:tint val="75000"/>
                  </a:schemeClr>
                </a:solidFill>
                <a:latin typeface="+mn-lt"/>
                <a:ea typeface="+mn-ea"/>
                <a:cs typeface="+mn-cs"/>
              </a:defRPr>
            </a:lvl1pPr>
            <a:lvl2pPr marL="609585" indent="0" algn="ctr" defTabSz="609585" rtl="0" eaLnBrk="1" latinLnBrk="0" hangingPunct="1">
              <a:spcBef>
                <a:spcPct val="20000"/>
              </a:spcBef>
              <a:buFont typeface="Arial"/>
              <a:buNone/>
              <a:defRPr sz="3733" kern="1200">
                <a:solidFill>
                  <a:schemeClr val="tx1">
                    <a:tint val="75000"/>
                  </a:schemeClr>
                </a:solidFill>
                <a:latin typeface="+mn-lt"/>
                <a:ea typeface="+mn-ea"/>
                <a:cs typeface="+mn-cs"/>
              </a:defRPr>
            </a:lvl2pPr>
            <a:lvl3pPr marL="1219170" indent="0" algn="ctr" defTabSz="609585" rtl="0" eaLnBrk="1" latinLnBrk="0" hangingPunct="1">
              <a:spcBef>
                <a:spcPct val="20000"/>
              </a:spcBef>
              <a:buFont typeface="Arial"/>
              <a:buNone/>
              <a:defRPr sz="3200" kern="1200">
                <a:solidFill>
                  <a:schemeClr val="tx1">
                    <a:tint val="75000"/>
                  </a:schemeClr>
                </a:solidFill>
                <a:latin typeface="+mn-lt"/>
                <a:ea typeface="+mn-ea"/>
                <a:cs typeface="+mn-cs"/>
              </a:defRPr>
            </a:lvl3pPr>
            <a:lvl4pPr marL="1828754" indent="0" algn="ctr" defTabSz="609585" rtl="0" eaLnBrk="1" latinLnBrk="0" hangingPunct="1">
              <a:spcBef>
                <a:spcPct val="20000"/>
              </a:spcBef>
              <a:buFont typeface="Arial"/>
              <a:buNone/>
              <a:defRPr sz="2667" kern="1200">
                <a:solidFill>
                  <a:schemeClr val="tx1">
                    <a:tint val="75000"/>
                  </a:schemeClr>
                </a:solidFill>
                <a:latin typeface="+mn-lt"/>
                <a:ea typeface="+mn-ea"/>
                <a:cs typeface="+mn-cs"/>
              </a:defRPr>
            </a:lvl4pPr>
            <a:lvl5pPr marL="2438339" indent="0" algn="ctr" defTabSz="609585" rtl="0" eaLnBrk="1" latinLnBrk="0" hangingPunct="1">
              <a:spcBef>
                <a:spcPct val="20000"/>
              </a:spcBef>
              <a:buFont typeface="Arial"/>
              <a:buNone/>
              <a:defRPr sz="2667" kern="1200">
                <a:solidFill>
                  <a:schemeClr val="tx1">
                    <a:tint val="75000"/>
                  </a:schemeClr>
                </a:solidFill>
                <a:latin typeface="+mn-lt"/>
                <a:ea typeface="+mn-ea"/>
                <a:cs typeface="+mn-cs"/>
              </a:defRPr>
            </a:lvl5pPr>
            <a:lvl6pPr marL="3047924" indent="0" algn="ctr" defTabSz="609585" rtl="0" eaLnBrk="1" latinLnBrk="0" hangingPunct="1">
              <a:spcBef>
                <a:spcPct val="20000"/>
              </a:spcBef>
              <a:buFont typeface="Arial"/>
              <a:buNone/>
              <a:defRPr sz="2667" kern="1200">
                <a:solidFill>
                  <a:schemeClr val="tx1">
                    <a:tint val="75000"/>
                  </a:schemeClr>
                </a:solidFill>
                <a:latin typeface="+mn-lt"/>
                <a:ea typeface="+mn-ea"/>
                <a:cs typeface="+mn-cs"/>
              </a:defRPr>
            </a:lvl6pPr>
            <a:lvl7pPr marL="3657509" indent="0" algn="ctr" defTabSz="609585" rtl="0" eaLnBrk="1" latinLnBrk="0" hangingPunct="1">
              <a:spcBef>
                <a:spcPct val="20000"/>
              </a:spcBef>
              <a:buFont typeface="Arial"/>
              <a:buNone/>
              <a:defRPr sz="2667" kern="1200">
                <a:solidFill>
                  <a:schemeClr val="tx1">
                    <a:tint val="75000"/>
                  </a:schemeClr>
                </a:solidFill>
                <a:latin typeface="+mn-lt"/>
                <a:ea typeface="+mn-ea"/>
                <a:cs typeface="+mn-cs"/>
              </a:defRPr>
            </a:lvl7pPr>
            <a:lvl8pPr marL="4267093" indent="0" algn="ctr" defTabSz="609585" rtl="0" eaLnBrk="1" latinLnBrk="0" hangingPunct="1">
              <a:spcBef>
                <a:spcPct val="20000"/>
              </a:spcBef>
              <a:buFont typeface="Arial"/>
              <a:buNone/>
              <a:defRPr sz="2667" kern="1200">
                <a:solidFill>
                  <a:schemeClr val="tx1">
                    <a:tint val="75000"/>
                  </a:schemeClr>
                </a:solidFill>
                <a:latin typeface="+mn-lt"/>
                <a:ea typeface="+mn-ea"/>
                <a:cs typeface="+mn-cs"/>
              </a:defRPr>
            </a:lvl8pPr>
            <a:lvl9pPr marL="4876678" indent="0" algn="ctr" defTabSz="609585" rtl="0" eaLnBrk="1" latinLnBrk="0" hangingPunct="1">
              <a:spcBef>
                <a:spcPct val="20000"/>
              </a:spcBef>
              <a:buFont typeface="Arial"/>
              <a:buNone/>
              <a:defRPr sz="2667" kern="1200">
                <a:solidFill>
                  <a:schemeClr val="tx1">
                    <a:tint val="75000"/>
                  </a:schemeClr>
                </a:solidFill>
                <a:latin typeface="+mn-lt"/>
                <a:ea typeface="+mn-ea"/>
                <a:cs typeface="+mn-cs"/>
              </a:defRPr>
            </a:lvl9pPr>
          </a:lstStyle>
          <a:p>
            <a:pPr algn="l" fontAlgn="auto">
              <a:spcAft>
                <a:spcPts val="0"/>
              </a:spcAft>
            </a:pPr>
            <a:r>
              <a:rPr lang="en-US" sz="3200" dirty="0"/>
              <a:t>Presented By: Rebecca Adaimi</a:t>
            </a:r>
          </a:p>
          <a:p>
            <a:pPr algn="l" fontAlgn="auto">
              <a:spcAft>
                <a:spcPts val="0"/>
              </a:spcAft>
            </a:pPr>
            <a:r>
              <a:rPr lang="en-US" sz="3200" dirty="0"/>
              <a:t>			      </a:t>
            </a:r>
            <a:r>
              <a:rPr lang="en-US" sz="3200" dirty="0" err="1"/>
              <a:t>Ronshee</a:t>
            </a:r>
            <a:r>
              <a:rPr lang="en-US" sz="3200" dirty="0"/>
              <a:t> Chawla</a:t>
            </a:r>
          </a:p>
        </p:txBody>
      </p:sp>
    </p:spTree>
    <p:extLst>
      <p:ext uri="{BB962C8B-B14F-4D97-AF65-F5344CB8AC3E}">
        <p14:creationId xmlns:p14="http://schemas.microsoft.com/office/powerpoint/2010/main" val="7829547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151F8-CC47-4A09-9639-BB8CE841A0C4}"/>
              </a:ext>
            </a:extLst>
          </p:cNvPr>
          <p:cNvSpPr>
            <a:spLocks noGrp="1"/>
          </p:cNvSpPr>
          <p:nvPr>
            <p:ph type="title"/>
          </p:nvPr>
        </p:nvSpPr>
        <p:spPr/>
        <p:txBody>
          <a:bodyPr/>
          <a:lstStyle/>
          <a:p>
            <a:r>
              <a:rPr lang="en-US" dirty="0"/>
              <a:t>Learning Decision Sets</a:t>
            </a:r>
          </a:p>
        </p:txBody>
      </p:sp>
      <p:sp>
        <p:nvSpPr>
          <p:cNvPr id="3" name="Content Placeholder 2">
            <a:extLst>
              <a:ext uri="{FF2B5EF4-FFF2-40B4-BE49-F238E27FC236}">
                <a16:creationId xmlns:a16="http://schemas.microsoft.com/office/drawing/2014/main" id="{602BEFEC-6FDE-4527-BB71-34E5E4E09E84}"/>
              </a:ext>
            </a:extLst>
          </p:cNvPr>
          <p:cNvSpPr>
            <a:spLocks noGrp="1"/>
          </p:cNvSpPr>
          <p:nvPr>
            <p:ph idx="1"/>
          </p:nvPr>
        </p:nvSpPr>
        <p:spPr>
          <a:xfrm>
            <a:off x="609600" y="2372032"/>
            <a:ext cx="10972800" cy="3886200"/>
          </a:xfrm>
        </p:spPr>
        <p:txBody>
          <a:bodyPr>
            <a:normAutofit/>
          </a:bodyPr>
          <a:lstStyle/>
          <a:p>
            <a:r>
              <a:rPr lang="en-US" sz="2400" dirty="0"/>
              <a:t>Objective Function: Accuracy Terms</a:t>
            </a:r>
          </a:p>
          <a:p>
            <a:pPr lvl="1"/>
            <a:r>
              <a:rPr lang="en-US" sz="1866" dirty="0"/>
              <a:t>Favoring rules with small incorrect-cover sets for encouraging precision</a:t>
            </a:r>
          </a:p>
          <a:p>
            <a:pPr lvl="1"/>
            <a:endParaRPr lang="en-US" sz="1866" dirty="0"/>
          </a:p>
          <a:p>
            <a:pPr lvl="1"/>
            <a:endParaRPr lang="en-US" sz="1866" dirty="0"/>
          </a:p>
          <a:p>
            <a:pPr lvl="1"/>
            <a:r>
              <a:rPr lang="en-US" sz="1866" dirty="0"/>
              <a:t>Favoring decision sets that correctly cover data points with at least one rule for encouraging recall</a:t>
            </a:r>
          </a:p>
          <a:p>
            <a:pPr lvl="1"/>
            <a:endParaRPr lang="en-US" sz="1866" dirty="0"/>
          </a:p>
          <a:p>
            <a:pPr marL="609585" lvl="1" indent="0">
              <a:buNone/>
            </a:pPr>
            <a:endParaRPr lang="en-US" sz="1866" dirty="0"/>
          </a:p>
          <a:p>
            <a:pPr marL="609585" lvl="1" indent="0">
              <a:buNone/>
            </a:pPr>
            <a:endParaRPr lang="en-US" sz="2400" dirty="0"/>
          </a:p>
          <a:p>
            <a:pPr marL="609585" lvl="1" indent="0">
              <a:buNone/>
            </a:pPr>
            <a:endParaRPr lang="en-US" sz="1866" dirty="0"/>
          </a:p>
          <a:p>
            <a:pPr lvl="1"/>
            <a:endParaRPr lang="en-US" sz="1866" dirty="0"/>
          </a:p>
        </p:txBody>
      </p:sp>
      <p:pic>
        <p:nvPicPr>
          <p:cNvPr id="4" name="Picture 3">
            <a:extLst>
              <a:ext uri="{FF2B5EF4-FFF2-40B4-BE49-F238E27FC236}">
                <a16:creationId xmlns:a16="http://schemas.microsoft.com/office/drawing/2014/main" id="{A4CDECB9-E748-4502-B17D-530DF6C92E18}"/>
              </a:ext>
            </a:extLst>
          </p:cNvPr>
          <p:cNvPicPr>
            <a:picLocks noChangeAspect="1"/>
          </p:cNvPicPr>
          <p:nvPr/>
        </p:nvPicPr>
        <p:blipFill>
          <a:blip r:embed="rId3"/>
          <a:stretch>
            <a:fillRect/>
          </a:stretch>
        </p:blipFill>
        <p:spPr>
          <a:xfrm>
            <a:off x="3886200" y="3217760"/>
            <a:ext cx="4419600" cy="619125"/>
          </a:xfrm>
          <a:prstGeom prst="rect">
            <a:avLst/>
          </a:prstGeom>
        </p:spPr>
      </p:pic>
      <p:pic>
        <p:nvPicPr>
          <p:cNvPr id="5" name="Picture 4">
            <a:extLst>
              <a:ext uri="{FF2B5EF4-FFF2-40B4-BE49-F238E27FC236}">
                <a16:creationId xmlns:a16="http://schemas.microsoft.com/office/drawing/2014/main" id="{7942490A-CFE4-48C8-BF85-9CE67B962370}"/>
              </a:ext>
            </a:extLst>
          </p:cNvPr>
          <p:cNvPicPr>
            <a:picLocks noChangeAspect="1"/>
          </p:cNvPicPr>
          <p:nvPr/>
        </p:nvPicPr>
        <p:blipFill>
          <a:blip r:embed="rId4"/>
          <a:stretch>
            <a:fillRect/>
          </a:stretch>
        </p:blipFill>
        <p:spPr>
          <a:xfrm>
            <a:off x="3322227" y="4211432"/>
            <a:ext cx="5724525" cy="657225"/>
          </a:xfrm>
          <a:prstGeom prst="rect">
            <a:avLst/>
          </a:prstGeom>
        </p:spPr>
      </p:pic>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8F10FA7B-4302-46F6-909A-6F633F38441F}"/>
                  </a:ext>
                </a:extLst>
              </p:cNvPr>
              <p:cNvSpPr/>
              <p:nvPr/>
            </p:nvSpPr>
            <p:spPr>
              <a:xfrm>
                <a:off x="609600" y="5260626"/>
                <a:ext cx="10471355" cy="461665"/>
              </a:xfrm>
              <a:prstGeom prst="rect">
                <a:avLst/>
              </a:prstGeom>
            </p:spPr>
            <p:txBody>
              <a:bodyPr wrap="square">
                <a:spAutoFit/>
              </a:bodyPr>
              <a:lstStyle/>
              <a:p>
                <a:pPr marL="609585" lvl="1" indent="0">
                  <a:buNone/>
                </a:pPr>
                <a:r>
                  <a:rPr lang="en-US" dirty="0">
                    <a:latin typeface="+mj-lt"/>
                  </a:rPr>
                  <a:t>Overall objective function (where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𝑖</m:t>
                        </m:r>
                      </m:sub>
                    </m:sSub>
                    <m:r>
                      <a:rPr lang="en-US" b="0" i="1" smtClean="0">
                        <a:latin typeface="Cambria Math" panose="02040503050406030204" pitchFamily="18" charset="0"/>
                      </a:rPr>
                      <m:t>≥0</m:t>
                    </m:r>
                  </m:oMath>
                </a14:m>
                <a:r>
                  <a:rPr lang="en-US" dirty="0">
                    <a:latin typeface="+mj-lt"/>
                  </a:rPr>
                  <a:t> for all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∈{1, …, 7}</m:t>
                    </m:r>
                  </m:oMath>
                </a14:m>
                <a:r>
                  <a:rPr lang="en-US" dirty="0">
                    <a:latin typeface="+mj-lt"/>
                  </a:rPr>
                  <a:t>)</a:t>
                </a:r>
              </a:p>
            </p:txBody>
          </p:sp>
        </mc:Choice>
        <mc:Fallback xmlns="">
          <p:sp>
            <p:nvSpPr>
              <p:cNvPr id="7" name="Rectangle 6">
                <a:extLst>
                  <a:ext uri="{FF2B5EF4-FFF2-40B4-BE49-F238E27FC236}">
                    <a16:creationId xmlns:a16="http://schemas.microsoft.com/office/drawing/2014/main" id="{8F10FA7B-4302-46F6-909A-6F633F38441F}"/>
                  </a:ext>
                </a:extLst>
              </p:cNvPr>
              <p:cNvSpPr>
                <a:spLocks noRot="1" noChangeAspect="1" noMove="1" noResize="1" noEditPoints="1" noAdjustHandles="1" noChangeArrowheads="1" noChangeShapeType="1" noTextEdit="1"/>
              </p:cNvSpPr>
              <p:nvPr/>
            </p:nvSpPr>
            <p:spPr>
              <a:xfrm>
                <a:off x="609600" y="5260626"/>
                <a:ext cx="10471355" cy="461665"/>
              </a:xfrm>
              <a:prstGeom prst="rect">
                <a:avLst/>
              </a:prstGeom>
              <a:blipFill>
                <a:blip r:embed="rId5"/>
                <a:stretch>
                  <a:fillRect t="-10526" b="-28947"/>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C3DF2F45-0703-4619-AB1B-636EAAB1CDAB}"/>
              </a:ext>
            </a:extLst>
          </p:cNvPr>
          <p:cNvPicPr>
            <a:picLocks noChangeAspect="1"/>
          </p:cNvPicPr>
          <p:nvPr/>
        </p:nvPicPr>
        <p:blipFill>
          <a:blip r:embed="rId6"/>
          <a:stretch>
            <a:fillRect/>
          </a:stretch>
        </p:blipFill>
        <p:spPr>
          <a:xfrm>
            <a:off x="4900612" y="5654930"/>
            <a:ext cx="2390775" cy="790575"/>
          </a:xfrm>
          <a:prstGeom prst="rect">
            <a:avLst/>
          </a:prstGeom>
        </p:spPr>
      </p:pic>
    </p:spTree>
    <p:extLst>
      <p:ext uri="{BB962C8B-B14F-4D97-AF65-F5344CB8AC3E}">
        <p14:creationId xmlns:p14="http://schemas.microsoft.com/office/powerpoint/2010/main" val="16015416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Decision Sets</a:t>
            </a:r>
          </a:p>
        </p:txBody>
      </p:sp>
      <p:pic>
        <p:nvPicPr>
          <p:cNvPr id="4" name="Picture 3"/>
          <p:cNvPicPr>
            <a:picLocks noChangeAspect="1"/>
          </p:cNvPicPr>
          <p:nvPr/>
        </p:nvPicPr>
        <p:blipFill>
          <a:blip r:embed="rId2"/>
          <a:stretch>
            <a:fillRect/>
          </a:stretch>
        </p:blipFill>
        <p:spPr>
          <a:xfrm>
            <a:off x="364316" y="3093814"/>
            <a:ext cx="5903105" cy="820460"/>
          </a:xfrm>
          <a:prstGeom prst="rect">
            <a:avLst/>
          </a:prstGeom>
        </p:spPr>
      </p:pic>
      <p:pic>
        <p:nvPicPr>
          <p:cNvPr id="5" name="Picture 4"/>
          <p:cNvPicPr>
            <a:picLocks noChangeAspect="1"/>
          </p:cNvPicPr>
          <p:nvPr/>
        </p:nvPicPr>
        <p:blipFill>
          <a:blip r:embed="rId3"/>
          <a:stretch>
            <a:fillRect/>
          </a:stretch>
        </p:blipFill>
        <p:spPr>
          <a:xfrm>
            <a:off x="6352036" y="2234990"/>
            <a:ext cx="5695586" cy="4557712"/>
          </a:xfrm>
          <a:prstGeom prst="rect">
            <a:avLst/>
          </a:prstGeom>
        </p:spPr>
      </p:pic>
      <p:pic>
        <p:nvPicPr>
          <p:cNvPr id="6" name="Picture 5"/>
          <p:cNvPicPr>
            <a:picLocks noChangeAspect="1"/>
          </p:cNvPicPr>
          <p:nvPr/>
        </p:nvPicPr>
        <p:blipFill>
          <a:blip r:embed="rId4"/>
          <a:stretch>
            <a:fillRect/>
          </a:stretch>
        </p:blipFill>
        <p:spPr>
          <a:xfrm>
            <a:off x="364316" y="4096837"/>
            <a:ext cx="5743074" cy="1293906"/>
          </a:xfrm>
          <a:prstGeom prst="rect">
            <a:avLst/>
          </a:prstGeom>
          <a:ln w="38100" cap="sq">
            <a:solidFill>
              <a:srgbClr val="000000"/>
            </a:solidFill>
            <a:prstDash val="lgDash"/>
            <a:miter lim="800000"/>
          </a:ln>
          <a:effectLst/>
        </p:spPr>
      </p:pic>
      <p:sp>
        <p:nvSpPr>
          <p:cNvPr id="8" name="Rounded Rectangle 7"/>
          <p:cNvSpPr/>
          <p:nvPr/>
        </p:nvSpPr>
        <p:spPr>
          <a:xfrm>
            <a:off x="9978190" y="3609474"/>
            <a:ext cx="818148" cy="304800"/>
          </a:xfrm>
          <a:prstGeom prst="round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5900606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Evaluation</a:t>
            </a:r>
            <a:endParaRPr lang="en-US" dirty="0"/>
          </a:p>
        </p:txBody>
      </p:sp>
      <p:sp>
        <p:nvSpPr>
          <p:cNvPr id="3" name="Content Placeholder 2"/>
          <p:cNvSpPr>
            <a:spLocks noGrp="1"/>
          </p:cNvSpPr>
          <p:nvPr>
            <p:ph idx="1"/>
          </p:nvPr>
        </p:nvSpPr>
        <p:spPr/>
        <p:txBody>
          <a:bodyPr>
            <a:normAutofit/>
          </a:bodyPr>
          <a:lstStyle/>
          <a:p>
            <a:r>
              <a:rPr lang="en-US" sz="2000" b="1" dirty="0"/>
              <a:t>Datasets: </a:t>
            </a:r>
            <a:r>
              <a:rPr lang="en-US" sz="2000" dirty="0"/>
              <a:t>real-world </a:t>
            </a:r>
            <a:r>
              <a:rPr lang="en-US" sz="2000" dirty="0" smtClean="0"/>
              <a:t>datasets: bail outcomes, student performance, and medical diagnosis</a:t>
            </a:r>
          </a:p>
          <a:p>
            <a:r>
              <a:rPr lang="en-US" sz="2000" b="1" dirty="0" smtClean="0"/>
              <a:t>Baselines for Comparison: </a:t>
            </a:r>
            <a:r>
              <a:rPr lang="en-US" sz="2000" dirty="0" smtClean="0"/>
              <a:t>Bayesian Decision Lists (BDL), CN2, Classification Based on Associations (CBA), Logistic Regression, Random Forests, Gradient Boosting, and Decision Trees</a:t>
            </a:r>
            <a:endParaRPr lang="en-US" sz="2000" b="1" dirty="0"/>
          </a:p>
          <a:p>
            <a:r>
              <a:rPr lang="en-US" sz="2000" b="1" dirty="0" smtClean="0"/>
              <a:t>Parameter Selection: </a:t>
            </a:r>
            <a:r>
              <a:rPr lang="en-US" sz="2000" dirty="0" smtClean="0"/>
              <a:t>coordinate ascent with AUC evaluation while satisfying bounds on interpretability</a:t>
            </a:r>
          </a:p>
          <a:p>
            <a:r>
              <a:rPr lang="en-US" sz="2000" b="1" dirty="0" smtClean="0"/>
              <a:t>Candidate </a:t>
            </a:r>
            <a:r>
              <a:rPr lang="en-US" sz="2000" b="1" dirty="0" err="1" smtClean="0"/>
              <a:t>Itemsets</a:t>
            </a:r>
            <a:r>
              <a:rPr lang="en-US" sz="2000" b="1" dirty="0" smtClean="0"/>
              <a:t> Generation: </a:t>
            </a:r>
            <a:r>
              <a:rPr lang="en-US" sz="2000" dirty="0" err="1" smtClean="0"/>
              <a:t>Apriori</a:t>
            </a:r>
            <a:r>
              <a:rPr lang="en-US" sz="2000" dirty="0" smtClean="0"/>
              <a:t> </a:t>
            </a:r>
            <a:r>
              <a:rPr lang="en-US" sz="2000" dirty="0" smtClean="0"/>
              <a:t>Algorithm (frequent </a:t>
            </a:r>
            <a:r>
              <a:rPr lang="en-US" sz="2000" dirty="0" err="1" smtClean="0"/>
              <a:t>itemset</a:t>
            </a:r>
            <a:r>
              <a:rPr lang="en-US" sz="2000" dirty="0" smtClean="0"/>
              <a:t> mining)</a:t>
            </a:r>
            <a:endParaRPr lang="en-US" sz="1800" b="1" dirty="0"/>
          </a:p>
        </p:txBody>
      </p:sp>
      <p:pic>
        <p:nvPicPr>
          <p:cNvPr id="4" name="Picture 3"/>
          <p:cNvPicPr>
            <a:picLocks noChangeAspect="1"/>
          </p:cNvPicPr>
          <p:nvPr/>
        </p:nvPicPr>
        <p:blipFill>
          <a:blip r:embed="rId3"/>
          <a:stretch>
            <a:fillRect/>
          </a:stretch>
        </p:blipFill>
        <p:spPr>
          <a:xfrm>
            <a:off x="1871287" y="4551192"/>
            <a:ext cx="8449426" cy="2040192"/>
          </a:xfrm>
          <a:prstGeom prst="rect">
            <a:avLst/>
          </a:prstGeom>
        </p:spPr>
      </p:pic>
    </p:spTree>
    <p:extLst>
      <p:ext uri="{BB962C8B-B14F-4D97-AF65-F5344CB8AC3E}">
        <p14:creationId xmlns:p14="http://schemas.microsoft.com/office/powerpoint/2010/main" val="2384961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Performance</a:t>
            </a:r>
            <a:endParaRPr lang="en-US" dirty="0"/>
          </a:p>
        </p:txBody>
      </p:sp>
      <p:sp>
        <p:nvSpPr>
          <p:cNvPr id="3" name="Content Placeholder 2"/>
          <p:cNvSpPr>
            <a:spLocks noGrp="1"/>
          </p:cNvSpPr>
          <p:nvPr>
            <p:ph idx="1"/>
          </p:nvPr>
        </p:nvSpPr>
        <p:spPr>
          <a:xfrm>
            <a:off x="394181" y="2462713"/>
            <a:ext cx="6343503" cy="3886200"/>
          </a:xfrm>
        </p:spPr>
        <p:txBody>
          <a:bodyPr>
            <a:normAutofit/>
          </a:bodyPr>
          <a:lstStyle/>
          <a:p>
            <a:r>
              <a:rPr lang="en-US" sz="2400" b="1" dirty="0" smtClean="0"/>
              <a:t>Prediction Tasks:</a:t>
            </a:r>
          </a:p>
          <a:p>
            <a:pPr marL="1352535" lvl="1" indent="-742950">
              <a:buFont typeface="+mj-lt"/>
              <a:buAutoNum type="arabicPeriod"/>
            </a:pPr>
            <a:r>
              <a:rPr lang="en-US" sz="2000" dirty="0" smtClean="0"/>
              <a:t>behavior of defendant released on bail</a:t>
            </a:r>
          </a:p>
          <a:p>
            <a:pPr marL="1352535" lvl="1" indent="-742950">
              <a:buFont typeface="+mj-lt"/>
              <a:buAutoNum type="arabicPeriod"/>
            </a:pPr>
            <a:r>
              <a:rPr lang="en-US" sz="2000" dirty="0"/>
              <a:t>w</a:t>
            </a:r>
            <a:r>
              <a:rPr lang="en-US" sz="2000" dirty="0" smtClean="0"/>
              <a:t>hether a student will not graduate high school on time or drop out</a:t>
            </a:r>
          </a:p>
          <a:p>
            <a:pPr marL="1352535" lvl="1" indent="-742950">
              <a:buFont typeface="+mj-lt"/>
              <a:buAutoNum type="arabicPeriod"/>
            </a:pPr>
            <a:r>
              <a:rPr lang="en-US" sz="2000" dirty="0"/>
              <a:t>w</a:t>
            </a:r>
            <a:r>
              <a:rPr lang="en-US" sz="2000" dirty="0" smtClean="0"/>
              <a:t>hich disease a patient is likely to be diagnosed </a:t>
            </a:r>
            <a:r>
              <a:rPr lang="en-US" sz="2000" dirty="0" smtClean="0"/>
              <a:t>with</a:t>
            </a:r>
          </a:p>
          <a:p>
            <a:pPr marL="1352535" lvl="1" indent="-742950">
              <a:buFont typeface="+mj-lt"/>
              <a:buAutoNum type="arabicPeriod"/>
            </a:pPr>
            <a:endParaRPr lang="en-US" sz="2000" dirty="0"/>
          </a:p>
          <a:p>
            <a:pPr marL="533399" indent="-457200"/>
            <a:r>
              <a:rPr lang="en-US" sz="2400" b="1" dirty="0" smtClean="0"/>
              <a:t>Evaluation Metric: </a:t>
            </a:r>
            <a:r>
              <a:rPr lang="en-US" sz="2400" dirty="0" smtClean="0"/>
              <a:t>micro-averaged AUC (average of per-class AUCs)</a:t>
            </a:r>
            <a:endParaRPr lang="en-US" sz="2400" b="1" dirty="0"/>
          </a:p>
          <a:p>
            <a:pPr marL="76199" indent="0">
              <a:buNone/>
            </a:pPr>
            <a:endParaRPr lang="en-US" sz="2534" dirty="0" smtClean="0"/>
          </a:p>
        </p:txBody>
      </p:sp>
      <p:pic>
        <p:nvPicPr>
          <p:cNvPr id="4" name="Picture 3"/>
          <p:cNvPicPr>
            <a:picLocks noChangeAspect="1"/>
          </p:cNvPicPr>
          <p:nvPr/>
        </p:nvPicPr>
        <p:blipFill>
          <a:blip r:embed="rId3"/>
          <a:stretch>
            <a:fillRect/>
          </a:stretch>
        </p:blipFill>
        <p:spPr>
          <a:xfrm>
            <a:off x="6891235" y="2553200"/>
            <a:ext cx="4514703" cy="3156785"/>
          </a:xfrm>
          <a:prstGeom prst="rect">
            <a:avLst/>
          </a:prstGeom>
        </p:spPr>
      </p:pic>
    </p:spTree>
    <p:extLst>
      <p:ext uri="{BB962C8B-B14F-4D97-AF65-F5344CB8AC3E}">
        <p14:creationId xmlns:p14="http://schemas.microsoft.com/office/powerpoint/2010/main" val="34222476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Quantifying Interpretability</a:t>
            </a:r>
            <a:endParaRPr lang="en-US" dirty="0"/>
          </a:p>
        </p:txBody>
      </p:sp>
      <mc:AlternateContent xmlns:mc="http://schemas.openxmlformats.org/markup-compatibility/2006">
        <mc:Choice xmlns:a14="http://schemas.microsoft.com/office/drawing/2010/main" Requires="a14">
          <p:sp>
            <p:nvSpPr>
              <p:cNvPr id="5" name="TextBox 4"/>
              <p:cNvSpPr txBox="1"/>
              <p:nvPr/>
            </p:nvSpPr>
            <p:spPr>
              <a:xfrm>
                <a:off x="609600" y="2179637"/>
                <a:ext cx="10419185" cy="3606180"/>
              </a:xfrm>
              <a:prstGeom prst="rect">
                <a:avLst/>
              </a:prstGeom>
              <a:noFill/>
            </p:spPr>
            <p:txBody>
              <a:bodyPr wrap="square" lIns="0" tIns="0" rIns="0" bIns="0" rtlCol="0">
                <a:spAutoFit/>
              </a:bodyPr>
              <a:lstStyle/>
              <a:p>
                <a:pPr marL="342900" indent="-342900">
                  <a:lnSpc>
                    <a:spcPct val="150000"/>
                  </a:lnSpc>
                  <a:buFont typeface="Arial" panose="020B0604020202020204" pitchFamily="34" charset="0"/>
                  <a:buChar char="•"/>
                </a:pPr>
                <a14:m>
                  <m:oMath xmlns:m="http://schemas.openxmlformats.org/officeDocument/2006/math">
                    <m:r>
                      <a:rPr lang="en-US" sz="1800" b="1" i="1" smtClean="0">
                        <a:latin typeface="Cambria Math" panose="02040503050406030204" pitchFamily="18" charset="0"/>
                      </a:rPr>
                      <m:t>𝑭𝒓𝒂𝒄𝒕𝒊𝒐𝒏</m:t>
                    </m:r>
                    <m:r>
                      <a:rPr lang="en-US" sz="1800" b="1" i="1" smtClean="0">
                        <a:latin typeface="Cambria Math" panose="02040503050406030204" pitchFamily="18" charset="0"/>
                      </a:rPr>
                      <m:t> </m:t>
                    </m:r>
                    <m:r>
                      <a:rPr lang="en-US" sz="1800" b="1" i="1" smtClean="0">
                        <a:latin typeface="Cambria Math" panose="02040503050406030204" pitchFamily="18" charset="0"/>
                      </a:rPr>
                      <m:t>𝑶𝒗𝒆𝒓𝒍𝒂𝒑</m:t>
                    </m:r>
                    <m:d>
                      <m:dPr>
                        <m:ctrlPr>
                          <a:rPr lang="en-US" sz="1800" b="1" i="1" smtClean="0">
                            <a:latin typeface="Cambria Math" panose="02040503050406030204" pitchFamily="18" charset="0"/>
                          </a:rPr>
                        </m:ctrlPr>
                      </m:dPr>
                      <m:e>
                        <m:r>
                          <a:rPr lang="en-US" sz="1800" b="1" i="1" smtClean="0">
                            <a:latin typeface="Cambria Math" panose="02040503050406030204" pitchFamily="18" charset="0"/>
                            <a:ea typeface="Cambria Math" panose="02040503050406030204" pitchFamily="18" charset="0"/>
                          </a:rPr>
                          <m:t>𝓡</m:t>
                        </m:r>
                      </m:e>
                    </m:d>
                    <m:r>
                      <a:rPr lang="en-US" sz="1800" b="0" i="1" smtClean="0">
                        <a:latin typeface="Cambria Math" panose="02040503050406030204" pitchFamily="18" charset="0"/>
                      </a:rPr>
                      <m:t>= </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2</m:t>
                        </m:r>
                      </m:num>
                      <m:den>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ℛ</m:t>
                            </m:r>
                          </m:e>
                        </m:d>
                        <m:r>
                          <a:rPr lang="en-US" sz="1800" i="1">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m:t>
                        </m:r>
                        <m:d>
                          <m:dPr>
                            <m:begChr m:val="|"/>
                            <m:endChr m:val="|"/>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ℛ</m:t>
                            </m:r>
                          </m:e>
                        </m:d>
                        <m:r>
                          <a:rPr lang="en-US" sz="1800" b="0" i="1" smtClean="0">
                            <a:latin typeface="Cambria Math" panose="02040503050406030204" pitchFamily="18" charset="0"/>
                            <a:ea typeface="Cambria Math" panose="02040503050406030204" pitchFamily="18" charset="0"/>
                          </a:rPr>
                          <m:t>−1)</m:t>
                        </m:r>
                      </m:den>
                    </m:f>
                    <m:nary>
                      <m:naryPr>
                        <m:chr m:val="∑"/>
                        <m:supHide m:val="on"/>
                        <m:ctrlPr>
                          <a:rPr lang="en-US" sz="1800" b="0" i="1" smtClean="0">
                            <a:latin typeface="Cambria Math" panose="02040503050406030204" pitchFamily="18" charset="0"/>
                          </a:rPr>
                        </m:ctrlPr>
                      </m:naryPr>
                      <m:sub>
                        <m:eqArr>
                          <m:eqArrPr>
                            <m:ctrlPr>
                              <a:rPr lang="en-US" sz="1800" b="0" i="1" smtClean="0">
                                <a:latin typeface="Cambria Math" panose="02040503050406030204" pitchFamily="18" charset="0"/>
                              </a:rPr>
                            </m:ctrlPr>
                          </m:eqArr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𝑟</m:t>
                                </m:r>
                              </m:e>
                              <m:sub>
                                <m:r>
                                  <a:rPr lang="en-US" sz="1800" b="0" i="1" smtClean="0">
                                    <a:latin typeface="Cambria Math" panose="02040503050406030204" pitchFamily="18" charset="0"/>
                                  </a:rPr>
                                  <m:t>𝑖</m:t>
                                </m:r>
                              </m:sub>
                            </m:sSub>
                            <m:r>
                              <m:rPr>
                                <m:brk m:alnAt="7"/>
                              </m:rP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𝑟</m:t>
                                </m:r>
                              </m:e>
                              <m:sub>
                                <m:r>
                                  <a:rPr lang="en-US" sz="1800" b="0" i="1" smtClean="0">
                                    <a:latin typeface="Cambria Math" panose="02040503050406030204" pitchFamily="18" charset="0"/>
                                  </a:rPr>
                                  <m:t>𝑗</m:t>
                                </m:r>
                              </m:sub>
                            </m:sSub>
                            <m:r>
                              <m:rPr>
                                <m:brk m:alnAt="7"/>
                              </m:rP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ℛ</m:t>
                            </m:r>
                          </m:e>
                          <m:e>
                            <m:r>
                              <a:rPr lang="en-US" sz="1800" b="0" i="1" smtClean="0">
                                <a:latin typeface="Cambria Math" panose="02040503050406030204" pitchFamily="18" charset="0"/>
                                <a:ea typeface="Cambria Math" panose="02040503050406030204" pitchFamily="18" charset="0"/>
                              </a:rPr>
                              <m:t>𝑖</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𝑗</m:t>
                            </m:r>
                          </m:e>
                        </m:eqArr>
                      </m:sub>
                      <m:sup/>
                      <m:e>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𝑜𝑣𝑒𝑟𝑙𝑎𝑝</m:t>
                            </m:r>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𝑟</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𝑟</m:t>
                                </m:r>
                              </m:e>
                              <m:sub>
                                <m:r>
                                  <a:rPr lang="en-US" sz="1800" b="0" i="1" smtClean="0">
                                    <a:latin typeface="Cambria Math" panose="02040503050406030204" pitchFamily="18" charset="0"/>
                                  </a:rPr>
                                  <m:t>𝑗</m:t>
                                </m:r>
                              </m:sub>
                            </m:sSub>
                            <m:r>
                              <a:rPr lang="en-US" sz="1800" b="0" i="1" smtClean="0">
                                <a:latin typeface="Cambria Math" panose="02040503050406030204" pitchFamily="18" charset="0"/>
                              </a:rPr>
                              <m:t>)</m:t>
                            </m:r>
                          </m:num>
                          <m:den>
                            <m:r>
                              <a:rPr lang="en-US" sz="1800" b="0" i="1" smtClean="0">
                                <a:latin typeface="Cambria Math" panose="02040503050406030204" pitchFamily="18" charset="0"/>
                              </a:rPr>
                              <m:t>𝑁</m:t>
                            </m:r>
                          </m:den>
                        </m:f>
                      </m:e>
                    </m:nary>
                  </m:oMath>
                </a14:m>
                <a:endParaRPr lang="en-US" sz="1800" b="0" dirty="0" smtClean="0"/>
              </a:p>
              <a:p>
                <a:pPr marL="342900" indent="-342900">
                  <a:lnSpc>
                    <a:spcPct val="150000"/>
                  </a:lnSpc>
                  <a:buFont typeface="Arial" panose="020B0604020202020204" pitchFamily="34" charset="0"/>
                  <a:buChar char="•"/>
                </a:pPr>
                <a14:m>
                  <m:oMath xmlns:m="http://schemas.openxmlformats.org/officeDocument/2006/math">
                    <m:r>
                      <a:rPr lang="en-US" sz="1800" b="1" i="1" smtClean="0">
                        <a:latin typeface="Cambria Math" panose="02040503050406030204" pitchFamily="18" charset="0"/>
                      </a:rPr>
                      <m:t>𝑭𝒓𝒂𝒄𝒕𝒊𝒐𝒏</m:t>
                    </m:r>
                    <m:r>
                      <a:rPr lang="en-US" sz="1800" b="1" i="1" smtClean="0">
                        <a:latin typeface="Cambria Math" panose="02040503050406030204" pitchFamily="18" charset="0"/>
                      </a:rPr>
                      <m:t> </m:t>
                    </m:r>
                    <m:r>
                      <a:rPr lang="en-US" sz="1800" b="1" i="1" smtClean="0">
                        <a:latin typeface="Cambria Math" panose="02040503050406030204" pitchFamily="18" charset="0"/>
                      </a:rPr>
                      <m:t>𝑼𝒏𝒄𝒐𝒗𝒆𝒓𝒆𝒅</m:t>
                    </m:r>
                    <m:d>
                      <m:dPr>
                        <m:ctrlPr>
                          <a:rPr lang="en-US" sz="1800" b="1" i="1" smtClean="0">
                            <a:latin typeface="Cambria Math" panose="02040503050406030204" pitchFamily="18" charset="0"/>
                          </a:rPr>
                        </m:ctrlPr>
                      </m:dPr>
                      <m:e>
                        <m:r>
                          <a:rPr lang="en-US" sz="1800" b="1" i="1" smtClean="0">
                            <a:latin typeface="Cambria Math" panose="02040503050406030204" pitchFamily="18" charset="0"/>
                            <a:ea typeface="Cambria Math" panose="02040503050406030204" pitchFamily="18" charset="0"/>
                          </a:rPr>
                          <m:t>𝓡</m:t>
                        </m:r>
                      </m:e>
                    </m:d>
                    <m:r>
                      <a:rPr lang="en-US" sz="1800" b="0" i="1" smtClean="0">
                        <a:latin typeface="Cambria Math" panose="02040503050406030204" pitchFamily="18" charset="0"/>
                      </a:rPr>
                      <m:t>=1−</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𝑁</m:t>
                        </m:r>
                      </m:den>
                    </m:f>
                    <m:d>
                      <m:dPr>
                        <m:begChr m:val="|"/>
                        <m:endChr m:val="|"/>
                        <m:ctrlPr>
                          <a:rPr lang="en-US" sz="1800" b="0" i="1" smtClean="0">
                            <a:latin typeface="Cambria Math" panose="02040503050406030204" pitchFamily="18" charset="0"/>
                          </a:rPr>
                        </m:ctrlPr>
                      </m:dPr>
                      <m:e>
                        <m:nary>
                          <m:naryPr>
                            <m:chr m:val="⋃"/>
                            <m:supHide m:val="on"/>
                            <m:ctrlPr>
                              <a:rPr lang="en-US" sz="1800" b="0" i="1" smtClean="0">
                                <a:latin typeface="Cambria Math" panose="02040503050406030204" pitchFamily="18" charset="0"/>
                              </a:rPr>
                            </m:ctrlPr>
                          </m:naryPr>
                          <m:sub>
                            <m:r>
                              <m:rPr>
                                <m:brk m:alnAt="7"/>
                              </m:rPr>
                              <a:rPr lang="en-US" sz="1800" b="0" i="1" smtClean="0">
                                <a:latin typeface="Cambria Math" panose="02040503050406030204" pitchFamily="18" charset="0"/>
                              </a:rPr>
                              <m:t>𝑟</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ℛ</m:t>
                            </m:r>
                          </m:sub>
                          <m:sup/>
                          <m:e>
                            <m:r>
                              <a:rPr lang="en-US" sz="1800" b="0" i="1" smtClean="0">
                                <a:latin typeface="Cambria Math" panose="02040503050406030204" pitchFamily="18" charset="0"/>
                              </a:rPr>
                              <m:t>𝑐𝑜𝑣𝑒𝑟</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𝑟</m:t>
                                </m:r>
                              </m:e>
                            </m:d>
                          </m:e>
                        </m:nary>
                      </m:e>
                    </m:d>
                  </m:oMath>
                </a14:m>
                <a:endParaRPr lang="en-US" sz="1800" b="0" i="1" dirty="0" smtClean="0">
                  <a:latin typeface="Cambria Math" panose="02040503050406030204" pitchFamily="18" charset="0"/>
                </a:endParaRPr>
              </a:p>
              <a:p>
                <a:pPr marL="342900" indent="-342900">
                  <a:lnSpc>
                    <a:spcPct val="150000"/>
                  </a:lnSpc>
                  <a:buFont typeface="Arial" panose="020B0604020202020204" pitchFamily="34" charset="0"/>
                  <a:buChar char="•"/>
                </a:pPr>
                <a14:m>
                  <m:oMath xmlns:m="http://schemas.openxmlformats.org/officeDocument/2006/math">
                    <m:r>
                      <a:rPr lang="en-US" sz="1800" b="1" i="1" smtClean="0">
                        <a:latin typeface="Cambria Math" panose="02040503050406030204" pitchFamily="18" charset="0"/>
                      </a:rPr>
                      <m:t>𝑨𝒗𝒈</m:t>
                    </m:r>
                    <m:r>
                      <a:rPr lang="en-US" sz="1800" b="1" i="1" smtClean="0">
                        <a:latin typeface="Cambria Math" panose="02040503050406030204" pitchFamily="18" charset="0"/>
                      </a:rPr>
                      <m:t>.  </m:t>
                    </m:r>
                    <m:r>
                      <a:rPr lang="en-US" sz="1800" b="1" i="1" smtClean="0">
                        <a:latin typeface="Cambria Math" panose="02040503050406030204" pitchFamily="18" charset="0"/>
                      </a:rPr>
                      <m:t>𝑹𝒖𝒍𝒆</m:t>
                    </m:r>
                    <m:r>
                      <a:rPr lang="en-US" sz="1800" b="1" i="1" smtClean="0">
                        <a:latin typeface="Cambria Math" panose="02040503050406030204" pitchFamily="18" charset="0"/>
                      </a:rPr>
                      <m:t> </m:t>
                    </m:r>
                    <m:r>
                      <a:rPr lang="en-US" sz="1800" b="1" i="1" smtClean="0">
                        <a:latin typeface="Cambria Math" panose="02040503050406030204" pitchFamily="18" charset="0"/>
                      </a:rPr>
                      <m:t>𝑳𝒆𝒏𝒈𝒕𝒉</m:t>
                    </m:r>
                    <m:d>
                      <m:dPr>
                        <m:ctrlPr>
                          <a:rPr lang="en-US" sz="1800" b="1" i="1" smtClean="0">
                            <a:latin typeface="Cambria Math" panose="02040503050406030204" pitchFamily="18" charset="0"/>
                          </a:rPr>
                        </m:ctrlPr>
                      </m:dPr>
                      <m:e>
                        <m:r>
                          <a:rPr lang="en-US" sz="1800" b="1" i="1" smtClean="0">
                            <a:latin typeface="Cambria Math" panose="02040503050406030204" pitchFamily="18" charset="0"/>
                            <a:ea typeface="Cambria Math" panose="02040503050406030204" pitchFamily="18" charset="0"/>
                          </a:rPr>
                          <m:t>𝓡</m:t>
                        </m:r>
                      </m:e>
                    </m:d>
                    <m:r>
                      <a:rPr lang="en-US" sz="1800" b="0" i="1" smtClean="0">
                        <a:latin typeface="Cambria Math" panose="02040503050406030204" pitchFamily="18" charset="0"/>
                      </a:rPr>
                      <m:t>= </m:t>
                    </m:r>
                    <m:f>
                      <m:fPr>
                        <m:ctrlPr>
                          <a:rPr lang="en-US" sz="1800" i="1" smtClean="0">
                            <a:latin typeface="Cambria Math" panose="02040503050406030204" pitchFamily="18" charset="0"/>
                          </a:rPr>
                        </m:ctrlPr>
                      </m:fPr>
                      <m:num>
                        <m:r>
                          <a:rPr lang="en-US" sz="1800" b="0" i="1" smtClean="0">
                            <a:latin typeface="Cambria Math" panose="02040503050406030204" pitchFamily="18" charset="0"/>
                          </a:rPr>
                          <m:t>1</m:t>
                        </m:r>
                      </m:num>
                      <m:den>
                        <m:d>
                          <m:dPr>
                            <m:begChr m:val="|"/>
                            <m:endChr m:val="|"/>
                            <m:ctrlPr>
                              <a:rPr lang="en-US" sz="1800" i="1" smtClean="0">
                                <a:latin typeface="Cambria Math" panose="02040503050406030204" pitchFamily="18" charset="0"/>
                              </a:rPr>
                            </m:ctrlPr>
                          </m:dPr>
                          <m:e>
                            <m:r>
                              <a:rPr lang="en-US" sz="1800" i="1" smtClean="0">
                                <a:latin typeface="Cambria Math" panose="02040503050406030204" pitchFamily="18" charset="0"/>
                                <a:ea typeface="Cambria Math" panose="02040503050406030204" pitchFamily="18" charset="0"/>
                              </a:rPr>
                              <m:t>ℛ</m:t>
                            </m:r>
                          </m:e>
                        </m:d>
                      </m:den>
                    </m:f>
                    <m:nary>
                      <m:naryPr>
                        <m:chr m:val="∑"/>
                        <m:supHide m:val="on"/>
                        <m:ctrlPr>
                          <a:rPr lang="en-US" sz="1800" i="1" smtClean="0">
                            <a:latin typeface="Cambria Math" panose="02040503050406030204" pitchFamily="18" charset="0"/>
                          </a:rPr>
                        </m:ctrlPr>
                      </m:naryPr>
                      <m:sub>
                        <m:r>
                          <m:rPr>
                            <m:brk m:alnAt="7"/>
                          </m:rPr>
                          <a:rPr lang="en-US" sz="1800" b="0" i="1" smtClean="0">
                            <a:latin typeface="Cambria Math" panose="02040503050406030204" pitchFamily="18" charset="0"/>
                          </a:rPr>
                          <m:t>𝑟</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ℛ</m:t>
                        </m:r>
                      </m:sub>
                      <m:sup/>
                      <m:e>
                        <m:r>
                          <a:rPr lang="en-US" sz="1800" b="0" i="1" smtClean="0">
                            <a:latin typeface="Cambria Math" panose="02040503050406030204" pitchFamily="18" charset="0"/>
                          </a:rPr>
                          <m:t>𝑙𝑒𝑛𝑔𝑡h</m:t>
                        </m:r>
                        <m:r>
                          <a:rPr lang="en-US" sz="1800" b="0" i="1" smtClean="0">
                            <a:latin typeface="Cambria Math" panose="02040503050406030204" pitchFamily="18" charset="0"/>
                          </a:rPr>
                          <m:t>(</m:t>
                        </m:r>
                        <m:r>
                          <a:rPr lang="en-US" sz="1800" b="0" i="1" smtClean="0">
                            <a:latin typeface="Cambria Math" panose="02040503050406030204" pitchFamily="18" charset="0"/>
                          </a:rPr>
                          <m:t>𝑟</m:t>
                        </m:r>
                        <m:r>
                          <a:rPr lang="en-US" sz="1800" b="0" i="1" smtClean="0">
                            <a:latin typeface="Cambria Math" panose="02040503050406030204" pitchFamily="18" charset="0"/>
                          </a:rPr>
                          <m:t>)</m:t>
                        </m:r>
                      </m:e>
                    </m:nary>
                  </m:oMath>
                </a14:m>
                <a:endParaRPr lang="en-US" sz="1800" i="1" dirty="0" smtClean="0">
                  <a:latin typeface="Cambria Math" panose="02040503050406030204" pitchFamily="18" charset="0"/>
                </a:endParaRPr>
              </a:p>
              <a:p>
                <a:pPr marL="342900" indent="-342900">
                  <a:lnSpc>
                    <a:spcPct val="150000"/>
                  </a:lnSpc>
                  <a:buFont typeface="Arial" panose="020B0604020202020204" pitchFamily="34" charset="0"/>
                  <a:buChar char="•"/>
                </a:pPr>
                <a14:m>
                  <m:oMath xmlns:m="http://schemas.openxmlformats.org/officeDocument/2006/math">
                    <m:r>
                      <a:rPr lang="en-US" sz="1800" b="1" i="1" smtClean="0">
                        <a:latin typeface="Cambria Math" panose="02040503050406030204" pitchFamily="18" charset="0"/>
                      </a:rPr>
                      <m:t>𝑵𝒖𝒎𝒃𝒆𝒓</m:t>
                    </m:r>
                    <m:r>
                      <a:rPr lang="en-US" sz="1800" b="1" i="1" smtClean="0">
                        <a:latin typeface="Cambria Math" panose="02040503050406030204" pitchFamily="18" charset="0"/>
                      </a:rPr>
                      <m:t> </m:t>
                    </m:r>
                    <m:r>
                      <a:rPr lang="en-US" sz="1800" b="1" i="1" smtClean="0">
                        <a:latin typeface="Cambria Math" panose="02040503050406030204" pitchFamily="18" charset="0"/>
                      </a:rPr>
                      <m:t>𝒐𝒇</m:t>
                    </m:r>
                    <m:r>
                      <a:rPr lang="en-US" sz="1800" b="1" i="1" smtClean="0">
                        <a:latin typeface="Cambria Math" panose="02040503050406030204" pitchFamily="18" charset="0"/>
                      </a:rPr>
                      <m:t> </m:t>
                    </m:r>
                    <m:r>
                      <a:rPr lang="en-US" sz="1800" b="1" i="1" smtClean="0">
                        <a:latin typeface="Cambria Math" panose="02040503050406030204" pitchFamily="18" charset="0"/>
                      </a:rPr>
                      <m:t>𝑹𝒖𝒍𝒆𝒔</m:t>
                    </m:r>
                    <m:r>
                      <a:rPr lang="en-US" sz="1800" b="1" i="1" smtClean="0">
                        <a:latin typeface="Cambria Math" panose="02040503050406030204" pitchFamily="18" charset="0"/>
                      </a:rPr>
                      <m:t>:</m:t>
                    </m:r>
                    <m:r>
                      <a:rPr lang="en-US" sz="1800" b="0" i="1" smtClean="0">
                        <a:latin typeface="Cambria Math" panose="02040503050406030204" pitchFamily="18" charset="0"/>
                      </a:rPr>
                      <m:t>𝑠𝑖𝑧𝑒</m:t>
                    </m:r>
                    <m:d>
                      <m:dPr>
                        <m:ctrlPr>
                          <a:rPr lang="en-US" sz="1800" b="0" i="1" smtClean="0">
                            <a:latin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ℛ</m:t>
                        </m:r>
                      </m:e>
                    </m:d>
                  </m:oMath>
                </a14:m>
                <a:endParaRPr lang="en-US" sz="1800" b="0" i="1" dirty="0" smtClean="0"/>
              </a:p>
              <a:p>
                <a:pPr marL="342900" indent="-342900">
                  <a:lnSpc>
                    <a:spcPct val="150000"/>
                  </a:lnSpc>
                  <a:buFont typeface="Arial" panose="020B0604020202020204" pitchFamily="34" charset="0"/>
                  <a:buChar char="•"/>
                </a:pPr>
                <a14:m>
                  <m:oMath xmlns:m="http://schemas.openxmlformats.org/officeDocument/2006/math">
                    <m:r>
                      <a:rPr lang="en-US" sz="1800" b="1" i="1" smtClean="0">
                        <a:latin typeface="Cambria Math" panose="02040503050406030204" pitchFamily="18" charset="0"/>
                      </a:rPr>
                      <m:t>𝑭𝒓𝒂𝒄</m:t>
                    </m:r>
                    <m:r>
                      <a:rPr lang="en-US" sz="1800" b="1" i="1" smtClean="0">
                        <a:latin typeface="Cambria Math" panose="02040503050406030204" pitchFamily="18" charset="0"/>
                      </a:rPr>
                      <m:t>. </m:t>
                    </m:r>
                    <m:r>
                      <a:rPr lang="en-US" sz="1800" b="1" i="1" smtClean="0">
                        <a:latin typeface="Cambria Math" panose="02040503050406030204" pitchFamily="18" charset="0"/>
                      </a:rPr>
                      <m:t>𝒐𝒇</m:t>
                    </m:r>
                    <m:r>
                      <a:rPr lang="en-US" sz="1800" b="1" i="1" smtClean="0">
                        <a:latin typeface="Cambria Math" panose="02040503050406030204" pitchFamily="18" charset="0"/>
                      </a:rPr>
                      <m:t> </m:t>
                    </m:r>
                    <m:r>
                      <a:rPr lang="en-US" sz="1800" b="1" i="1" smtClean="0">
                        <a:latin typeface="Cambria Math" panose="02040503050406030204" pitchFamily="18" charset="0"/>
                      </a:rPr>
                      <m:t>𝑪𝒍𝒂𝒔𝒔𝒆𝒔</m:t>
                    </m:r>
                    <m:d>
                      <m:dPr>
                        <m:ctrlPr>
                          <a:rPr lang="en-US" sz="1800" b="1" i="1" smtClean="0">
                            <a:latin typeface="Cambria Math" panose="02040503050406030204" pitchFamily="18" charset="0"/>
                          </a:rPr>
                        </m:ctrlPr>
                      </m:dPr>
                      <m:e>
                        <m:r>
                          <a:rPr lang="en-US" sz="1800" b="1" i="1" smtClean="0">
                            <a:latin typeface="Cambria Math" panose="02040503050406030204" pitchFamily="18" charset="0"/>
                            <a:ea typeface="Cambria Math" panose="02040503050406030204" pitchFamily="18" charset="0"/>
                          </a:rPr>
                          <m:t>𝓡</m:t>
                        </m:r>
                      </m:e>
                    </m:d>
                    <m:r>
                      <a:rPr lang="en-US" sz="1800" b="0" i="1" smtClean="0">
                        <a:latin typeface="Cambria Math" panose="02040503050406030204" pitchFamily="18" charset="0"/>
                      </a:rPr>
                      <m:t>= </m:t>
                    </m:r>
                    <m:f>
                      <m:fPr>
                        <m:ctrlPr>
                          <a:rPr lang="en-US" sz="1800" i="1" smtClean="0">
                            <a:latin typeface="Cambria Math" panose="02040503050406030204" pitchFamily="18" charset="0"/>
                          </a:rPr>
                        </m:ctrlPr>
                      </m:fPr>
                      <m:num>
                        <m:r>
                          <a:rPr lang="en-US" sz="1800" b="0" i="1" smtClean="0">
                            <a:latin typeface="Cambria Math" panose="02040503050406030204" pitchFamily="18" charset="0"/>
                          </a:rPr>
                          <m:t>1</m:t>
                        </m:r>
                      </m:num>
                      <m:den>
                        <m:d>
                          <m:dPr>
                            <m:begChr m:val="|"/>
                            <m:endChr m:val="|"/>
                            <m:ctrlPr>
                              <a:rPr lang="en-US" sz="1800" i="1" smtClean="0">
                                <a:latin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𝒞</m:t>
                            </m:r>
                          </m:e>
                        </m:d>
                      </m:den>
                    </m:f>
                    <m:nary>
                      <m:naryPr>
                        <m:chr m:val="∑"/>
                        <m:supHide m:val="on"/>
                        <m:ctrlPr>
                          <a:rPr lang="en-US" sz="1800" i="1" smtClean="0">
                            <a:latin typeface="Cambria Math" panose="02040503050406030204" pitchFamily="18" charset="0"/>
                          </a:rPr>
                        </m:ctrlPr>
                      </m:naryPr>
                      <m:sub>
                        <m:sSup>
                          <m:sSupPr>
                            <m:ctrlPr>
                              <a:rPr lang="en-US" sz="1800" i="1" smtClean="0">
                                <a:latin typeface="Cambria Math" panose="02040503050406030204" pitchFamily="18" charset="0"/>
                              </a:rPr>
                            </m:ctrlPr>
                          </m:sSupPr>
                          <m:e>
                            <m:r>
                              <a:rPr lang="en-US" sz="1800" b="0" i="1" smtClean="0">
                                <a:latin typeface="Cambria Math" panose="02040503050406030204" pitchFamily="18" charset="0"/>
                              </a:rPr>
                              <m:t>𝑐</m:t>
                            </m:r>
                          </m:e>
                          <m:sup>
                            <m:r>
                              <a:rPr lang="en-US" sz="1800" b="0" i="1" smtClean="0">
                                <a:latin typeface="Cambria Math" panose="02040503050406030204" pitchFamily="18" charset="0"/>
                              </a:rPr>
                              <m:t>′</m:t>
                            </m:r>
                          </m:sup>
                        </m:sSup>
                        <m:r>
                          <m:rPr>
                            <m:brk m:alnAt="7"/>
                          </m:rP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𝒞</m:t>
                        </m:r>
                      </m:sub>
                      <m:sup/>
                      <m:e>
                        <m:r>
                          <a:rPr lang="en-US" sz="1800" b="0" i="1" smtClean="0">
                            <a:latin typeface="Cambria Math" panose="02040503050406030204" pitchFamily="18" charset="0"/>
                          </a:rPr>
                          <m:t>1</m:t>
                        </m:r>
                        <m:d>
                          <m:dPr>
                            <m:endChr m:val="|"/>
                            <m:ctrlPr>
                              <a:rPr lang="en-US" sz="1800" i="1" smtClean="0">
                                <a:latin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𝑟</m:t>
                            </m:r>
                            <m:r>
                              <a:rPr lang="en-US" sz="1800" b="0" i="1" smtClean="0">
                                <a:latin typeface="Cambria Math" panose="02040503050406030204" pitchFamily="18" charset="0"/>
                                <a:ea typeface="Cambria Math" panose="02040503050406030204" pitchFamily="18" charset="0"/>
                              </a:rPr>
                              <m:t>=</m:t>
                            </m:r>
                            <m:d>
                              <m:dPr>
                                <m:ctrlPr>
                                  <a:rPr lang="en-US" sz="180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𝑠</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𝑐</m:t>
                                </m:r>
                              </m:e>
                            </m:d>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ℛ</m:t>
                            </m:r>
                            <m:r>
                              <a:rPr lang="en-US" sz="1800" b="0" i="1" smtClean="0">
                                <a:latin typeface="Cambria Math" panose="02040503050406030204" pitchFamily="18" charset="0"/>
                                <a:ea typeface="Cambria Math" panose="02040503050406030204" pitchFamily="18" charset="0"/>
                              </a:rPr>
                              <m:t> </m:t>
                            </m:r>
                          </m:e>
                        </m:d>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𝑐</m:t>
                        </m:r>
                        <m:r>
                          <a:rPr lang="en-US" sz="1800" b="0" i="1" smtClean="0">
                            <a:latin typeface="Cambria Math" panose="02040503050406030204" pitchFamily="18" charset="0"/>
                            <a:ea typeface="Cambria Math" panose="02040503050406030204" pitchFamily="18" charset="0"/>
                          </a:rPr>
                          <m:t>=</m:t>
                        </m:r>
                        <m:sSup>
                          <m:sSupPr>
                            <m:ctrlPr>
                              <a:rPr lang="en-US" sz="1800" i="1">
                                <a:latin typeface="Cambria Math" panose="02040503050406030204" pitchFamily="18" charset="0"/>
                              </a:rPr>
                            </m:ctrlPr>
                          </m:sSupPr>
                          <m:e>
                            <m:r>
                              <a:rPr lang="en-US" sz="1800" b="0" i="1">
                                <a:latin typeface="Cambria Math" panose="02040503050406030204" pitchFamily="18" charset="0"/>
                              </a:rPr>
                              <m:t>𝑐</m:t>
                            </m:r>
                          </m:e>
                          <m:sup>
                            <m:r>
                              <a:rPr lang="en-US" sz="1800" b="0" i="1">
                                <a:latin typeface="Cambria Math" panose="02040503050406030204" pitchFamily="18" charset="0"/>
                              </a:rPr>
                              <m:t>′</m:t>
                            </m:r>
                          </m:sup>
                        </m:sSup>
                        <m:r>
                          <a:rPr lang="en-US" sz="1800" b="0" i="1" smtClean="0">
                            <a:latin typeface="Cambria Math" panose="02040503050406030204" pitchFamily="18" charset="0"/>
                          </a:rPr>
                          <m:t>)</m:t>
                        </m:r>
                      </m:e>
                    </m:nary>
                  </m:oMath>
                </a14:m>
                <a:endParaRPr lang="en-US" sz="1800" i="1" dirty="0" smtClean="0"/>
              </a:p>
              <a:p>
                <a:pPr marL="342900" indent="-342900">
                  <a:lnSpc>
                    <a:spcPct val="150000"/>
                  </a:lnSpc>
                  <a:buFont typeface="Arial" panose="020B0604020202020204" pitchFamily="34" charset="0"/>
                  <a:buChar char="•"/>
                </a:pPr>
                <a:endParaRPr lang="en-US" sz="1800" dirty="0"/>
              </a:p>
            </p:txBody>
          </p:sp>
        </mc:Choice>
        <mc:Fallback>
          <p:sp>
            <p:nvSpPr>
              <p:cNvPr id="5" name="TextBox 4"/>
              <p:cNvSpPr txBox="1">
                <a:spLocks noRot="1" noChangeAspect="1" noMove="1" noResize="1" noEditPoints="1" noAdjustHandles="1" noChangeArrowheads="1" noChangeShapeType="1" noTextEdit="1"/>
              </p:cNvSpPr>
              <p:nvPr/>
            </p:nvSpPr>
            <p:spPr>
              <a:xfrm>
                <a:off x="609600" y="2179637"/>
                <a:ext cx="10419185" cy="3606180"/>
              </a:xfrm>
              <a:prstGeom prst="rect">
                <a:avLst/>
              </a:prstGeom>
              <a:blipFill>
                <a:blip r:embed="rId3"/>
                <a:stretch>
                  <a:fillRect l="-1229" t="-2707" b="-4230"/>
                </a:stretch>
              </a:blipFill>
            </p:spPr>
            <p:txBody>
              <a:bodyPr/>
              <a:lstStyle/>
              <a:p>
                <a:r>
                  <a:rPr lang="en-US">
                    <a:noFill/>
                  </a:rPr>
                  <a:t> </a:t>
                </a:r>
              </a:p>
            </p:txBody>
          </p:sp>
        </mc:Fallback>
      </mc:AlternateContent>
      <p:pic>
        <p:nvPicPr>
          <p:cNvPr id="6" name="Picture 5"/>
          <p:cNvPicPr>
            <a:picLocks noChangeAspect="1"/>
          </p:cNvPicPr>
          <p:nvPr/>
        </p:nvPicPr>
        <p:blipFill>
          <a:blip r:embed="rId4"/>
          <a:stretch>
            <a:fillRect/>
          </a:stretch>
        </p:blipFill>
        <p:spPr>
          <a:xfrm>
            <a:off x="7053802" y="3129610"/>
            <a:ext cx="4977777" cy="1584390"/>
          </a:xfrm>
          <a:prstGeom prst="rect">
            <a:avLst/>
          </a:prstGeom>
        </p:spPr>
      </p:pic>
      <p:sp>
        <p:nvSpPr>
          <p:cNvPr id="3" name="TextBox 2"/>
          <p:cNvSpPr txBox="1"/>
          <p:nvPr/>
        </p:nvSpPr>
        <p:spPr>
          <a:xfrm>
            <a:off x="8531034" y="2729500"/>
            <a:ext cx="2023311" cy="400110"/>
          </a:xfrm>
          <a:prstGeom prst="rect">
            <a:avLst/>
          </a:prstGeom>
          <a:noFill/>
        </p:spPr>
        <p:txBody>
          <a:bodyPr wrap="none" rtlCol="0">
            <a:spAutoFit/>
          </a:bodyPr>
          <a:lstStyle/>
          <a:p>
            <a:r>
              <a:rPr lang="en-US" sz="2000" dirty="0" smtClean="0"/>
              <a:t>Medical Dataset</a:t>
            </a:r>
            <a:endParaRPr lang="en-US" sz="2000" dirty="0"/>
          </a:p>
        </p:txBody>
      </p:sp>
    </p:spTree>
    <p:extLst>
      <p:ext uri="{BB962C8B-B14F-4D97-AF65-F5344CB8AC3E}">
        <p14:creationId xmlns:p14="http://schemas.microsoft.com/office/powerpoint/2010/main" val="40912211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Ablation Studies</a:t>
            </a:r>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538933" y="2242640"/>
                <a:ext cx="11114133" cy="4835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r>
                            <a:rPr lang="en-US" b="0" i="1" smtClean="0">
                              <a:latin typeface="Cambria Math" panose="02040503050406030204" pitchFamily="18" charset="0"/>
                            </a:rPr>
                            <m:t>𝑎𝑟𝑔</m:t>
                          </m:r>
                          <m:limLow>
                            <m:limLowPr>
                              <m:ctrlPr>
                                <a:rPr lang="en-US" i="1" smtClean="0">
                                  <a:latin typeface="Cambria Math" panose="02040503050406030204" pitchFamily="18" charset="0"/>
                                </a:rPr>
                              </m:ctrlPr>
                            </m:limLowPr>
                            <m:e>
                              <m:r>
                                <m:rPr>
                                  <m:sty m:val="p"/>
                                </m:rPr>
                                <a:rPr lang="en-US" i="0" smtClean="0">
                                  <a:latin typeface="Cambria Math" panose="02040503050406030204" pitchFamily="18" charset="0"/>
                                </a:rPr>
                                <m:t>max</m:t>
                              </m:r>
                            </m:e>
                            <m:lim>
                              <m:r>
                                <a:rPr lang="en-US" i="1" smtClean="0">
                                  <a:latin typeface="Cambria Math" panose="02040503050406030204" pitchFamily="18" charset="0"/>
                                  <a:ea typeface="Cambria Math" panose="02040503050406030204" pitchFamily="18" charset="0"/>
                                </a:rPr>
                                <m:t>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𝑆</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m:t>
                              </m:r>
                            </m:lim>
                          </m:limLow>
                        </m:fName>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rPr>
                                <m:t>1</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ℛ</m:t>
                          </m:r>
                        </m:e>
                      </m:func>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ea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2</m:t>
                          </m:r>
                        </m:sub>
                      </m:sSub>
                      <m:d>
                        <m:dPr>
                          <m:ctrlPr>
                            <a:rPr lang="en-US" i="1" smtClean="0">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ℛ</m:t>
                          </m:r>
                        </m:e>
                      </m:d>
                      <m:r>
                        <a:rPr lang="en-US" b="0" i="0"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ea typeface="Cambria Math" panose="02040503050406030204" pitchFamily="18" charset="0"/>
                            </a:rPr>
                            <m:t>3</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3</m:t>
                          </m:r>
                        </m:sub>
                      </m:sSub>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ℛ</m:t>
                          </m:r>
                        </m:e>
                      </m:d>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ea typeface="Cambria Math" panose="02040503050406030204" pitchFamily="18" charset="0"/>
                            </a:rPr>
                            <m:t>4</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4</m:t>
                          </m:r>
                        </m:sub>
                      </m:sSub>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ℛ</m:t>
                          </m:r>
                        </m:e>
                      </m:d>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ea typeface="Cambria Math" panose="02040503050406030204" pitchFamily="18" charset="0"/>
                            </a:rPr>
                            <m:t>5</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5</m:t>
                          </m:r>
                        </m:sub>
                      </m:sSub>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ℛ</m:t>
                          </m:r>
                        </m:e>
                      </m:d>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ea typeface="Cambria Math" panose="02040503050406030204" pitchFamily="18" charset="0"/>
                            </a:rPr>
                            <m:t>6</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6</m:t>
                          </m:r>
                        </m:sub>
                      </m:sSub>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ℛ</m:t>
                          </m:r>
                        </m:e>
                      </m:d>
                      <m:r>
                        <a:rPr lang="en-US" b="0" i="0"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ea typeface="Cambria Math" panose="02040503050406030204" pitchFamily="18" charset="0"/>
                            </a:rPr>
                            <m:t>7</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7</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ℛ</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538933" y="2242640"/>
                <a:ext cx="11114133" cy="483594"/>
              </a:xfrm>
              <a:prstGeom prst="rect">
                <a:avLst/>
              </a:prstGeom>
              <a:blipFill>
                <a:blip r:embed="rId3"/>
                <a:stretch>
                  <a:fillRect b="-15190"/>
                </a:stretch>
              </a:blipFill>
            </p:spPr>
            <p:txBody>
              <a:bodyPr/>
              <a:lstStyle/>
              <a:p>
                <a:r>
                  <a:rPr lang="en-US">
                    <a:noFill/>
                  </a:rPr>
                  <a:t> </a:t>
                </a:r>
              </a:p>
            </p:txBody>
          </p:sp>
        </mc:Fallback>
      </mc:AlternateContent>
      <p:sp>
        <p:nvSpPr>
          <p:cNvPr id="11" name="TextBox 10"/>
          <p:cNvSpPr txBox="1"/>
          <p:nvPr/>
        </p:nvSpPr>
        <p:spPr>
          <a:xfrm>
            <a:off x="2568322" y="2951471"/>
            <a:ext cx="1876926" cy="369332"/>
          </a:xfrm>
          <a:prstGeom prst="rect">
            <a:avLst/>
          </a:prstGeom>
          <a:noFill/>
        </p:spPr>
        <p:txBody>
          <a:bodyPr wrap="square" rtlCol="0">
            <a:spAutoFit/>
          </a:bodyPr>
          <a:lstStyle/>
          <a:p>
            <a:r>
              <a:rPr lang="en-US" sz="1800" dirty="0" smtClean="0">
                <a:solidFill>
                  <a:srgbClr val="FF0000"/>
                </a:solidFill>
              </a:rPr>
              <a:t>Conciseness</a:t>
            </a:r>
            <a:endParaRPr lang="en-US" sz="1800" dirty="0">
              <a:solidFill>
                <a:srgbClr val="FF0000"/>
              </a:solidFill>
            </a:endParaRPr>
          </a:p>
        </p:txBody>
      </p:sp>
      <p:sp>
        <p:nvSpPr>
          <p:cNvPr id="13" name="TextBox 12"/>
          <p:cNvSpPr txBox="1"/>
          <p:nvPr/>
        </p:nvSpPr>
        <p:spPr>
          <a:xfrm>
            <a:off x="5548817" y="2947430"/>
            <a:ext cx="992579" cy="369332"/>
          </a:xfrm>
          <a:prstGeom prst="rect">
            <a:avLst/>
          </a:prstGeom>
          <a:noFill/>
        </p:spPr>
        <p:txBody>
          <a:bodyPr wrap="none" rtlCol="0">
            <a:spAutoFit/>
          </a:bodyPr>
          <a:lstStyle/>
          <a:p>
            <a:r>
              <a:rPr lang="en-US" sz="1800" dirty="0" smtClean="0">
                <a:solidFill>
                  <a:srgbClr val="FF0000"/>
                </a:solidFill>
              </a:rPr>
              <a:t>Overlap</a:t>
            </a:r>
            <a:endParaRPr lang="en-US" sz="1800" dirty="0">
              <a:solidFill>
                <a:srgbClr val="FF0000"/>
              </a:solidFill>
            </a:endParaRPr>
          </a:p>
        </p:txBody>
      </p:sp>
      <p:sp>
        <p:nvSpPr>
          <p:cNvPr id="21" name="TextBox 20"/>
          <p:cNvSpPr txBox="1"/>
          <p:nvPr/>
        </p:nvSpPr>
        <p:spPr>
          <a:xfrm>
            <a:off x="7746749" y="2935567"/>
            <a:ext cx="761747" cy="369332"/>
          </a:xfrm>
          <a:prstGeom prst="rect">
            <a:avLst/>
          </a:prstGeom>
          <a:noFill/>
        </p:spPr>
        <p:txBody>
          <a:bodyPr wrap="none" rtlCol="0">
            <a:spAutoFit/>
          </a:bodyPr>
          <a:lstStyle/>
          <a:p>
            <a:r>
              <a:rPr lang="en-US" sz="1800" dirty="0" smtClean="0">
                <a:solidFill>
                  <a:srgbClr val="FF0000"/>
                </a:solidFill>
              </a:rPr>
              <a:t>Class</a:t>
            </a:r>
            <a:endParaRPr lang="en-US" sz="1800" dirty="0">
              <a:solidFill>
                <a:srgbClr val="FF0000"/>
              </a:solidFill>
            </a:endParaRPr>
          </a:p>
        </p:txBody>
      </p:sp>
      <p:sp>
        <p:nvSpPr>
          <p:cNvPr id="23" name="TextBox 22"/>
          <p:cNvSpPr txBox="1"/>
          <p:nvPr/>
        </p:nvSpPr>
        <p:spPr>
          <a:xfrm>
            <a:off x="8989566" y="2947430"/>
            <a:ext cx="1133644" cy="369332"/>
          </a:xfrm>
          <a:prstGeom prst="rect">
            <a:avLst/>
          </a:prstGeom>
          <a:noFill/>
        </p:spPr>
        <p:txBody>
          <a:bodyPr wrap="none" rtlCol="0">
            <a:spAutoFit/>
          </a:bodyPr>
          <a:lstStyle/>
          <a:p>
            <a:r>
              <a:rPr lang="en-US" sz="1800" dirty="0" smtClean="0">
                <a:solidFill>
                  <a:srgbClr val="FF0000"/>
                </a:solidFill>
              </a:rPr>
              <a:t>Precision</a:t>
            </a:r>
            <a:endParaRPr lang="en-US" sz="1800" dirty="0">
              <a:solidFill>
                <a:srgbClr val="FF0000"/>
              </a:solidFill>
            </a:endParaRPr>
          </a:p>
        </p:txBody>
      </p:sp>
      <p:sp>
        <p:nvSpPr>
          <p:cNvPr id="25" name="TextBox 24"/>
          <p:cNvSpPr txBox="1"/>
          <p:nvPr/>
        </p:nvSpPr>
        <p:spPr>
          <a:xfrm>
            <a:off x="10568815" y="2951471"/>
            <a:ext cx="825867" cy="369332"/>
          </a:xfrm>
          <a:prstGeom prst="rect">
            <a:avLst/>
          </a:prstGeom>
          <a:noFill/>
        </p:spPr>
        <p:txBody>
          <a:bodyPr wrap="none" rtlCol="0">
            <a:spAutoFit/>
          </a:bodyPr>
          <a:lstStyle/>
          <a:p>
            <a:r>
              <a:rPr lang="en-US" sz="1800" dirty="0" smtClean="0">
                <a:solidFill>
                  <a:srgbClr val="FF0000"/>
                </a:solidFill>
              </a:rPr>
              <a:t>Recall</a:t>
            </a:r>
            <a:endParaRPr lang="en-US" sz="1800" dirty="0">
              <a:solidFill>
                <a:srgbClr val="FF0000"/>
              </a:solidFill>
            </a:endParaRPr>
          </a:p>
        </p:txBody>
      </p:sp>
      <p:sp>
        <p:nvSpPr>
          <p:cNvPr id="27" name="Left Brace 26"/>
          <p:cNvSpPr/>
          <p:nvPr/>
        </p:nvSpPr>
        <p:spPr>
          <a:xfrm rot="16200000">
            <a:off x="3036519" y="1499660"/>
            <a:ext cx="395997" cy="2507624"/>
          </a:xfrm>
          <a:prstGeom prst="leftBrace">
            <a:avLst/>
          </a:prstGeom>
          <a:ln>
            <a:solidFill>
              <a:srgbClr val="FF000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28" name="Left Brace 27"/>
          <p:cNvSpPr/>
          <p:nvPr/>
        </p:nvSpPr>
        <p:spPr>
          <a:xfrm rot="16200000">
            <a:off x="5836092" y="1497208"/>
            <a:ext cx="395997" cy="2507624"/>
          </a:xfrm>
          <a:prstGeom prst="leftBrace">
            <a:avLst/>
          </a:prstGeom>
          <a:ln>
            <a:solidFill>
              <a:srgbClr val="FF000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29" name="Left Brace 28"/>
          <p:cNvSpPr/>
          <p:nvPr/>
        </p:nvSpPr>
        <p:spPr>
          <a:xfrm rot="16200000">
            <a:off x="7928796" y="2135593"/>
            <a:ext cx="412964" cy="1186983"/>
          </a:xfrm>
          <a:prstGeom prst="leftBrace">
            <a:avLst/>
          </a:prstGeom>
          <a:ln>
            <a:solidFill>
              <a:srgbClr val="FF000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30" name="Left Brace 29"/>
          <p:cNvSpPr/>
          <p:nvPr/>
        </p:nvSpPr>
        <p:spPr>
          <a:xfrm rot="16200000">
            <a:off x="9323236" y="2144076"/>
            <a:ext cx="412964" cy="1186983"/>
          </a:xfrm>
          <a:prstGeom prst="leftBrace">
            <a:avLst/>
          </a:prstGeom>
          <a:ln>
            <a:solidFill>
              <a:srgbClr val="FF000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31" name="Left Brace 30"/>
          <p:cNvSpPr/>
          <p:nvPr/>
        </p:nvSpPr>
        <p:spPr>
          <a:xfrm rot="16200000">
            <a:off x="10775267" y="2135593"/>
            <a:ext cx="412964" cy="1186983"/>
          </a:xfrm>
          <a:prstGeom prst="leftBrace">
            <a:avLst/>
          </a:prstGeom>
          <a:ln>
            <a:solidFill>
              <a:srgbClr val="FF000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grpSp>
        <p:nvGrpSpPr>
          <p:cNvPr id="7" name="Group 6"/>
          <p:cNvGrpSpPr/>
          <p:nvPr/>
        </p:nvGrpSpPr>
        <p:grpSpPr>
          <a:xfrm>
            <a:off x="2024039" y="3468709"/>
            <a:ext cx="8143919" cy="3112685"/>
            <a:chOff x="2024039" y="3468709"/>
            <a:chExt cx="8143919" cy="3112685"/>
          </a:xfrm>
        </p:grpSpPr>
        <p:grpSp>
          <p:nvGrpSpPr>
            <p:cNvPr id="5" name="Group 4"/>
            <p:cNvGrpSpPr/>
            <p:nvPr/>
          </p:nvGrpSpPr>
          <p:grpSpPr>
            <a:xfrm>
              <a:off x="2024039" y="3468709"/>
              <a:ext cx="8143919" cy="3112685"/>
              <a:chOff x="2024039" y="3352959"/>
              <a:chExt cx="8143919" cy="3112685"/>
            </a:xfrm>
          </p:grpSpPr>
          <p:pic>
            <p:nvPicPr>
              <p:cNvPr id="32" name="Picture 31"/>
              <p:cNvPicPr>
                <a:picLocks noChangeAspect="1"/>
              </p:cNvPicPr>
              <p:nvPr/>
            </p:nvPicPr>
            <p:blipFill>
              <a:blip r:embed="rId4"/>
              <a:stretch>
                <a:fillRect/>
              </a:stretch>
            </p:blipFill>
            <p:spPr>
              <a:xfrm>
                <a:off x="2024039" y="3681350"/>
                <a:ext cx="8143919" cy="2784294"/>
              </a:xfrm>
              <a:prstGeom prst="rect">
                <a:avLst/>
              </a:prstGeom>
            </p:spPr>
          </p:pic>
          <p:sp>
            <p:nvSpPr>
              <p:cNvPr id="3" name="Rounded Rectangle 2"/>
              <p:cNvSpPr/>
              <p:nvPr/>
            </p:nvSpPr>
            <p:spPr>
              <a:xfrm>
                <a:off x="4908884" y="5438274"/>
                <a:ext cx="481263" cy="240631"/>
              </a:xfrm>
              <a:prstGeom prst="round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6" name="Rounded Rectangle 15"/>
              <p:cNvSpPr/>
              <p:nvPr/>
            </p:nvSpPr>
            <p:spPr>
              <a:xfrm>
                <a:off x="7185494" y="5710989"/>
                <a:ext cx="481263" cy="240631"/>
              </a:xfrm>
              <a:prstGeom prst="round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7" name="Rounded Rectangle 16"/>
              <p:cNvSpPr/>
              <p:nvPr/>
            </p:nvSpPr>
            <p:spPr>
              <a:xfrm>
                <a:off x="9289086" y="5999746"/>
                <a:ext cx="481263" cy="240631"/>
              </a:xfrm>
              <a:prstGeom prst="round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9" name="Rounded Rectangle 18"/>
              <p:cNvSpPr/>
              <p:nvPr/>
            </p:nvSpPr>
            <p:spPr>
              <a:xfrm>
                <a:off x="6066174" y="4848908"/>
                <a:ext cx="481263" cy="240631"/>
              </a:xfrm>
              <a:prstGeom prst="round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4" name="Rounded Rectangle 3"/>
              <p:cNvSpPr/>
              <p:nvPr/>
            </p:nvSpPr>
            <p:spPr>
              <a:xfrm>
                <a:off x="3721769" y="4832866"/>
                <a:ext cx="691395" cy="589366"/>
              </a:xfrm>
              <a:prstGeom prst="round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20" name="TextBox 19"/>
              <p:cNvSpPr txBox="1"/>
              <p:nvPr/>
            </p:nvSpPr>
            <p:spPr>
              <a:xfrm>
                <a:off x="5295149" y="3352959"/>
                <a:ext cx="2023311" cy="400110"/>
              </a:xfrm>
              <a:prstGeom prst="rect">
                <a:avLst/>
              </a:prstGeom>
              <a:noFill/>
            </p:spPr>
            <p:txBody>
              <a:bodyPr wrap="none" rtlCol="0">
                <a:spAutoFit/>
              </a:bodyPr>
              <a:lstStyle/>
              <a:p>
                <a:r>
                  <a:rPr lang="en-US" sz="2000" dirty="0" smtClean="0"/>
                  <a:t>Medical Dataset</a:t>
                </a:r>
                <a:endParaRPr lang="en-US" sz="2000" dirty="0"/>
              </a:p>
            </p:txBody>
          </p:sp>
        </p:grpSp>
        <p:sp>
          <p:nvSpPr>
            <p:cNvPr id="22" name="Rounded Rectangle 21"/>
            <p:cNvSpPr/>
            <p:nvPr/>
          </p:nvSpPr>
          <p:spPr>
            <a:xfrm>
              <a:off x="8224357" y="5826738"/>
              <a:ext cx="481263" cy="240631"/>
            </a:xfrm>
            <a:prstGeom prst="round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grpSp>
    </p:spTree>
    <p:extLst>
      <p:ext uri="{BB962C8B-B14F-4D97-AF65-F5344CB8AC3E}">
        <p14:creationId xmlns:p14="http://schemas.microsoft.com/office/powerpoint/2010/main" val="17308809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Human Judgment of Interpretability</a:t>
            </a:r>
            <a:endParaRPr lang="en-US" dirty="0"/>
          </a:p>
        </p:txBody>
      </p:sp>
      <p:sp>
        <p:nvSpPr>
          <p:cNvPr id="3" name="Content Placeholder 2"/>
          <p:cNvSpPr>
            <a:spLocks noGrp="1"/>
          </p:cNvSpPr>
          <p:nvPr>
            <p:ph idx="1"/>
          </p:nvPr>
        </p:nvSpPr>
        <p:spPr>
          <a:xfrm>
            <a:off x="609600" y="2362200"/>
            <a:ext cx="10972800" cy="3886200"/>
          </a:xfrm>
        </p:spPr>
        <p:txBody>
          <a:bodyPr>
            <a:normAutofit/>
          </a:bodyPr>
          <a:lstStyle/>
          <a:p>
            <a:r>
              <a:rPr lang="en-US" sz="2400" dirty="0" smtClean="0"/>
              <a:t>A rule-based model is considered </a:t>
            </a:r>
            <a:r>
              <a:rPr lang="en-US" sz="2400" b="1" u="sng" dirty="0" smtClean="0">
                <a:solidFill>
                  <a:srgbClr val="FF0000"/>
                </a:solidFill>
              </a:rPr>
              <a:t>interpretable</a:t>
            </a:r>
            <a:r>
              <a:rPr lang="en-US" sz="2400" dirty="0" smtClean="0">
                <a:solidFill>
                  <a:srgbClr val="FF0000"/>
                </a:solidFill>
              </a:rPr>
              <a:t> </a:t>
            </a:r>
            <a:r>
              <a:rPr lang="en-US" sz="2400" dirty="0"/>
              <a:t>if a human can understand the model’s decision boundaries.</a:t>
            </a:r>
          </a:p>
          <a:p>
            <a:endParaRPr lang="en-US" sz="2400" dirty="0" smtClean="0"/>
          </a:p>
          <a:p>
            <a:r>
              <a:rPr lang="en-US" sz="2400" b="1" dirty="0" smtClean="0"/>
              <a:t>User Study Design:</a:t>
            </a:r>
          </a:p>
          <a:p>
            <a:pPr lvl="1"/>
            <a:r>
              <a:rPr lang="en-US" sz="1866" dirty="0"/>
              <a:t>C</a:t>
            </a:r>
            <a:r>
              <a:rPr lang="en-US" sz="1866" dirty="0" smtClean="0"/>
              <a:t>omparison with BDL</a:t>
            </a:r>
          </a:p>
          <a:p>
            <a:pPr lvl="1"/>
            <a:r>
              <a:rPr lang="en-US" sz="1866" dirty="0" smtClean="0"/>
              <a:t>47 students</a:t>
            </a:r>
          </a:p>
          <a:p>
            <a:pPr lvl="1"/>
            <a:r>
              <a:rPr lang="en-US" sz="1866" dirty="0" smtClean="0"/>
              <a:t>Description questions and</a:t>
            </a:r>
            <a:br>
              <a:rPr lang="en-US" sz="1866" dirty="0" smtClean="0"/>
            </a:br>
            <a:r>
              <a:rPr lang="en-US" sz="1866" dirty="0" smtClean="0"/>
              <a:t>multiple choice questions</a:t>
            </a:r>
          </a:p>
        </p:txBody>
      </p:sp>
      <p:pic>
        <p:nvPicPr>
          <p:cNvPr id="5" name="Picture 4"/>
          <p:cNvPicPr>
            <a:picLocks noChangeAspect="1"/>
          </p:cNvPicPr>
          <p:nvPr/>
        </p:nvPicPr>
        <p:blipFill>
          <a:blip r:embed="rId3"/>
          <a:stretch>
            <a:fillRect/>
          </a:stretch>
        </p:blipFill>
        <p:spPr>
          <a:xfrm>
            <a:off x="4812853" y="3529263"/>
            <a:ext cx="6769547" cy="2106404"/>
          </a:xfrm>
          <a:prstGeom prst="rect">
            <a:avLst/>
          </a:prstGeom>
        </p:spPr>
      </p:pic>
      <p:sp>
        <p:nvSpPr>
          <p:cNvPr id="6" name="TextBox 5"/>
          <p:cNvSpPr txBox="1"/>
          <p:nvPr/>
        </p:nvSpPr>
        <p:spPr>
          <a:xfrm>
            <a:off x="7185970" y="3146645"/>
            <a:ext cx="2023311" cy="400110"/>
          </a:xfrm>
          <a:prstGeom prst="rect">
            <a:avLst/>
          </a:prstGeom>
          <a:noFill/>
        </p:spPr>
        <p:txBody>
          <a:bodyPr wrap="none" rtlCol="0">
            <a:spAutoFit/>
          </a:bodyPr>
          <a:lstStyle/>
          <a:p>
            <a:r>
              <a:rPr lang="en-US" sz="2000" dirty="0" smtClean="0"/>
              <a:t>Medical Dataset</a:t>
            </a:r>
            <a:endParaRPr lang="en-US" sz="2000" dirty="0"/>
          </a:p>
        </p:txBody>
      </p:sp>
    </p:spTree>
    <p:extLst>
      <p:ext uri="{BB962C8B-B14F-4D97-AF65-F5344CB8AC3E}">
        <p14:creationId xmlns:p14="http://schemas.microsoft.com/office/powerpoint/2010/main" val="33829029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Autofit/>
          </a:bodyPr>
          <a:lstStyle/>
          <a:p>
            <a:r>
              <a:rPr lang="en-US" sz="2800" dirty="0" smtClean="0"/>
              <a:t>Framework for learning </a:t>
            </a:r>
            <a:r>
              <a:rPr lang="en-US" sz="2800" b="1" dirty="0" smtClean="0"/>
              <a:t>interpretable decision sets </a:t>
            </a:r>
            <a:r>
              <a:rPr lang="en-US" sz="2800" dirty="0" smtClean="0"/>
              <a:t>by optimizing both accuracy and interpretability</a:t>
            </a:r>
          </a:p>
          <a:p>
            <a:endParaRPr lang="en-US" sz="2800" dirty="0"/>
          </a:p>
          <a:p>
            <a:r>
              <a:rPr lang="en-US" sz="2800" dirty="0" smtClean="0"/>
              <a:t>Proposed a </a:t>
            </a:r>
            <a:r>
              <a:rPr lang="en-US" sz="2800" b="1" dirty="0" smtClean="0"/>
              <a:t>non-monotone submodular objective function</a:t>
            </a:r>
            <a:r>
              <a:rPr lang="en-US" sz="2800" dirty="0" smtClean="0"/>
              <a:t> </a:t>
            </a:r>
          </a:p>
          <a:p>
            <a:pPr marL="0" indent="0">
              <a:buNone/>
            </a:pPr>
            <a:endParaRPr lang="en-US" sz="2800" dirty="0" smtClean="0"/>
          </a:p>
          <a:p>
            <a:pPr marL="0" indent="0">
              <a:buNone/>
            </a:pPr>
            <a:r>
              <a:rPr lang="en-US" sz="2800" dirty="0" smtClean="0">
                <a:solidFill>
                  <a:srgbClr val="FF0000"/>
                </a:solidFill>
                <a:sym typeface="Wingdings" panose="05000000000000000000" pitchFamily="2" charset="2"/>
              </a:rPr>
              <a:t> Decision </a:t>
            </a:r>
            <a:r>
              <a:rPr lang="en-US" sz="2800" dirty="0" smtClean="0">
                <a:solidFill>
                  <a:srgbClr val="FF0000"/>
                </a:solidFill>
              </a:rPr>
              <a:t>sets are as accurate as other methods but more interpretable </a:t>
            </a:r>
            <a:endParaRPr lang="en-US" sz="2800" dirty="0">
              <a:solidFill>
                <a:srgbClr val="FF0000"/>
              </a:solidFill>
            </a:endParaRPr>
          </a:p>
        </p:txBody>
      </p:sp>
    </p:spTree>
    <p:extLst>
      <p:ext uri="{BB962C8B-B14F-4D97-AF65-F5344CB8AC3E}">
        <p14:creationId xmlns:p14="http://schemas.microsoft.com/office/powerpoint/2010/main" val="22868902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16D54-3231-4763-B095-DC6C84DC0D40}"/>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727500DF-F1D6-419C-84EC-D06E422A1A7A}"/>
              </a:ext>
            </a:extLst>
          </p:cNvPr>
          <p:cNvSpPr>
            <a:spLocks noGrp="1"/>
          </p:cNvSpPr>
          <p:nvPr>
            <p:ph idx="1"/>
          </p:nvPr>
        </p:nvSpPr>
        <p:spPr/>
        <p:txBody>
          <a:bodyPr>
            <a:normAutofit fontScale="92500" lnSpcReduction="20000"/>
          </a:bodyPr>
          <a:lstStyle/>
          <a:p>
            <a:r>
              <a:rPr lang="en-US" dirty="0"/>
              <a:t>Introduction</a:t>
            </a:r>
          </a:p>
          <a:p>
            <a:r>
              <a:rPr lang="en-US" dirty="0"/>
              <a:t>Motivation</a:t>
            </a:r>
          </a:p>
          <a:p>
            <a:r>
              <a:rPr lang="en-US" dirty="0"/>
              <a:t>Interpretable Decision Sets and its Properties</a:t>
            </a:r>
          </a:p>
          <a:p>
            <a:r>
              <a:rPr lang="en-US" dirty="0"/>
              <a:t>Learning Decision Sets</a:t>
            </a:r>
          </a:p>
          <a:p>
            <a:r>
              <a:rPr lang="en-US" dirty="0"/>
              <a:t>Experimental Evaluation</a:t>
            </a:r>
          </a:p>
          <a:p>
            <a:r>
              <a:rPr lang="en-US" dirty="0"/>
              <a:t>Summary</a:t>
            </a:r>
          </a:p>
        </p:txBody>
      </p:sp>
    </p:spTree>
    <p:extLst>
      <p:ext uri="{BB962C8B-B14F-4D97-AF65-F5344CB8AC3E}">
        <p14:creationId xmlns:p14="http://schemas.microsoft.com/office/powerpoint/2010/main" val="24448023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fontScale="92500" lnSpcReduction="10000"/>
          </a:bodyPr>
          <a:lstStyle/>
          <a:p>
            <a:r>
              <a:rPr lang="en-US" sz="2600" dirty="0"/>
              <a:t>Learning interpretable models is </a:t>
            </a:r>
            <a:r>
              <a:rPr lang="en-US" sz="2600" dirty="0">
                <a:solidFill>
                  <a:srgbClr val="FF0000"/>
                </a:solidFill>
              </a:rPr>
              <a:t>challenging </a:t>
            </a:r>
            <a:r>
              <a:rPr lang="en-US" sz="2600" dirty="0">
                <a:solidFill>
                  <a:schemeClr val="tx1"/>
                </a:solidFill>
              </a:rPr>
              <a:t>due to </a:t>
            </a:r>
            <a:r>
              <a:rPr lang="en-US" sz="2600" dirty="0"/>
              <a:t>tradeoff between interpretability and accuracy.</a:t>
            </a:r>
          </a:p>
          <a:p>
            <a:endParaRPr lang="en-US" sz="2400" dirty="0"/>
          </a:p>
          <a:p>
            <a:r>
              <a:rPr lang="en-US" sz="2600" dirty="0"/>
              <a:t>Rule-based models widely used for learning interpretable models (decision trees, decision lists). </a:t>
            </a:r>
          </a:p>
          <a:p>
            <a:pPr lvl="1"/>
            <a:r>
              <a:rPr lang="en-US" sz="1866" dirty="0"/>
              <a:t>Stated in terms of input features</a:t>
            </a:r>
          </a:p>
          <a:p>
            <a:pPr lvl="1"/>
            <a:r>
              <a:rPr lang="en-US" sz="1866" dirty="0"/>
              <a:t>No dependence on any latent variables or representations</a:t>
            </a:r>
          </a:p>
          <a:p>
            <a:pPr lvl="1"/>
            <a:r>
              <a:rPr lang="en-US" sz="1866" dirty="0"/>
              <a:t>Concise, logical rules used to make interpretable predictions</a:t>
            </a:r>
          </a:p>
          <a:p>
            <a:pPr lvl="1"/>
            <a:endParaRPr lang="en-US" sz="2400" dirty="0"/>
          </a:p>
          <a:p>
            <a:pPr marL="533399" indent="-457200"/>
            <a:r>
              <a:rPr lang="en-US" sz="2600" dirty="0"/>
              <a:t>Structure connecting a set of rules plays a key role in designing interpretable models.</a:t>
            </a:r>
          </a:p>
          <a:p>
            <a:pPr marL="609585" lvl="1" indent="0">
              <a:buNone/>
            </a:pPr>
            <a:endParaRPr lang="en-US" sz="2400" dirty="0"/>
          </a:p>
        </p:txBody>
      </p:sp>
    </p:spTree>
    <p:extLst>
      <p:ext uri="{BB962C8B-B14F-4D97-AF65-F5344CB8AC3E}">
        <p14:creationId xmlns:p14="http://schemas.microsoft.com/office/powerpoint/2010/main" val="24368830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sz="half" idx="1"/>
          </p:nvPr>
        </p:nvSpPr>
        <p:spPr/>
        <p:txBody>
          <a:bodyPr>
            <a:normAutofit fontScale="92500"/>
          </a:bodyPr>
          <a:lstStyle/>
          <a:p>
            <a:r>
              <a:rPr lang="en-US" sz="2400" dirty="0"/>
              <a:t>Decision lists: </a:t>
            </a:r>
          </a:p>
          <a:p>
            <a:pPr lvl="1"/>
            <a:r>
              <a:rPr lang="en-US" sz="1866" dirty="0"/>
              <a:t>Predict when a rule is true</a:t>
            </a:r>
          </a:p>
          <a:p>
            <a:pPr lvl="1"/>
            <a:r>
              <a:rPr lang="en-US" sz="1866" dirty="0"/>
              <a:t>Collection of if-then-else statements</a:t>
            </a:r>
          </a:p>
          <a:p>
            <a:pPr lvl="1"/>
            <a:endParaRPr lang="en-US" sz="2400" dirty="0"/>
          </a:p>
          <a:p>
            <a:pPr marL="533399" indent="-457200"/>
            <a:r>
              <a:rPr lang="en-US" sz="2400" dirty="0"/>
              <a:t>Drawbacks associated with decision lists:</a:t>
            </a:r>
          </a:p>
          <a:p>
            <a:pPr marL="1066785" lvl="1" indent="-457200"/>
            <a:r>
              <a:rPr lang="en-US" sz="1866" dirty="0"/>
              <a:t>New rules can only cover increasingly narrow slices of the feature space</a:t>
            </a:r>
          </a:p>
          <a:p>
            <a:pPr marL="1066785" lvl="1" indent="-457200"/>
            <a:r>
              <a:rPr lang="en-US" sz="1866" dirty="0"/>
              <a:t>Interpretability becomes challenging when size of the rules increases</a:t>
            </a:r>
          </a:p>
          <a:p>
            <a:pPr marL="1066785" lvl="1" indent="-457200"/>
            <a:r>
              <a:rPr lang="en-US" sz="1866" dirty="0"/>
              <a:t>Difficult to understand all the conditions that must be satisfied before applying a rule</a:t>
            </a:r>
          </a:p>
          <a:p>
            <a:pPr marL="1066785" lvl="1" indent="-457200"/>
            <a:r>
              <a:rPr lang="en-US" sz="1866" dirty="0"/>
              <a:t>Narrow rules for most classes in multi-class classification</a:t>
            </a:r>
          </a:p>
          <a:p>
            <a:pPr marL="1066785" lvl="1" indent="-457200"/>
            <a:endParaRPr lang="en-US" sz="1866" dirty="0"/>
          </a:p>
          <a:p>
            <a:pPr marL="609585" lvl="1" indent="0">
              <a:buNone/>
            </a:pPr>
            <a:endParaRPr lang="en-US" sz="2400" dirty="0"/>
          </a:p>
        </p:txBody>
      </p:sp>
      <p:pic>
        <p:nvPicPr>
          <p:cNvPr id="5" name="Content Placeholder 4">
            <a:extLst>
              <a:ext uri="{FF2B5EF4-FFF2-40B4-BE49-F238E27FC236}">
                <a16:creationId xmlns:a16="http://schemas.microsoft.com/office/drawing/2014/main" id="{FBB0D18E-2E3D-48AE-866F-9F64FB1FA794}"/>
              </a:ext>
            </a:extLst>
          </p:cNvPr>
          <p:cNvPicPr>
            <a:picLocks noGrp="1" noChangeAspect="1"/>
          </p:cNvPicPr>
          <p:nvPr>
            <p:ph sz="half" idx="2"/>
          </p:nvPr>
        </p:nvPicPr>
        <p:blipFill>
          <a:blip r:embed="rId3"/>
          <a:stretch>
            <a:fillRect/>
          </a:stretch>
        </p:blipFill>
        <p:spPr>
          <a:xfrm>
            <a:off x="6197600" y="3003327"/>
            <a:ext cx="5384800" cy="2802383"/>
          </a:xfrm>
          <a:prstGeom prst="rect">
            <a:avLst/>
          </a:prstGeom>
        </p:spPr>
      </p:pic>
      <p:sp>
        <p:nvSpPr>
          <p:cNvPr id="6" name="TextBox 5">
            <a:extLst>
              <a:ext uri="{FF2B5EF4-FFF2-40B4-BE49-F238E27FC236}">
                <a16:creationId xmlns:a16="http://schemas.microsoft.com/office/drawing/2014/main" id="{BAD1D219-D0F5-433B-A1C4-31F8459726CF}"/>
              </a:ext>
            </a:extLst>
          </p:cNvPr>
          <p:cNvSpPr txBox="1"/>
          <p:nvPr/>
        </p:nvSpPr>
        <p:spPr>
          <a:xfrm>
            <a:off x="5160015" y="5849514"/>
            <a:ext cx="7459969" cy="461665"/>
          </a:xfrm>
          <a:prstGeom prst="rect">
            <a:avLst/>
          </a:prstGeom>
          <a:noFill/>
        </p:spPr>
        <p:txBody>
          <a:bodyPr wrap="square" rtlCol="0">
            <a:spAutoFit/>
          </a:bodyPr>
          <a:lstStyle/>
          <a:p>
            <a:pPr algn="ctr"/>
            <a:r>
              <a:rPr lang="en-US" dirty="0">
                <a:solidFill>
                  <a:srgbClr val="FF0000"/>
                </a:solidFill>
              </a:rPr>
              <a:t>Example of a decision list</a:t>
            </a:r>
          </a:p>
        </p:txBody>
      </p:sp>
    </p:spTree>
    <p:extLst>
      <p:ext uri="{BB962C8B-B14F-4D97-AF65-F5344CB8AC3E}">
        <p14:creationId xmlns:p14="http://schemas.microsoft.com/office/powerpoint/2010/main" val="42411962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Interpretable Decision Sets</a:t>
            </a:r>
          </a:p>
        </p:txBody>
      </p:sp>
      <p:sp>
        <p:nvSpPr>
          <p:cNvPr id="3" name="Content Placeholder 2"/>
          <p:cNvSpPr>
            <a:spLocks noGrp="1"/>
          </p:cNvSpPr>
          <p:nvPr>
            <p:ph sz="half" idx="1"/>
          </p:nvPr>
        </p:nvSpPr>
        <p:spPr/>
        <p:txBody>
          <a:bodyPr>
            <a:normAutofit fontScale="92500"/>
          </a:bodyPr>
          <a:lstStyle/>
          <a:p>
            <a:r>
              <a:rPr lang="en-US" sz="2400" dirty="0"/>
              <a:t>Collection of if-then rules with no precedence in order.</a:t>
            </a:r>
          </a:p>
          <a:p>
            <a:pPr lvl="1"/>
            <a:r>
              <a:rPr lang="en-US" sz="1866" dirty="0"/>
              <a:t>No hierarchy due to absence of else statements.</a:t>
            </a:r>
          </a:p>
          <a:p>
            <a:pPr lvl="1"/>
            <a:endParaRPr lang="en-US" sz="1866" dirty="0"/>
          </a:p>
          <a:p>
            <a:r>
              <a:rPr lang="en-US" sz="2400" dirty="0"/>
              <a:t>Default label assigned to data points when not covered by any rule or covered by rules indicating different classes.</a:t>
            </a:r>
          </a:p>
          <a:p>
            <a:pPr marL="0" indent="0">
              <a:buNone/>
            </a:pPr>
            <a:endParaRPr lang="en-US" sz="2400" dirty="0"/>
          </a:p>
          <a:p>
            <a:r>
              <a:rPr lang="en-US" sz="2400" dirty="0"/>
              <a:t>Each rule is an independent classifier that can assign its label.</a:t>
            </a:r>
          </a:p>
          <a:p>
            <a:endParaRPr lang="en-US" sz="2400" dirty="0"/>
          </a:p>
        </p:txBody>
      </p:sp>
      <p:pic>
        <p:nvPicPr>
          <p:cNvPr id="5" name="Content Placeholder 4">
            <a:extLst>
              <a:ext uri="{FF2B5EF4-FFF2-40B4-BE49-F238E27FC236}">
                <a16:creationId xmlns:a16="http://schemas.microsoft.com/office/drawing/2014/main" id="{B7405C26-02AD-48CC-A474-D5E2A51824D1}"/>
              </a:ext>
            </a:extLst>
          </p:cNvPr>
          <p:cNvPicPr>
            <a:picLocks noGrp="1" noChangeAspect="1"/>
          </p:cNvPicPr>
          <p:nvPr>
            <p:ph sz="half" idx="2"/>
          </p:nvPr>
        </p:nvPicPr>
        <p:blipFill>
          <a:blip r:embed="rId3"/>
          <a:stretch>
            <a:fillRect/>
          </a:stretch>
        </p:blipFill>
        <p:spPr>
          <a:xfrm>
            <a:off x="6197600" y="2992627"/>
            <a:ext cx="5384800" cy="2823784"/>
          </a:xfrm>
          <a:prstGeom prst="rect">
            <a:avLst/>
          </a:prstGeom>
        </p:spPr>
      </p:pic>
      <p:sp>
        <p:nvSpPr>
          <p:cNvPr id="6" name="TextBox 5">
            <a:extLst>
              <a:ext uri="{FF2B5EF4-FFF2-40B4-BE49-F238E27FC236}">
                <a16:creationId xmlns:a16="http://schemas.microsoft.com/office/drawing/2014/main" id="{E6E23814-FD24-4D5B-AFF9-3E1CD098996E}"/>
              </a:ext>
            </a:extLst>
          </p:cNvPr>
          <p:cNvSpPr txBox="1"/>
          <p:nvPr/>
        </p:nvSpPr>
        <p:spPr>
          <a:xfrm>
            <a:off x="5160015" y="5860215"/>
            <a:ext cx="7459969" cy="461665"/>
          </a:xfrm>
          <a:prstGeom prst="rect">
            <a:avLst/>
          </a:prstGeom>
          <a:noFill/>
        </p:spPr>
        <p:txBody>
          <a:bodyPr wrap="square" rtlCol="0">
            <a:spAutoFit/>
          </a:bodyPr>
          <a:lstStyle/>
          <a:p>
            <a:pPr algn="ctr"/>
            <a:r>
              <a:rPr lang="en-US" dirty="0">
                <a:solidFill>
                  <a:srgbClr val="FF0000"/>
                </a:solidFill>
              </a:rPr>
              <a:t>Example of a decision set</a:t>
            </a:r>
          </a:p>
        </p:txBody>
      </p:sp>
    </p:spTree>
    <p:extLst>
      <p:ext uri="{BB962C8B-B14F-4D97-AF65-F5344CB8AC3E}">
        <p14:creationId xmlns:p14="http://schemas.microsoft.com/office/powerpoint/2010/main" val="22317846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8135A56-50E2-4F81-86F3-3F039ADAAD38}"/>
              </a:ext>
            </a:extLst>
          </p:cNvPr>
          <p:cNvSpPr>
            <a:spLocks noGrp="1"/>
          </p:cNvSpPr>
          <p:nvPr>
            <p:ph type="title"/>
          </p:nvPr>
        </p:nvSpPr>
        <p:spPr/>
        <p:txBody>
          <a:bodyPr/>
          <a:lstStyle/>
          <a:p>
            <a:r>
              <a:rPr lang="en-US" dirty="0"/>
              <a:t>Interpretable Decision Sets</a:t>
            </a:r>
          </a:p>
        </p:txBody>
      </p:sp>
      <p:sp>
        <p:nvSpPr>
          <p:cNvPr id="6" name="Content Placeholder 5">
            <a:extLst>
              <a:ext uri="{FF2B5EF4-FFF2-40B4-BE49-F238E27FC236}">
                <a16:creationId xmlns:a16="http://schemas.microsoft.com/office/drawing/2014/main" id="{42A4DB46-5B09-490F-98DB-A8AF1F5164ED}"/>
              </a:ext>
            </a:extLst>
          </p:cNvPr>
          <p:cNvSpPr>
            <a:spLocks noGrp="1"/>
          </p:cNvSpPr>
          <p:nvPr>
            <p:ph idx="1"/>
          </p:nvPr>
        </p:nvSpPr>
        <p:spPr/>
        <p:txBody>
          <a:bodyPr>
            <a:normAutofit/>
          </a:bodyPr>
          <a:lstStyle/>
          <a:p>
            <a:r>
              <a:rPr lang="en-US" sz="2400" dirty="0"/>
              <a:t>Decision sets defined using </a:t>
            </a:r>
            <a:r>
              <a:rPr lang="en-US" sz="2400" u="sng" dirty="0" err="1">
                <a:solidFill>
                  <a:schemeClr val="tx1"/>
                </a:solidFill>
              </a:rPr>
              <a:t>itemsets</a:t>
            </a:r>
            <a:endParaRPr lang="en-US" sz="2400" u="sng" dirty="0">
              <a:solidFill>
                <a:schemeClr val="tx1"/>
              </a:solidFill>
            </a:endParaRPr>
          </a:p>
          <a:p>
            <a:pPr marL="609585" lvl="1" indent="0">
              <a:buNone/>
            </a:pPr>
            <a:endParaRPr lang="en-US" sz="2200" dirty="0"/>
          </a:p>
        </p:txBody>
      </p:sp>
      <p:pic>
        <p:nvPicPr>
          <p:cNvPr id="7" name="Picture 6">
            <a:extLst>
              <a:ext uri="{FF2B5EF4-FFF2-40B4-BE49-F238E27FC236}">
                <a16:creationId xmlns:a16="http://schemas.microsoft.com/office/drawing/2014/main" id="{1AE5E53B-BD9E-4B88-9F40-2BDE61F4BBCC}"/>
              </a:ext>
            </a:extLst>
          </p:cNvPr>
          <p:cNvPicPr>
            <a:picLocks noChangeAspect="1"/>
          </p:cNvPicPr>
          <p:nvPr/>
        </p:nvPicPr>
        <p:blipFill>
          <a:blip r:embed="rId3"/>
          <a:stretch>
            <a:fillRect/>
          </a:stretch>
        </p:blipFill>
        <p:spPr>
          <a:xfrm>
            <a:off x="1233948" y="3183194"/>
            <a:ext cx="9724103" cy="2962085"/>
          </a:xfrm>
          <a:prstGeom prst="rect">
            <a:avLst/>
          </a:prstGeom>
        </p:spPr>
      </p:pic>
    </p:spTree>
    <p:extLst>
      <p:ext uri="{BB962C8B-B14F-4D97-AF65-F5344CB8AC3E}">
        <p14:creationId xmlns:p14="http://schemas.microsoft.com/office/powerpoint/2010/main" val="27565691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F9698-8AEF-4693-8569-AE881E0C7637}"/>
              </a:ext>
            </a:extLst>
          </p:cNvPr>
          <p:cNvSpPr>
            <a:spLocks noGrp="1"/>
          </p:cNvSpPr>
          <p:nvPr>
            <p:ph type="title"/>
          </p:nvPr>
        </p:nvSpPr>
        <p:spPr/>
        <p:txBody>
          <a:bodyPr>
            <a:normAutofit fontScale="90000"/>
          </a:bodyPr>
          <a:lstStyle/>
          <a:p>
            <a:r>
              <a:rPr lang="en-US" dirty="0"/>
              <a:t>Properties of Interpretable Decision Sets</a:t>
            </a:r>
          </a:p>
        </p:txBody>
      </p:sp>
      <p:sp>
        <p:nvSpPr>
          <p:cNvPr id="3" name="Content Placeholder 2">
            <a:extLst>
              <a:ext uri="{FF2B5EF4-FFF2-40B4-BE49-F238E27FC236}">
                <a16:creationId xmlns:a16="http://schemas.microsoft.com/office/drawing/2014/main" id="{2D1F3270-3D69-4D6C-A2A5-8F255A2F75F3}"/>
              </a:ext>
            </a:extLst>
          </p:cNvPr>
          <p:cNvSpPr>
            <a:spLocks noGrp="1"/>
          </p:cNvSpPr>
          <p:nvPr>
            <p:ph idx="1"/>
          </p:nvPr>
        </p:nvSpPr>
        <p:spPr/>
        <p:txBody>
          <a:bodyPr>
            <a:normAutofit/>
          </a:bodyPr>
          <a:lstStyle/>
          <a:p>
            <a:r>
              <a:rPr lang="en-US" sz="2400" dirty="0"/>
              <a:t>Based on </a:t>
            </a:r>
            <a:r>
              <a:rPr lang="en-US" sz="2400" u="sng" dirty="0"/>
              <a:t>interpretability</a:t>
            </a:r>
          </a:p>
        </p:txBody>
      </p:sp>
      <p:pic>
        <p:nvPicPr>
          <p:cNvPr id="6" name="Picture 5">
            <a:extLst>
              <a:ext uri="{FF2B5EF4-FFF2-40B4-BE49-F238E27FC236}">
                <a16:creationId xmlns:a16="http://schemas.microsoft.com/office/drawing/2014/main" id="{4B35B6DF-E43C-4263-9ADF-BE6E2D19EEAC}"/>
              </a:ext>
            </a:extLst>
          </p:cNvPr>
          <p:cNvPicPr>
            <a:picLocks noChangeAspect="1"/>
          </p:cNvPicPr>
          <p:nvPr/>
        </p:nvPicPr>
        <p:blipFill>
          <a:blip r:embed="rId3"/>
          <a:stretch>
            <a:fillRect/>
          </a:stretch>
        </p:blipFill>
        <p:spPr>
          <a:xfrm>
            <a:off x="1135933" y="2873785"/>
            <a:ext cx="6419850" cy="323850"/>
          </a:xfrm>
          <a:prstGeom prst="rect">
            <a:avLst/>
          </a:prstGeom>
        </p:spPr>
      </p:pic>
      <p:pic>
        <p:nvPicPr>
          <p:cNvPr id="7" name="Picture 6">
            <a:extLst>
              <a:ext uri="{FF2B5EF4-FFF2-40B4-BE49-F238E27FC236}">
                <a16:creationId xmlns:a16="http://schemas.microsoft.com/office/drawing/2014/main" id="{E9BA0939-53EB-47B2-85C4-B171C9C0844E}"/>
              </a:ext>
            </a:extLst>
          </p:cNvPr>
          <p:cNvPicPr>
            <a:picLocks noChangeAspect="1"/>
          </p:cNvPicPr>
          <p:nvPr/>
        </p:nvPicPr>
        <p:blipFill>
          <a:blip r:embed="rId4"/>
          <a:stretch>
            <a:fillRect/>
          </a:stretch>
        </p:blipFill>
        <p:spPr>
          <a:xfrm>
            <a:off x="1126408" y="3340074"/>
            <a:ext cx="6629400" cy="581025"/>
          </a:xfrm>
          <a:prstGeom prst="rect">
            <a:avLst/>
          </a:prstGeom>
        </p:spPr>
      </p:pic>
      <p:pic>
        <p:nvPicPr>
          <p:cNvPr id="8" name="Picture 7">
            <a:extLst>
              <a:ext uri="{FF2B5EF4-FFF2-40B4-BE49-F238E27FC236}">
                <a16:creationId xmlns:a16="http://schemas.microsoft.com/office/drawing/2014/main" id="{FCD24B11-FF7F-4AD0-AE5C-35550E27F1E7}"/>
              </a:ext>
            </a:extLst>
          </p:cNvPr>
          <p:cNvPicPr>
            <a:picLocks noChangeAspect="1"/>
          </p:cNvPicPr>
          <p:nvPr/>
        </p:nvPicPr>
        <p:blipFill>
          <a:blip r:embed="rId5"/>
          <a:stretch>
            <a:fillRect/>
          </a:stretch>
        </p:blipFill>
        <p:spPr>
          <a:xfrm>
            <a:off x="1135933" y="3986212"/>
            <a:ext cx="6600825" cy="638175"/>
          </a:xfrm>
          <a:prstGeom prst="rect">
            <a:avLst/>
          </a:prstGeom>
        </p:spPr>
      </p:pic>
      <p:pic>
        <p:nvPicPr>
          <p:cNvPr id="9" name="Picture 8">
            <a:extLst>
              <a:ext uri="{FF2B5EF4-FFF2-40B4-BE49-F238E27FC236}">
                <a16:creationId xmlns:a16="http://schemas.microsoft.com/office/drawing/2014/main" id="{3447C665-43D3-483C-8ED3-757C5453F295}"/>
              </a:ext>
            </a:extLst>
          </p:cNvPr>
          <p:cNvPicPr>
            <a:picLocks noChangeAspect="1"/>
          </p:cNvPicPr>
          <p:nvPr/>
        </p:nvPicPr>
        <p:blipFill>
          <a:blip r:embed="rId6"/>
          <a:stretch>
            <a:fillRect/>
          </a:stretch>
        </p:blipFill>
        <p:spPr>
          <a:xfrm>
            <a:off x="1135933" y="4735513"/>
            <a:ext cx="6553200" cy="1085850"/>
          </a:xfrm>
          <a:prstGeom prst="rect">
            <a:avLst/>
          </a:prstGeom>
        </p:spPr>
      </p:pic>
    </p:spTree>
    <p:extLst>
      <p:ext uri="{BB962C8B-B14F-4D97-AF65-F5344CB8AC3E}">
        <p14:creationId xmlns:p14="http://schemas.microsoft.com/office/powerpoint/2010/main" val="4559329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F9698-8AEF-4693-8569-AE881E0C7637}"/>
              </a:ext>
            </a:extLst>
          </p:cNvPr>
          <p:cNvSpPr>
            <a:spLocks noGrp="1"/>
          </p:cNvSpPr>
          <p:nvPr>
            <p:ph type="title"/>
          </p:nvPr>
        </p:nvSpPr>
        <p:spPr/>
        <p:txBody>
          <a:bodyPr>
            <a:normAutofit fontScale="90000"/>
          </a:bodyPr>
          <a:lstStyle/>
          <a:p>
            <a:r>
              <a:rPr lang="en-US" dirty="0"/>
              <a:t>Properties of Interpretable Decision Sets</a:t>
            </a:r>
          </a:p>
        </p:txBody>
      </p:sp>
      <p:sp>
        <p:nvSpPr>
          <p:cNvPr id="3" name="Content Placeholder 2">
            <a:extLst>
              <a:ext uri="{FF2B5EF4-FFF2-40B4-BE49-F238E27FC236}">
                <a16:creationId xmlns:a16="http://schemas.microsoft.com/office/drawing/2014/main" id="{2D1F3270-3D69-4D6C-A2A5-8F255A2F75F3}"/>
              </a:ext>
            </a:extLst>
          </p:cNvPr>
          <p:cNvSpPr>
            <a:spLocks noGrp="1"/>
          </p:cNvSpPr>
          <p:nvPr>
            <p:ph idx="1"/>
          </p:nvPr>
        </p:nvSpPr>
        <p:spPr/>
        <p:txBody>
          <a:bodyPr>
            <a:normAutofit/>
          </a:bodyPr>
          <a:lstStyle/>
          <a:p>
            <a:r>
              <a:rPr lang="en-US" sz="2400" dirty="0"/>
              <a:t>Based on </a:t>
            </a:r>
            <a:r>
              <a:rPr lang="en-US" sz="2400" u="sng" dirty="0"/>
              <a:t>accuracy</a:t>
            </a:r>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Used to reason about the precision and recall of the entire decision set.</a:t>
            </a:r>
          </a:p>
        </p:txBody>
      </p:sp>
      <p:pic>
        <p:nvPicPr>
          <p:cNvPr id="4" name="Picture 3">
            <a:extLst>
              <a:ext uri="{FF2B5EF4-FFF2-40B4-BE49-F238E27FC236}">
                <a16:creationId xmlns:a16="http://schemas.microsoft.com/office/drawing/2014/main" id="{11DA571D-EA07-47B2-AE99-071C0C45E623}"/>
              </a:ext>
            </a:extLst>
          </p:cNvPr>
          <p:cNvPicPr>
            <a:picLocks noChangeAspect="1"/>
          </p:cNvPicPr>
          <p:nvPr/>
        </p:nvPicPr>
        <p:blipFill>
          <a:blip r:embed="rId3"/>
          <a:stretch>
            <a:fillRect/>
          </a:stretch>
        </p:blipFill>
        <p:spPr>
          <a:xfrm>
            <a:off x="1124717" y="2774693"/>
            <a:ext cx="6638925" cy="2409825"/>
          </a:xfrm>
          <a:prstGeom prst="rect">
            <a:avLst/>
          </a:prstGeom>
        </p:spPr>
      </p:pic>
    </p:spTree>
    <p:extLst>
      <p:ext uri="{BB962C8B-B14F-4D97-AF65-F5344CB8AC3E}">
        <p14:creationId xmlns:p14="http://schemas.microsoft.com/office/powerpoint/2010/main" val="20161676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Decision Sets</a:t>
            </a:r>
          </a:p>
        </p:txBody>
      </p:sp>
      <p:sp>
        <p:nvSpPr>
          <p:cNvPr id="3" name="Content Placeholder 2"/>
          <p:cNvSpPr>
            <a:spLocks noGrp="1"/>
          </p:cNvSpPr>
          <p:nvPr>
            <p:ph idx="1"/>
          </p:nvPr>
        </p:nvSpPr>
        <p:spPr>
          <a:xfrm>
            <a:off x="609600" y="2362200"/>
            <a:ext cx="10972800" cy="3886200"/>
          </a:xfrm>
        </p:spPr>
        <p:txBody>
          <a:bodyPr>
            <a:noAutofit/>
          </a:bodyPr>
          <a:lstStyle/>
          <a:p>
            <a:r>
              <a:rPr lang="en-US" sz="2000" dirty="0"/>
              <a:t>Objective Function: Interpretability Terms</a:t>
            </a:r>
          </a:p>
          <a:p>
            <a:pPr lvl="1"/>
            <a:r>
              <a:rPr lang="en-US" sz="1870" dirty="0"/>
              <a:t>For decision sets with a smaller number of rules</a:t>
            </a:r>
          </a:p>
          <a:p>
            <a:pPr lvl="1"/>
            <a:endParaRPr lang="en-US" sz="1870" dirty="0"/>
          </a:p>
          <a:p>
            <a:pPr lvl="1"/>
            <a:r>
              <a:rPr lang="en-US" sz="1870" dirty="0"/>
              <a:t>For fewer predicates in the decision set, where</a:t>
            </a:r>
          </a:p>
          <a:p>
            <a:pPr lvl="1"/>
            <a:endParaRPr lang="en-US" sz="1870" dirty="0"/>
          </a:p>
          <a:p>
            <a:pPr lvl="1"/>
            <a:endParaRPr lang="en-US" sz="1870" dirty="0"/>
          </a:p>
          <a:p>
            <a:pPr lvl="1"/>
            <a:r>
              <a:rPr lang="en-US" sz="1870" dirty="0"/>
              <a:t>For favoring decision sets with rules that do not overlap in the feature space</a:t>
            </a:r>
          </a:p>
          <a:p>
            <a:pPr lvl="1"/>
            <a:endParaRPr lang="en-US" sz="1870" dirty="0"/>
          </a:p>
          <a:p>
            <a:pPr lvl="1"/>
            <a:endParaRPr lang="en-US" sz="1870" dirty="0"/>
          </a:p>
          <a:p>
            <a:pPr lvl="1"/>
            <a:endParaRPr lang="en-US" sz="1870" dirty="0"/>
          </a:p>
          <a:p>
            <a:pPr lvl="1"/>
            <a:r>
              <a:rPr lang="en-US" sz="1870" dirty="0"/>
              <a:t>For encouraging the decision set to have at least one rule that predicts each class</a:t>
            </a:r>
          </a:p>
        </p:txBody>
      </p:sp>
      <p:pic>
        <p:nvPicPr>
          <p:cNvPr id="6" name="Content Placeholder 5">
            <a:extLst>
              <a:ext uri="{FF2B5EF4-FFF2-40B4-BE49-F238E27FC236}">
                <a16:creationId xmlns:a16="http://schemas.microsoft.com/office/drawing/2014/main" id="{BE99FFE5-04B4-4CC5-B1FD-89272F6C0B9A}"/>
              </a:ext>
            </a:extLst>
          </p:cNvPr>
          <p:cNvPicPr>
            <a:picLocks noGrp="1" noChangeAspect="1"/>
          </p:cNvPicPr>
          <p:nvPr>
            <p:ph sz="half" idx="4294967295"/>
          </p:nvPr>
        </p:nvPicPr>
        <p:blipFill>
          <a:blip r:embed="rId3"/>
          <a:stretch>
            <a:fillRect/>
          </a:stretch>
        </p:blipFill>
        <p:spPr>
          <a:xfrm>
            <a:off x="4876798" y="3067069"/>
            <a:ext cx="2438400" cy="381000"/>
          </a:xfrm>
          <a:prstGeom prst="rect">
            <a:avLst/>
          </a:prstGeom>
        </p:spPr>
      </p:pic>
      <p:pic>
        <p:nvPicPr>
          <p:cNvPr id="9" name="Picture 8">
            <a:extLst>
              <a:ext uri="{FF2B5EF4-FFF2-40B4-BE49-F238E27FC236}">
                <a16:creationId xmlns:a16="http://schemas.microsoft.com/office/drawing/2014/main" id="{1D67551B-0947-4EB9-BB47-519BDC84EE09}"/>
              </a:ext>
            </a:extLst>
          </p:cNvPr>
          <p:cNvPicPr>
            <a:picLocks noChangeAspect="1"/>
          </p:cNvPicPr>
          <p:nvPr/>
        </p:nvPicPr>
        <p:blipFill>
          <a:blip r:embed="rId4"/>
          <a:stretch>
            <a:fillRect/>
          </a:stretch>
        </p:blipFill>
        <p:spPr>
          <a:xfrm>
            <a:off x="4271960" y="3824475"/>
            <a:ext cx="3648075" cy="657225"/>
          </a:xfrm>
          <a:prstGeom prst="rect">
            <a:avLst/>
          </a:prstGeom>
        </p:spPr>
      </p:pic>
      <p:pic>
        <p:nvPicPr>
          <p:cNvPr id="10" name="Picture 9">
            <a:extLst>
              <a:ext uri="{FF2B5EF4-FFF2-40B4-BE49-F238E27FC236}">
                <a16:creationId xmlns:a16="http://schemas.microsoft.com/office/drawing/2014/main" id="{208B59C9-24F4-4988-A410-4285EFFF517F}"/>
              </a:ext>
            </a:extLst>
          </p:cNvPr>
          <p:cNvPicPr>
            <a:picLocks noChangeAspect="1"/>
          </p:cNvPicPr>
          <p:nvPr/>
        </p:nvPicPr>
        <p:blipFill>
          <a:blip r:embed="rId5"/>
          <a:stretch>
            <a:fillRect/>
          </a:stretch>
        </p:blipFill>
        <p:spPr>
          <a:xfrm>
            <a:off x="1704974" y="4891164"/>
            <a:ext cx="4391025" cy="1000125"/>
          </a:xfrm>
          <a:prstGeom prst="rect">
            <a:avLst/>
          </a:prstGeom>
        </p:spPr>
      </p:pic>
      <p:pic>
        <p:nvPicPr>
          <p:cNvPr id="11" name="Picture 10">
            <a:extLst>
              <a:ext uri="{FF2B5EF4-FFF2-40B4-BE49-F238E27FC236}">
                <a16:creationId xmlns:a16="http://schemas.microsoft.com/office/drawing/2014/main" id="{AFBC37CA-3F25-43BC-8DFB-8021B3BA6028}"/>
              </a:ext>
            </a:extLst>
          </p:cNvPr>
          <p:cNvPicPr>
            <a:picLocks noChangeAspect="1"/>
          </p:cNvPicPr>
          <p:nvPr/>
        </p:nvPicPr>
        <p:blipFill>
          <a:blip r:embed="rId6"/>
          <a:stretch>
            <a:fillRect/>
          </a:stretch>
        </p:blipFill>
        <p:spPr>
          <a:xfrm>
            <a:off x="6619874" y="4901594"/>
            <a:ext cx="4438650" cy="1028700"/>
          </a:xfrm>
          <a:prstGeom prst="rect">
            <a:avLst/>
          </a:prstGeom>
        </p:spPr>
      </p:pic>
      <p:pic>
        <p:nvPicPr>
          <p:cNvPr id="12" name="Picture 11">
            <a:extLst>
              <a:ext uri="{FF2B5EF4-FFF2-40B4-BE49-F238E27FC236}">
                <a16:creationId xmlns:a16="http://schemas.microsoft.com/office/drawing/2014/main" id="{B0DB3507-7F28-4932-9618-171ACEB18DCA}"/>
              </a:ext>
            </a:extLst>
          </p:cNvPr>
          <p:cNvPicPr>
            <a:picLocks noChangeAspect="1"/>
          </p:cNvPicPr>
          <p:nvPr/>
        </p:nvPicPr>
        <p:blipFill>
          <a:blip r:embed="rId7"/>
          <a:stretch>
            <a:fillRect/>
          </a:stretch>
        </p:blipFill>
        <p:spPr>
          <a:xfrm>
            <a:off x="6267449" y="3417428"/>
            <a:ext cx="2590800" cy="457200"/>
          </a:xfrm>
          <a:prstGeom prst="rect">
            <a:avLst/>
          </a:prstGeom>
        </p:spPr>
      </p:pic>
      <p:pic>
        <p:nvPicPr>
          <p:cNvPr id="13" name="Picture 12">
            <a:extLst>
              <a:ext uri="{FF2B5EF4-FFF2-40B4-BE49-F238E27FC236}">
                <a16:creationId xmlns:a16="http://schemas.microsoft.com/office/drawing/2014/main" id="{355542FE-E4FA-469D-842D-977E6AA45807}"/>
              </a:ext>
            </a:extLst>
          </p:cNvPr>
          <p:cNvPicPr>
            <a:picLocks noChangeAspect="1"/>
          </p:cNvPicPr>
          <p:nvPr/>
        </p:nvPicPr>
        <p:blipFill>
          <a:blip r:embed="rId8"/>
          <a:stretch>
            <a:fillRect/>
          </a:stretch>
        </p:blipFill>
        <p:spPr>
          <a:xfrm>
            <a:off x="3695699" y="6217350"/>
            <a:ext cx="5143500" cy="609600"/>
          </a:xfrm>
          <a:prstGeom prst="rect">
            <a:avLst/>
          </a:prstGeom>
        </p:spPr>
      </p:pic>
    </p:spTree>
    <p:extLst>
      <p:ext uri="{BB962C8B-B14F-4D97-AF65-F5344CB8AC3E}">
        <p14:creationId xmlns:p14="http://schemas.microsoft.com/office/powerpoint/2010/main" val="1585174866"/>
      </p:ext>
    </p:extLst>
  </p:cSld>
  <p:clrMapOvr>
    <a:masterClrMapping/>
  </p:clrMapOvr>
  <p:timing>
    <p:tnLst>
      <p:par>
        <p:cTn id="1" dur="indefinite" restart="never" nodeType="tmRoot"/>
      </p:par>
    </p:tnLst>
  </p:timing>
</p:sld>
</file>

<file path=ppt/theme/theme1.xml><?xml version="1.0" encoding="utf-8"?>
<a:theme xmlns:a="http://schemas.openxmlformats.org/drawingml/2006/main" name="16-9 White Backgrou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6-9 Cover">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6-9 Dark Background">
  <a:themeElements>
    <a:clrScheme name="Custom 11">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040300"/>
      </a:hlink>
      <a:folHlink>
        <a:srgbClr val="96A9A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6-9 Light Backgroun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1_16-9 White Backgrou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1_16-9 Cover">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1_16-9 Dark Background">
  <a:themeElements>
    <a:clrScheme name="Custom 11">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040300"/>
      </a:hlink>
      <a:folHlink>
        <a:srgbClr val="96A9A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1_16-9 Light Backgroun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CoE-Template</Template>
  <TotalTime>2227</TotalTime>
  <Words>1573</Words>
  <Application>Microsoft Office PowerPoint</Application>
  <PresentationFormat>Widescreen</PresentationFormat>
  <Paragraphs>173</Paragraphs>
  <Slides>17</Slides>
  <Notes>13</Notes>
  <HiddenSlides>0</HiddenSlides>
  <MMClips>0</MMClips>
  <ScaleCrop>false</ScaleCrop>
  <HeadingPairs>
    <vt:vector size="6" baseType="variant">
      <vt:variant>
        <vt:lpstr>Fonts Used</vt:lpstr>
      </vt:variant>
      <vt:variant>
        <vt:i4>6</vt:i4>
      </vt:variant>
      <vt:variant>
        <vt:lpstr>Theme</vt:lpstr>
      </vt:variant>
      <vt:variant>
        <vt:i4>8</vt:i4>
      </vt:variant>
      <vt:variant>
        <vt:lpstr>Slide Titles</vt:lpstr>
      </vt:variant>
      <vt:variant>
        <vt:i4>17</vt:i4>
      </vt:variant>
    </vt:vector>
  </HeadingPairs>
  <TitlesOfParts>
    <vt:vector size="31" baseType="lpstr">
      <vt:lpstr>Arial</vt:lpstr>
      <vt:lpstr>Arial Black</vt:lpstr>
      <vt:lpstr>Calibri</vt:lpstr>
      <vt:lpstr>Cambria Math</vt:lpstr>
      <vt:lpstr>Wingdings</vt:lpstr>
      <vt:lpstr>ヒラギノ角ゴ Pro W3</vt:lpstr>
      <vt:lpstr>16-9 White Backgroud</vt:lpstr>
      <vt:lpstr>16-9 Cover</vt:lpstr>
      <vt:lpstr>16-9 Dark Background</vt:lpstr>
      <vt:lpstr>16-9 Light Background</vt:lpstr>
      <vt:lpstr>1_16-9 White Backgroud</vt:lpstr>
      <vt:lpstr>1_16-9 Cover</vt:lpstr>
      <vt:lpstr>1_16-9 Dark Background</vt:lpstr>
      <vt:lpstr>1_16-9 Light Background</vt:lpstr>
      <vt:lpstr>Interpretable Decision Sets: A Joint Framework for Description and Prediction</vt:lpstr>
      <vt:lpstr>Outline</vt:lpstr>
      <vt:lpstr>Introduction</vt:lpstr>
      <vt:lpstr>Motivation</vt:lpstr>
      <vt:lpstr>Interpretable Decision Sets</vt:lpstr>
      <vt:lpstr>Interpretable Decision Sets</vt:lpstr>
      <vt:lpstr>Properties of Interpretable Decision Sets</vt:lpstr>
      <vt:lpstr>Properties of Interpretable Decision Sets</vt:lpstr>
      <vt:lpstr>Learning Decision Sets</vt:lpstr>
      <vt:lpstr>Learning Decision Sets</vt:lpstr>
      <vt:lpstr>Learning Decision Sets</vt:lpstr>
      <vt:lpstr>Experimental Evaluation</vt:lpstr>
      <vt:lpstr>Classification Performance</vt:lpstr>
      <vt:lpstr>Quantifying Interpretability</vt:lpstr>
      <vt:lpstr>Ablation Studies</vt:lpstr>
      <vt:lpstr>Human Judgment of Interpretability</vt:lpstr>
      <vt:lpstr>Conclusion</vt:lpstr>
    </vt:vector>
  </TitlesOfParts>
  <Company>Cockrell School of Engineering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Interpretable Decision Sets: A Joint Framework for Description and Prediction</dc:title>
  <dc:creator>Adaimi, Rebecca</dc:creator>
  <cp:lastModifiedBy>Adaimi, Rebecca</cp:lastModifiedBy>
  <cp:revision>47</cp:revision>
  <dcterms:created xsi:type="dcterms:W3CDTF">2019-04-15T02:58:25Z</dcterms:created>
  <dcterms:modified xsi:type="dcterms:W3CDTF">2019-04-18T17:17:33Z</dcterms:modified>
</cp:coreProperties>
</file>