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horya Consu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23T00:42:08.883">
    <p:pos x="6000" y="0"/>
    <p:text>What lambda did the paper use?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6a2e976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6a2e976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6a2e976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6a2e976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6a2e976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6a2e976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6a2e976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6a2e976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6a2e976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6a2e976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819fad1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819fad1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49fa3b7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649fa3b7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819fad1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819fad1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19fad1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19fad1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19fad1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19fad1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68af1ba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68af1ba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819fad1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819fad1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819fad1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819fad1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819fad1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819fad1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Reconstruction from Model Explanations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Smitha Milli, Ludwig Schmidt, Anca D. Dragan, Moritz Hardt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4399525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Presented by: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Monica Ribero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Shorya Consul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82" name="Google Shape;382;p22"/>
          <p:cNvSpPr txBox="1"/>
          <p:nvPr>
            <p:ph idx="1" type="body"/>
          </p:nvPr>
        </p:nvSpPr>
        <p:spPr>
          <a:xfrm>
            <a:off x="1303800" y="1990050"/>
            <a:ext cx="7345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True classifier </a:t>
            </a:r>
            <a:r>
              <a:rPr b="1" i="1" lang="en" sz="1600"/>
              <a:t>f</a:t>
            </a:r>
            <a:r>
              <a:rPr lang="en" sz="1600"/>
              <a:t> trained on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40,000 images from MNIST with ground-truth labels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50,000 images from CIFAR10 with ground-truth labels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Reconstructed classifier    trained on 10,000 images randomly sampled from training set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Without ground-truth labels, queried from </a:t>
            </a:r>
            <a:r>
              <a:rPr b="1" i="1" lang="en" sz="1600"/>
              <a:t>f</a:t>
            </a: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set of 10,000 images and ground-truth labels</a:t>
            </a:r>
            <a:endParaRPr sz="1600"/>
          </a:p>
        </p:txBody>
      </p:sp>
      <p:pic>
        <p:nvPicPr>
          <p:cNvPr descr="\hat{f}" id="383" name="Google Shape;383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863" y="2957025"/>
            <a:ext cx="111878" cy="20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89" name="Google Shape;38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test accuracy after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Using only membership queries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Using membership + gradient queries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Same as </a:t>
            </a:r>
            <a:r>
              <a:rPr b="1" lang="en" sz="1600"/>
              <a:t>b </a:t>
            </a:r>
            <a:r>
              <a:rPr lang="en" sz="1600"/>
              <a:t>but gradients from SmoothGrad</a:t>
            </a:r>
            <a:endParaRPr sz="1600"/>
          </a:p>
        </p:txBody>
      </p:sp>
      <p:pic>
        <p:nvPicPr>
          <p:cNvPr id="390" name="Google Shape;390;p23"/>
          <p:cNvPicPr preferRelativeResize="0"/>
          <p:nvPr/>
        </p:nvPicPr>
        <p:blipFill rotWithShape="1">
          <a:blip r:embed="rId3">
            <a:alphaModFix/>
          </a:blip>
          <a:srcRect b="0" l="0" r="0" t="53514"/>
          <a:stretch/>
        </p:blipFill>
        <p:spPr>
          <a:xfrm>
            <a:off x="2296225" y="3226600"/>
            <a:ext cx="5380649" cy="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1303800" y="598575"/>
            <a:ext cx="751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(known model + distribution)</a:t>
            </a:r>
            <a:endParaRPr/>
          </a:p>
        </p:txBody>
      </p:sp>
      <p:pic>
        <p:nvPicPr>
          <p:cNvPr id="396" name="Google Shape;3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44" y="1452467"/>
            <a:ext cx="5911525" cy="354574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6632225" y="1452475"/>
            <a:ext cx="23799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Fewer membership+gradient queries required for same accuracy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Larger difference for simpler models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More queries needed more more complex task (CIFAR10)</a:t>
            </a:r>
            <a:endParaRPr sz="1600"/>
          </a:p>
        </p:txBody>
      </p:sp>
      <p:sp>
        <p:nvSpPr>
          <p:cNvPr id="398" name="Google Shape;398;p24"/>
          <p:cNvSpPr/>
          <p:nvPr/>
        </p:nvSpPr>
        <p:spPr>
          <a:xfrm>
            <a:off x="2754525" y="1688850"/>
            <a:ext cx="2026800" cy="155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4696875" y="3378450"/>
            <a:ext cx="1873200" cy="160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4"/>
          <p:cNvSpPr txBox="1"/>
          <p:nvPr/>
        </p:nvSpPr>
        <p:spPr>
          <a:xfrm>
            <a:off x="214950" y="1105475"/>
            <a:ext cx="18732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Can uniquely identify network with 1 gradient query</a:t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1" name="Google Shape;401;p24"/>
          <p:cNvCxnSpPr/>
          <p:nvPr/>
        </p:nvCxnSpPr>
        <p:spPr>
          <a:xfrm flipH="1" rot="5400000">
            <a:off x="453475" y="1974050"/>
            <a:ext cx="520800" cy="384000"/>
          </a:xfrm>
          <a:prstGeom prst="bentConnector3">
            <a:avLst>
              <a:gd fmla="val -221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1494875"/>
            <a:ext cx="6349099" cy="3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5"/>
          <p:cNvSpPr txBox="1"/>
          <p:nvPr>
            <p:ph type="title"/>
          </p:nvPr>
        </p:nvSpPr>
        <p:spPr>
          <a:xfrm>
            <a:off x="1303800" y="598575"/>
            <a:ext cx="751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(unknown model)</a:t>
            </a:r>
            <a:endParaRPr/>
          </a:p>
        </p:txBody>
      </p:sp>
      <p:sp>
        <p:nvSpPr>
          <p:cNvPr id="408" name="Google Shape;408;p25"/>
          <p:cNvSpPr txBox="1"/>
          <p:nvPr>
            <p:ph idx="1" type="body"/>
          </p:nvPr>
        </p:nvSpPr>
        <p:spPr>
          <a:xfrm>
            <a:off x="6556025" y="1812725"/>
            <a:ext cx="25062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Gradient queries confer more speedup when   is more complex than </a:t>
            </a:r>
            <a:r>
              <a:rPr b="1" i="1" lang="en" sz="1600"/>
              <a:t>f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ResNet-18 more complex than VGG11? (insignificant difference)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9" name="Google Shape;409;p25"/>
          <p:cNvSpPr/>
          <p:nvPr/>
        </p:nvSpPr>
        <p:spPr>
          <a:xfrm>
            <a:off x="206925" y="1494875"/>
            <a:ext cx="4365000" cy="173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hat{f}" id="410" name="Google Shape;410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388" y="2193675"/>
            <a:ext cx="111878" cy="203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25"/>
          <p:cNvCxnSpPr/>
          <p:nvPr/>
        </p:nvCxnSpPr>
        <p:spPr>
          <a:xfrm flipH="1" rot="10800000">
            <a:off x="3554200" y="3511975"/>
            <a:ext cx="2783400" cy="240900"/>
          </a:xfrm>
          <a:prstGeom prst="bentConnector3">
            <a:avLst>
              <a:gd fmla="val 452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36" y="1647275"/>
            <a:ext cx="5639204" cy="3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6"/>
          <p:cNvSpPr txBox="1"/>
          <p:nvPr>
            <p:ph type="title"/>
          </p:nvPr>
        </p:nvSpPr>
        <p:spPr>
          <a:xfrm>
            <a:off x="1303800" y="598575"/>
            <a:ext cx="7513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(unknown distribution)</a:t>
            </a:r>
            <a:endParaRPr/>
          </a:p>
        </p:txBody>
      </p:sp>
      <p:sp>
        <p:nvSpPr>
          <p:cNvPr id="418" name="Google Shape;418;p26"/>
          <p:cNvSpPr txBox="1"/>
          <p:nvPr>
            <p:ph idx="1" type="body"/>
          </p:nvPr>
        </p:nvSpPr>
        <p:spPr>
          <a:xfrm>
            <a:off x="6556025" y="1812725"/>
            <a:ext cx="25062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Greater speedup in MNIST (1000x vs 100x)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Speedup but performance poor using either type of queries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19" name="Google Shape;419;p26"/>
          <p:cNvSpPr/>
          <p:nvPr/>
        </p:nvSpPr>
        <p:spPr>
          <a:xfrm>
            <a:off x="2510525" y="1920240"/>
            <a:ext cx="1806300" cy="146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26"/>
          <p:cNvCxnSpPr/>
          <p:nvPr/>
        </p:nvCxnSpPr>
        <p:spPr>
          <a:xfrm flipH="1" rot="10800000">
            <a:off x="1454275" y="3587875"/>
            <a:ext cx="4883400" cy="269400"/>
          </a:xfrm>
          <a:prstGeom prst="bentConnector3">
            <a:avLst>
              <a:gd fmla="val 313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6"/>
          <p:cNvSpPr txBox="1"/>
          <p:nvPr/>
        </p:nvSpPr>
        <p:spPr>
          <a:xfrm>
            <a:off x="1301175" y="1270575"/>
            <a:ext cx="40872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Use randomly generated Gaussian queries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2" name="Google Shape;4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962" y="1362456"/>
            <a:ext cx="1064626" cy="2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Known data distribution appears to be critical for “complex” tasks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●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Some knowledge of architecture, or its complexity, needed so that  is “complex enough”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Char char="○"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Hierarchy of complexity not clear, as in the case of VGG and ResNet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\hat{f}" id="429" name="Google Shape;429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188" y="2377440"/>
            <a:ext cx="111878" cy="20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Tension between </a:t>
            </a:r>
            <a:r>
              <a:rPr lang="en" sz="2400"/>
              <a:t>explainability</a:t>
            </a:r>
            <a:r>
              <a:rPr b="0" lang="en" sz="2400"/>
              <a:t> and </a:t>
            </a:r>
            <a:r>
              <a:rPr lang="en" sz="2400"/>
              <a:t>secrecy</a:t>
            </a:r>
            <a:endParaRPr sz="24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837650"/>
            <a:ext cx="344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 model behaviour and performance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Transparency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Concrete contexts need </a:t>
            </a:r>
            <a:r>
              <a:rPr lang="en"/>
              <a:t>explanations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Medical diagnosis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Criminal justice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5183400" y="1837650"/>
            <a:ext cx="344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Competitive value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Diminished predictive power (easier to trick)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 training data</a:t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1303800" y="4067400"/>
            <a:ext cx="7325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Objective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Provide theoretical and empirical evidence that first order oracles allow to recover model from explanations.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8" name="Google Shape;288;p14"/>
          <p:cNvCxnSpPr/>
          <p:nvPr/>
        </p:nvCxnSpPr>
        <p:spPr>
          <a:xfrm flipH="1">
            <a:off x="3982725" y="1454425"/>
            <a:ext cx="426000" cy="299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14"/>
          <p:cNvCxnSpPr/>
          <p:nvPr/>
        </p:nvCxnSpPr>
        <p:spPr>
          <a:xfrm flipH="1">
            <a:off x="6794125" y="1425325"/>
            <a:ext cx="3300" cy="38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an unknown classifier       find      </a:t>
            </a:r>
            <a:r>
              <a:rPr i="1" lang="en"/>
              <a:t> identical </a:t>
            </a:r>
            <a:r>
              <a:rPr lang="en"/>
              <a:t> to       given access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Membership (class)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Gradient queries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a single layer NN: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Rows of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/>
              <a:t>are unit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 two rows are collinear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rows of </a:t>
            </a: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/>
              <a:t>are linearly independent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200" y="2123300"/>
            <a:ext cx="108800" cy="1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670" y="2085200"/>
            <a:ext cx="108800" cy="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725" y="2123300"/>
            <a:ext cx="108800" cy="19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9612" y="2937600"/>
            <a:ext cx="251887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5000" y="4023800"/>
            <a:ext cx="711400" cy="1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1. 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228250" y="1947450"/>
            <a:ext cx="353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neural network divides input space into cells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Points within same cell have same gradient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different gradient but close → get (single) index where they differ </a:t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600" y="-96850"/>
            <a:ext cx="4883049" cy="18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4276575" y="3952800"/>
            <a:ext cx="3533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WORKS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Points at which gradient changes are spaced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searh works </a:t>
            </a:r>
            <a:r>
              <a:rPr b="1" i="1" lang="en"/>
              <a:t>(Lemma 1)</a:t>
            </a:r>
            <a:endParaRPr b="1" i="1"/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 b="2190" l="8914" r="7620" t="13235"/>
          <a:stretch/>
        </p:blipFill>
        <p:spPr>
          <a:xfrm>
            <a:off x="4081800" y="1802026"/>
            <a:ext cx="4883051" cy="242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275" y="2934650"/>
            <a:ext cx="1635325" cy="4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261" y="2982725"/>
            <a:ext cx="1835291" cy="4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Recover Z</a:t>
            </a:r>
            <a:endParaRPr sz="1800"/>
          </a:p>
        </p:txBody>
      </p:sp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4572000" y="1501525"/>
            <a:ext cx="3762300" cy="30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 b="0" l="0" r="36305" t="0"/>
          <a:stretch/>
        </p:blipFill>
        <p:spPr>
          <a:xfrm>
            <a:off x="312100" y="1387050"/>
            <a:ext cx="4128552" cy="37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 rotWithShape="1">
          <a:blip r:embed="rId4">
            <a:alphaModFix/>
          </a:blip>
          <a:srcRect b="2190" l="8914" r="7620" t="13235"/>
          <a:stretch/>
        </p:blipFill>
        <p:spPr>
          <a:xfrm>
            <a:off x="4336750" y="557550"/>
            <a:ext cx="4780500" cy="237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17"/>
          <p:cNvCxnSpPr/>
          <p:nvPr/>
        </p:nvCxnSpPr>
        <p:spPr>
          <a:xfrm>
            <a:off x="3492900" y="2651625"/>
            <a:ext cx="1938000" cy="67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17"/>
          <p:cNvSpPr txBox="1"/>
          <p:nvPr/>
        </p:nvSpPr>
        <p:spPr>
          <a:xfrm>
            <a:off x="39275" y="1752125"/>
            <a:ext cx="287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i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-36925" y="2310825"/>
            <a:ext cx="1112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h</a:t>
            </a:r>
            <a:endParaRPr b="1" i="1" sz="16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303" y="3322425"/>
            <a:ext cx="578879" cy="2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7550" y="3198050"/>
            <a:ext cx="999000" cy="60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8"/>
          <p:cNvPicPr preferRelativeResize="0"/>
          <p:nvPr/>
        </p:nvPicPr>
        <p:blipFill rotWithShape="1">
          <a:blip r:embed="rId3">
            <a:alphaModFix/>
          </a:blip>
          <a:srcRect b="7470" l="7770" r="8673" t="12375"/>
          <a:stretch/>
        </p:blipFill>
        <p:spPr>
          <a:xfrm>
            <a:off x="2163864" y="3695125"/>
            <a:ext cx="3378610" cy="10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sign for rows of Z</a:t>
            </a:r>
            <a:endParaRPr sz="1800"/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50" y="1525138"/>
            <a:ext cx="7979702" cy="209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18"/>
          <p:cNvCxnSpPr/>
          <p:nvPr/>
        </p:nvCxnSpPr>
        <p:spPr>
          <a:xfrm flipH="1" rot="10800000">
            <a:off x="3854975" y="1224550"/>
            <a:ext cx="819900" cy="1086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18"/>
          <p:cNvSpPr txBox="1"/>
          <p:nvPr/>
        </p:nvSpPr>
        <p:spPr>
          <a:xfrm>
            <a:off x="4472600" y="862575"/>
            <a:ext cx="1501500" cy="364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i-th column of 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4" name="Google Shape;334;p18"/>
          <p:cNvCxnSpPr/>
          <p:nvPr/>
        </p:nvCxnSpPr>
        <p:spPr>
          <a:xfrm flipH="1">
            <a:off x="883975" y="2822000"/>
            <a:ext cx="649500" cy="841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18"/>
          <p:cNvSpPr txBox="1"/>
          <p:nvPr/>
        </p:nvSpPr>
        <p:spPr>
          <a:xfrm>
            <a:off x="372725" y="3618375"/>
            <a:ext cx="1405800" cy="364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Full rank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6" name="Google Shape;3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550" y="4002713"/>
            <a:ext cx="2817050" cy="47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18"/>
          <p:cNvCxnSpPr/>
          <p:nvPr/>
        </p:nvCxnSpPr>
        <p:spPr>
          <a:xfrm rot="10800000">
            <a:off x="7944050" y="1373800"/>
            <a:ext cx="10800" cy="947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18"/>
          <p:cNvSpPr txBox="1"/>
          <p:nvPr/>
        </p:nvSpPr>
        <p:spPr>
          <a:xfrm>
            <a:off x="6853100" y="965274"/>
            <a:ext cx="2172300" cy="364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Linear program to find 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1991375" y="3541650"/>
            <a:ext cx="6879300" cy="1320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1</a:t>
            </a:r>
            <a:endParaRPr/>
          </a:p>
        </p:txBody>
      </p:sp>
      <p:sp>
        <p:nvSpPr>
          <p:cNvPr id="345" name="Google Shape;345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1a: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1b : sign </a:t>
            </a:r>
            <a:r>
              <a:rPr b="1" i="1" lang="en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043" y="1220250"/>
            <a:ext cx="826469" cy="5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578" y="1345125"/>
            <a:ext cx="578879" cy="2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825" y="2180813"/>
            <a:ext cx="4674950" cy="78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19"/>
          <p:cNvCxnSpPr/>
          <p:nvPr/>
        </p:nvCxnSpPr>
        <p:spPr>
          <a:xfrm>
            <a:off x="1056750" y="2566338"/>
            <a:ext cx="681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19"/>
          <p:cNvSpPr txBox="1"/>
          <p:nvPr>
            <p:ph idx="1" type="body"/>
          </p:nvPr>
        </p:nvSpPr>
        <p:spPr>
          <a:xfrm>
            <a:off x="1056750" y="3946075"/>
            <a:ext cx="7030500" cy="6069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probability                 Algorithm 1 finds              in   </a:t>
            </a:r>
            <a:endParaRPr/>
          </a:p>
        </p:txBody>
      </p:sp>
      <p:pic>
        <p:nvPicPr>
          <p:cNvPr id="351" name="Google Shape;3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1150" y="4051500"/>
            <a:ext cx="423600" cy="1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500" y="4024672"/>
            <a:ext cx="423600" cy="2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0275" y="3946072"/>
            <a:ext cx="826450" cy="3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375" y="1826475"/>
            <a:ext cx="5824399" cy="12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using membership queries</a:t>
            </a:r>
            <a:endParaRPr/>
          </a:p>
        </p:txBody>
      </p:sp>
      <p:sp>
        <p:nvSpPr>
          <p:cNvPr id="360" name="Google Shape;360;p20"/>
          <p:cNvSpPr txBox="1"/>
          <p:nvPr>
            <p:ph idx="1" type="body"/>
          </p:nvPr>
        </p:nvSpPr>
        <p:spPr>
          <a:xfrm>
            <a:off x="599625" y="1826475"/>
            <a:ext cx="19263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Algorithm 1-MQ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9025"/>
            <a:ext cx="8839198" cy="93713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0"/>
          <p:cNvSpPr txBox="1"/>
          <p:nvPr>
            <p:ph idx="1" type="body"/>
          </p:nvPr>
        </p:nvSpPr>
        <p:spPr>
          <a:xfrm>
            <a:off x="599625" y="3274275"/>
            <a:ext cx="19263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# queries required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1303800" y="1990050"/>
            <a:ext cx="70305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 new classifier     to match the output of given model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(Joint) loss function </a:t>
            </a:r>
            <a:endParaRPr sz="1600"/>
          </a:p>
        </p:txBody>
      </p:sp>
      <p:pic>
        <p:nvPicPr>
          <p:cNvPr descr="\hat{f}" id="369" name="Google Shape;369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263" y="2118825"/>
            <a:ext cx="111878" cy="203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370" name="Google Shape;370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1223" y="2071340"/>
            <a:ext cx="111876" cy="22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4050" y="3872750"/>
            <a:ext cx="2807315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3850" y="2581788"/>
            <a:ext cx="2276175" cy="30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21"/>
          <p:cNvCxnSpPr>
            <a:stCxn id="372" idx="2"/>
            <a:endCxn id="371" idx="0"/>
          </p:cNvCxnSpPr>
          <p:nvPr/>
        </p:nvCxnSpPr>
        <p:spPr>
          <a:xfrm flipH="1">
            <a:off x="3797638" y="2888838"/>
            <a:ext cx="594300" cy="984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1"/>
          <p:cNvSpPr txBox="1"/>
          <p:nvPr/>
        </p:nvSpPr>
        <p:spPr>
          <a:xfrm>
            <a:off x="2877900" y="4179800"/>
            <a:ext cx="16941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Loss on gradients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5" name="Google Shape;375;p21"/>
          <p:cNvCxnSpPr/>
          <p:nvPr/>
        </p:nvCxnSpPr>
        <p:spPr>
          <a:xfrm>
            <a:off x="5112875" y="2884450"/>
            <a:ext cx="765300" cy="872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1"/>
          <p:cNvSpPr txBox="1"/>
          <p:nvPr/>
        </p:nvSpPr>
        <p:spPr>
          <a:xfrm>
            <a:off x="5387750" y="3872775"/>
            <a:ext cx="1985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Loss 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memberships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(cross-entropy)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