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12192000"/>
  <p:notesSz cx="6858000" cy="9144000"/>
  <p:embeddedFontLst>
    <p:embeddedFont>
      <p:font typeface="Robot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F5027B-9402-4F73-B63B-E7FC93B5DFD3}">
  <a:tblStyle styleId="{41F5027B-9402-4F73-B63B-E7FC93B5DFD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E41A0FF-FEBD-4F10-A106-6E3A9185AE0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Merriweather-bold.fntdata"/><Relationship Id="rId14" Type="http://schemas.openxmlformats.org/officeDocument/2006/relationships/slide" Target="slides/slide7.xml"/><Relationship Id="rId36" Type="http://schemas.openxmlformats.org/officeDocument/2006/relationships/font" Target="fonts/Merriweather-regular.fntdata"/><Relationship Id="rId17" Type="http://schemas.openxmlformats.org/officeDocument/2006/relationships/slide" Target="slides/slide10.xml"/><Relationship Id="rId39" Type="http://schemas.openxmlformats.org/officeDocument/2006/relationships/font" Target="fonts/Merriweather-boldItalic.fntdata"/><Relationship Id="rId16" Type="http://schemas.openxmlformats.org/officeDocument/2006/relationships/slide" Target="slides/slide9.xml"/><Relationship Id="rId38" Type="http://schemas.openxmlformats.org/officeDocument/2006/relationships/font" Target="fonts/Merriweather-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for person 1, when we provide constraints (CWC), the explanation is: If your glucose is 71 instead of 115, you wouldn’t have been at the risk of diabetes.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Unconstrained features lead to infeasible solutions (BMI 10.1) or unchangeable features (age) being changed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Demonstrates flexibility since user can specify any constraint</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The genetic algorithm can generate counterfactual points very close to the original data points. </a:t>
            </a:r>
            <a:endParaRPr/>
          </a:p>
          <a:p>
            <a:pPr indent="0" lvl="0" marL="0" rtl="0" algn="l">
              <a:spcBef>
                <a:spcPts val="0"/>
              </a:spcBef>
              <a:spcAft>
                <a:spcPts val="0"/>
              </a:spcAft>
              <a:buClr>
                <a:schemeClr val="dk1"/>
              </a:buClr>
              <a:buSzPts val="1200"/>
              <a:buFont typeface="Calibri"/>
              <a:buNone/>
            </a:pPr>
            <a:r>
              <a:rPr lang="en-US"/>
              <a:t>It also shows that counterfactual explanation points can easily be used to generate adversarial data to evaluate the robustness of a black box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One drawback of using genetic algorithm is that if we want to have a solution close enough to the data points, we would need enough population and generation which impose a lot of computation.</a:t>
            </a:r>
            <a:endParaRPr/>
          </a:p>
          <a:p>
            <a:pPr indent="0" lvl="0" marL="0" rtl="0" algn="l">
              <a:spcBef>
                <a:spcPts val="0"/>
              </a:spcBef>
              <a:spcAft>
                <a:spcPts val="0"/>
              </a:spcAft>
              <a:buClr>
                <a:schemeClr val="dk1"/>
              </a:buClr>
              <a:buSzPts val="1200"/>
              <a:buFont typeface="Calibri"/>
              <a:buNone/>
            </a:pPr>
            <a:r>
              <a:rPr lang="en-US"/>
              <a:t>So the first improvement we made is that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First, a counterfactual explanation is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Like in this example, there are two given data points Alice and Bob. And they are both rejected by a machine learning model of their loan request. So the counterfactual provides the explanation that if you increase your income to 60,000 and 50,000 respectively then you can be approved.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More formally, given an input data point X and a machine learning model F, a counterfactual explanation is a new data point C that is as close as possible to the input data point but for which the model predicts a different outcome. Like in the graph on the right side. The black point is the data point and the green point is the counterfactual point which is on the other side of the decision boundary.</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Unlike the actionable recourse paper we talked about which focuses on linear model. We want our tool to be model agnostic, and data agnostic. Which means that the optimization problem is...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Since it is hard to find the optimal solution, we use genetic algorithm to find sub-optimal solution. It is a sample based approach,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US" sz="1100">
                <a:latin typeface="Arial"/>
                <a:ea typeface="Arial"/>
                <a:cs typeface="Arial"/>
                <a:sym typeface="Arial"/>
              </a:rPr>
              <a:t>Another question is that how we define distance. The distance function should be different for different dataset and different data type in order to provide realistic similarity to help human understand the counterfactuals.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US" sz="1100">
                <a:latin typeface="Arial"/>
                <a:ea typeface="Arial"/>
                <a:cs typeface="Arial"/>
                <a:sym typeface="Arial"/>
              </a:rPr>
              <a:t>If we have access to the training data, as argued by this paper, we can normalize the previous distance function by the ...which is defined as this. What it does is that it induces sparisty so that only a small number of features are changed. This makes the counterfactual easier to understand by human.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US" sz="1100">
                <a:latin typeface="Arial"/>
                <a:ea typeface="Arial"/>
                <a:cs typeface="Arial"/>
                <a:sym typeface="Arial"/>
              </a:rPr>
              <a:t>For image data, we choose the SSIM to compute distance. I will not go into details. In this paper, it shows that SSIM provide a distance function for image that is more similar to human.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Advantages of using the custom Genetic algorithm 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13" name="Shape 13"/>
        <p:cNvGrpSpPr/>
        <p:nvPr/>
      </p:nvGrpSpPr>
      <p:grpSpPr>
        <a:xfrm>
          <a:off x="0" y="0"/>
          <a:ext cx="0" cy="0"/>
          <a:chOff x="0" y="0"/>
          <a:chExt cx="0" cy="0"/>
        </a:xfrm>
      </p:grpSpPr>
      <p:sp>
        <p:nvSpPr>
          <p:cNvPr id="14" name="Google Shape;14;p2"/>
          <p:cNvSpPr txBox="1"/>
          <p:nvPr>
            <p:ph type="title"/>
          </p:nvPr>
        </p:nvSpPr>
        <p:spPr>
          <a:xfrm>
            <a:off x="653667" y="651000"/>
            <a:ext cx="8302800" cy="54544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p:txBody>
      </p:sp>
      <p:sp>
        <p:nvSpPr>
          <p:cNvPr id="15" name="Google Shape;15;p2"/>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Roboto"/>
              <a:buNone/>
              <a:defRPr b="0" i="0" sz="1333" u="none" cap="none" strike="noStrike">
                <a:solidFill>
                  <a:schemeClr val="lt1"/>
                </a:solidFill>
                <a:latin typeface="Roboto"/>
                <a:ea typeface="Roboto"/>
                <a:cs typeface="Roboto"/>
                <a:sym typeface="Roboto"/>
              </a:defRPr>
            </a:lvl1pPr>
            <a:lvl2pPr indent="0" lvl="1" marL="0" algn="r">
              <a:buClr>
                <a:schemeClr val="lt1"/>
              </a:buClr>
              <a:buSzPts val="1333"/>
              <a:buFont typeface="Roboto"/>
              <a:buNone/>
              <a:defRPr b="0" i="0" sz="1333" u="none" cap="none" strike="noStrike">
                <a:solidFill>
                  <a:schemeClr val="lt1"/>
                </a:solidFill>
                <a:latin typeface="Roboto"/>
                <a:ea typeface="Roboto"/>
                <a:cs typeface="Roboto"/>
                <a:sym typeface="Roboto"/>
              </a:defRPr>
            </a:lvl2pPr>
            <a:lvl3pPr indent="0" lvl="2" marL="0" algn="r">
              <a:buClr>
                <a:schemeClr val="lt1"/>
              </a:buClr>
              <a:buSzPts val="1333"/>
              <a:buFont typeface="Roboto"/>
              <a:buNone/>
              <a:defRPr b="0" i="0" sz="1333" u="none" cap="none" strike="noStrike">
                <a:solidFill>
                  <a:schemeClr val="lt1"/>
                </a:solidFill>
                <a:latin typeface="Roboto"/>
                <a:ea typeface="Roboto"/>
                <a:cs typeface="Roboto"/>
                <a:sym typeface="Roboto"/>
              </a:defRPr>
            </a:lvl3pPr>
            <a:lvl4pPr indent="0" lvl="3" marL="0" algn="r">
              <a:buClr>
                <a:schemeClr val="lt1"/>
              </a:buClr>
              <a:buSzPts val="1333"/>
              <a:buFont typeface="Roboto"/>
              <a:buNone/>
              <a:defRPr b="0" i="0" sz="1333" u="none" cap="none" strike="noStrike">
                <a:solidFill>
                  <a:schemeClr val="lt1"/>
                </a:solidFill>
                <a:latin typeface="Roboto"/>
                <a:ea typeface="Roboto"/>
                <a:cs typeface="Roboto"/>
                <a:sym typeface="Roboto"/>
              </a:defRPr>
            </a:lvl4pPr>
            <a:lvl5pPr indent="0" lvl="4" marL="0" algn="r">
              <a:buClr>
                <a:schemeClr val="lt1"/>
              </a:buClr>
              <a:buSzPts val="1333"/>
              <a:buFont typeface="Roboto"/>
              <a:buNone/>
              <a:defRPr b="0" i="0" sz="1333" u="none" cap="none" strike="noStrike">
                <a:solidFill>
                  <a:schemeClr val="lt1"/>
                </a:solidFill>
                <a:latin typeface="Roboto"/>
                <a:ea typeface="Roboto"/>
                <a:cs typeface="Roboto"/>
                <a:sym typeface="Roboto"/>
              </a:defRPr>
            </a:lvl5pPr>
            <a:lvl6pPr indent="0" lvl="5" marL="0" algn="r">
              <a:buClr>
                <a:schemeClr val="lt1"/>
              </a:buClr>
              <a:buSzPts val="1333"/>
              <a:buFont typeface="Roboto"/>
              <a:buNone/>
              <a:defRPr b="0" i="0" sz="1333" u="none" cap="none" strike="noStrike">
                <a:solidFill>
                  <a:schemeClr val="lt1"/>
                </a:solidFill>
                <a:latin typeface="Roboto"/>
                <a:ea typeface="Roboto"/>
                <a:cs typeface="Roboto"/>
                <a:sym typeface="Roboto"/>
              </a:defRPr>
            </a:lvl6pPr>
            <a:lvl7pPr indent="0" lvl="6" marL="0" algn="r">
              <a:buClr>
                <a:schemeClr val="lt1"/>
              </a:buClr>
              <a:buSzPts val="1333"/>
              <a:buFont typeface="Roboto"/>
              <a:buNone/>
              <a:defRPr b="0" i="0" sz="1333" u="none" cap="none" strike="noStrike">
                <a:solidFill>
                  <a:schemeClr val="lt1"/>
                </a:solidFill>
                <a:latin typeface="Roboto"/>
                <a:ea typeface="Roboto"/>
                <a:cs typeface="Roboto"/>
                <a:sym typeface="Roboto"/>
              </a:defRPr>
            </a:lvl7pPr>
            <a:lvl8pPr indent="0" lvl="7" marL="0" algn="r">
              <a:buClr>
                <a:schemeClr val="lt1"/>
              </a:buClr>
              <a:buSzPts val="1333"/>
              <a:buFont typeface="Roboto"/>
              <a:buNone/>
              <a:defRPr b="0" i="0" sz="1333" u="none" cap="none" strike="noStrike">
                <a:solidFill>
                  <a:schemeClr val="lt1"/>
                </a:solidFill>
                <a:latin typeface="Roboto"/>
                <a:ea typeface="Roboto"/>
                <a:cs typeface="Roboto"/>
                <a:sym typeface="Roboto"/>
              </a:defRPr>
            </a:lvl8pPr>
            <a:lvl9pPr indent="0" lvl="8" marL="0" algn="r">
              <a:buClr>
                <a:schemeClr val="lt1"/>
              </a:buClr>
              <a:buSzPts val="1333"/>
              <a:buFont typeface="Roboto"/>
              <a:buNone/>
              <a:defRPr b="0" i="0" sz="1333"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accent4"/>
        </a:solidFill>
      </p:bgPr>
    </p:bg>
    <p:spTree>
      <p:nvGrpSpPr>
        <p:cNvPr id="61" name="Shape 61"/>
        <p:cNvGrpSpPr/>
        <p:nvPr/>
      </p:nvGrpSpPr>
      <p:grpSpPr>
        <a:xfrm>
          <a:off x="0" y="0"/>
          <a:ext cx="0" cy="0"/>
          <a:chOff x="0" y="0"/>
          <a:chExt cx="0" cy="0"/>
        </a:xfrm>
      </p:grpSpPr>
      <p:sp>
        <p:nvSpPr>
          <p:cNvPr id="62" name="Google Shape;62;p11"/>
          <p:cNvSpPr txBox="1"/>
          <p:nvPr>
            <p:ph type="title"/>
          </p:nvPr>
        </p:nvSpPr>
        <p:spPr>
          <a:xfrm>
            <a:off x="634000" y="1678033"/>
            <a:ext cx="10962800" cy="26180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dk2"/>
              </a:buClr>
              <a:buSzPts val="12000"/>
              <a:buNone/>
              <a:defRPr sz="16000">
                <a:solidFill>
                  <a:schemeClr val="dk2"/>
                </a:solidFill>
              </a:defRPr>
            </a:lvl1pPr>
            <a:lvl2pPr lvl="1" algn="ctr">
              <a:lnSpc>
                <a:spcPct val="100000"/>
              </a:lnSpc>
              <a:spcBef>
                <a:spcPts val="0"/>
              </a:spcBef>
              <a:spcAft>
                <a:spcPts val="0"/>
              </a:spcAft>
              <a:buClr>
                <a:schemeClr val="dk2"/>
              </a:buClr>
              <a:buSzPts val="12000"/>
              <a:buNone/>
              <a:defRPr sz="16000">
                <a:solidFill>
                  <a:schemeClr val="dk2"/>
                </a:solidFill>
              </a:defRPr>
            </a:lvl2pPr>
            <a:lvl3pPr lvl="2" algn="ctr">
              <a:lnSpc>
                <a:spcPct val="100000"/>
              </a:lnSpc>
              <a:spcBef>
                <a:spcPts val="0"/>
              </a:spcBef>
              <a:spcAft>
                <a:spcPts val="0"/>
              </a:spcAft>
              <a:buClr>
                <a:schemeClr val="dk2"/>
              </a:buClr>
              <a:buSzPts val="12000"/>
              <a:buNone/>
              <a:defRPr sz="16000">
                <a:solidFill>
                  <a:schemeClr val="dk2"/>
                </a:solidFill>
              </a:defRPr>
            </a:lvl3pPr>
            <a:lvl4pPr lvl="3" algn="ctr">
              <a:lnSpc>
                <a:spcPct val="100000"/>
              </a:lnSpc>
              <a:spcBef>
                <a:spcPts val="0"/>
              </a:spcBef>
              <a:spcAft>
                <a:spcPts val="0"/>
              </a:spcAft>
              <a:buClr>
                <a:schemeClr val="dk2"/>
              </a:buClr>
              <a:buSzPts val="12000"/>
              <a:buNone/>
              <a:defRPr sz="16000">
                <a:solidFill>
                  <a:schemeClr val="dk2"/>
                </a:solidFill>
              </a:defRPr>
            </a:lvl4pPr>
            <a:lvl5pPr lvl="4" algn="ctr">
              <a:lnSpc>
                <a:spcPct val="100000"/>
              </a:lnSpc>
              <a:spcBef>
                <a:spcPts val="0"/>
              </a:spcBef>
              <a:spcAft>
                <a:spcPts val="0"/>
              </a:spcAft>
              <a:buClr>
                <a:schemeClr val="dk2"/>
              </a:buClr>
              <a:buSzPts val="12000"/>
              <a:buNone/>
              <a:defRPr sz="16000">
                <a:solidFill>
                  <a:schemeClr val="dk2"/>
                </a:solidFill>
              </a:defRPr>
            </a:lvl5pPr>
            <a:lvl6pPr lvl="5" algn="ctr">
              <a:lnSpc>
                <a:spcPct val="100000"/>
              </a:lnSpc>
              <a:spcBef>
                <a:spcPts val="0"/>
              </a:spcBef>
              <a:spcAft>
                <a:spcPts val="0"/>
              </a:spcAft>
              <a:buClr>
                <a:schemeClr val="dk2"/>
              </a:buClr>
              <a:buSzPts val="12000"/>
              <a:buNone/>
              <a:defRPr sz="16000">
                <a:solidFill>
                  <a:schemeClr val="dk2"/>
                </a:solidFill>
              </a:defRPr>
            </a:lvl6pPr>
            <a:lvl7pPr lvl="6" algn="ctr">
              <a:lnSpc>
                <a:spcPct val="100000"/>
              </a:lnSpc>
              <a:spcBef>
                <a:spcPts val="0"/>
              </a:spcBef>
              <a:spcAft>
                <a:spcPts val="0"/>
              </a:spcAft>
              <a:buClr>
                <a:schemeClr val="dk2"/>
              </a:buClr>
              <a:buSzPts val="12000"/>
              <a:buNone/>
              <a:defRPr sz="16000">
                <a:solidFill>
                  <a:schemeClr val="dk2"/>
                </a:solidFill>
              </a:defRPr>
            </a:lvl7pPr>
            <a:lvl8pPr lvl="7" algn="ctr">
              <a:lnSpc>
                <a:spcPct val="100000"/>
              </a:lnSpc>
              <a:spcBef>
                <a:spcPts val="0"/>
              </a:spcBef>
              <a:spcAft>
                <a:spcPts val="0"/>
              </a:spcAft>
              <a:buClr>
                <a:schemeClr val="dk2"/>
              </a:buClr>
              <a:buSzPts val="12000"/>
              <a:buNone/>
              <a:defRPr sz="16000">
                <a:solidFill>
                  <a:schemeClr val="dk2"/>
                </a:solidFill>
              </a:defRPr>
            </a:lvl8pPr>
            <a:lvl9pPr lvl="8" algn="ctr">
              <a:lnSpc>
                <a:spcPct val="100000"/>
              </a:lnSpc>
              <a:spcBef>
                <a:spcPts val="0"/>
              </a:spcBef>
              <a:spcAft>
                <a:spcPts val="0"/>
              </a:spcAft>
              <a:buClr>
                <a:schemeClr val="dk2"/>
              </a:buClr>
              <a:buSzPts val="12000"/>
              <a:buNone/>
              <a:defRPr sz="16000">
                <a:solidFill>
                  <a:schemeClr val="dk2"/>
                </a:solidFill>
              </a:defRPr>
            </a:lvl9pPr>
          </a:lstStyle>
          <a:p/>
        </p:txBody>
      </p:sp>
      <p:sp>
        <p:nvSpPr>
          <p:cNvPr id="63" name="Google Shape;63;p11"/>
          <p:cNvSpPr txBox="1"/>
          <p:nvPr>
            <p:ph idx="1" type="body"/>
          </p:nvPr>
        </p:nvSpPr>
        <p:spPr>
          <a:xfrm>
            <a:off x="634000" y="4406167"/>
            <a:ext cx="10962800" cy="17344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64" name="Google Shape;64;p11"/>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5" name="Shape 65"/>
        <p:cNvGrpSpPr/>
        <p:nvPr/>
      </p:nvGrpSpPr>
      <p:grpSpPr>
        <a:xfrm>
          <a:off x="0" y="0"/>
          <a:ext cx="0" cy="0"/>
          <a:chOff x="0" y="0"/>
          <a:chExt cx="0" cy="0"/>
        </a:xfrm>
      </p:grpSpPr>
      <p:sp>
        <p:nvSpPr>
          <p:cNvPr id="66" name="Google Shape;66;p12"/>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1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74" name="Google Shape;74;p1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5" name="Shape 75"/>
        <p:cNvGrpSpPr/>
        <p:nvPr/>
      </p:nvGrpSpPr>
      <p:grpSpPr>
        <a:xfrm>
          <a:off x="0" y="0"/>
          <a:ext cx="0" cy="0"/>
          <a:chOff x="0" y="0"/>
          <a:chExt cx="0" cy="0"/>
        </a:xfrm>
      </p:grpSpPr>
      <p:sp>
        <p:nvSpPr>
          <p:cNvPr id="76" name="Google Shape;76;p15"/>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77" name="Google Shape;77;p15"/>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78" name="Google Shape;78;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9" name="Shape 79"/>
        <p:cNvGrpSpPr/>
        <p:nvPr/>
      </p:nvGrpSpPr>
      <p:grpSpPr>
        <a:xfrm>
          <a:off x="0" y="0"/>
          <a:ext cx="0" cy="0"/>
          <a:chOff x="0" y="0"/>
          <a:chExt cx="0" cy="0"/>
        </a:xfrm>
      </p:grpSpPr>
      <p:sp>
        <p:nvSpPr>
          <p:cNvPr id="80" name="Google Shape;80;p16"/>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81" name="Google Shape;81;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2" name="Shape 82"/>
        <p:cNvGrpSpPr/>
        <p:nvPr/>
      </p:nvGrpSpPr>
      <p:grpSpPr>
        <a:xfrm>
          <a:off x="0" y="0"/>
          <a:ext cx="0" cy="0"/>
          <a:chOff x="0" y="0"/>
          <a:chExt cx="0" cy="0"/>
        </a:xfrm>
      </p:grpSpPr>
      <p:sp>
        <p:nvSpPr>
          <p:cNvPr id="83" name="Google Shape;83;p1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7"/>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85" name="Google Shape;85;p17"/>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86" name="Google Shape;86;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1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90" name="Shape 90"/>
        <p:cNvGrpSpPr/>
        <p:nvPr/>
      </p:nvGrpSpPr>
      <p:grpSpPr>
        <a:xfrm>
          <a:off x="0" y="0"/>
          <a:ext cx="0" cy="0"/>
          <a:chOff x="0" y="0"/>
          <a:chExt cx="0" cy="0"/>
        </a:xfrm>
      </p:grpSpPr>
      <p:sp>
        <p:nvSpPr>
          <p:cNvPr id="91" name="Google Shape;91;p19"/>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92" name="Google Shape;92;p19"/>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93" name="Google Shape;93;p1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94" name="Shape 94"/>
        <p:cNvGrpSpPr/>
        <p:nvPr/>
      </p:nvGrpSpPr>
      <p:grpSpPr>
        <a:xfrm>
          <a:off x="0" y="0"/>
          <a:ext cx="0" cy="0"/>
          <a:chOff x="0" y="0"/>
          <a:chExt cx="0" cy="0"/>
        </a:xfrm>
      </p:grpSpPr>
      <p:sp>
        <p:nvSpPr>
          <p:cNvPr id="95" name="Google Shape;95;p20"/>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96" name="Google Shape;96;p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97" name="Shape 97"/>
        <p:cNvGrpSpPr/>
        <p:nvPr/>
      </p:nvGrpSpPr>
      <p:grpSpPr>
        <a:xfrm>
          <a:off x="0" y="0"/>
          <a:ext cx="0" cy="0"/>
          <a:chOff x="0" y="0"/>
          <a:chExt cx="0" cy="0"/>
        </a:xfrm>
      </p:grpSpPr>
      <p:sp>
        <p:nvSpPr>
          <p:cNvPr id="98" name="Google Shape;98;p2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99" name="Google Shape;99;p21"/>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100" name="Google Shape;100;p21"/>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01" name="Google Shape;101;p21"/>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102" name="Google Shape;102;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3"/>
          <p:cNvSpPr/>
          <p:nvPr/>
        </p:nvSpPr>
        <p:spPr>
          <a:xfrm flipH="1">
            <a:off x="10995200" y="5661233"/>
            <a:ext cx="1196800" cy="1196800"/>
          </a:xfrm>
          <a:prstGeom prst="rtTriangle">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8" name="Google Shape;18;p3"/>
          <p:cNvSpPr/>
          <p:nvPr/>
        </p:nvSpPr>
        <p:spPr>
          <a:xfrm flipH="1">
            <a:off x="10995200" y="5661167"/>
            <a:ext cx="1196800" cy="1196800"/>
          </a:xfrm>
          <a:prstGeom prst="round1Rect">
            <a:avLst>
              <a:gd fmla="val 16667" name="adj"/>
            </a:avLst>
          </a:prstGeom>
          <a:solidFill>
            <a:schemeClr val="lt1">
              <a:alpha val="67843"/>
            </a:schemeClr>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9" name="Google Shape;19;p3"/>
          <p:cNvSpPr txBox="1"/>
          <p:nvPr>
            <p:ph type="ctrTitle"/>
          </p:nvPr>
        </p:nvSpPr>
        <p:spPr>
          <a:xfrm>
            <a:off x="520700" y="2425700"/>
            <a:ext cx="10962800" cy="1244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20" name="Google Shape;20;p3"/>
          <p:cNvSpPr txBox="1"/>
          <p:nvPr>
            <p:ph idx="1" type="subTitle"/>
          </p:nvPr>
        </p:nvSpPr>
        <p:spPr>
          <a:xfrm>
            <a:off x="520700" y="3718840"/>
            <a:ext cx="10962800" cy="577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2400">
                <a:solidFill>
                  <a:schemeClr val="lt1"/>
                </a:solidFill>
              </a:defRPr>
            </a:lvl2pPr>
            <a:lvl3pPr lvl="2" algn="l">
              <a:lnSpc>
                <a:spcPct val="100000"/>
              </a:lnSpc>
              <a:spcBef>
                <a:spcPts val="0"/>
              </a:spcBef>
              <a:spcAft>
                <a:spcPts val="0"/>
              </a:spcAft>
              <a:buClr>
                <a:schemeClr val="lt1"/>
              </a:buClr>
              <a:buSzPts val="1800"/>
              <a:buNone/>
              <a:defRPr sz="2400">
                <a:solidFill>
                  <a:schemeClr val="lt1"/>
                </a:solidFill>
              </a:defRPr>
            </a:lvl3pPr>
            <a:lvl4pPr lvl="3" algn="l">
              <a:lnSpc>
                <a:spcPct val="100000"/>
              </a:lnSpc>
              <a:spcBef>
                <a:spcPts val="0"/>
              </a:spcBef>
              <a:spcAft>
                <a:spcPts val="0"/>
              </a:spcAft>
              <a:buClr>
                <a:schemeClr val="lt1"/>
              </a:buClr>
              <a:buSzPts val="1800"/>
              <a:buNone/>
              <a:defRPr sz="2400">
                <a:solidFill>
                  <a:schemeClr val="lt1"/>
                </a:solidFill>
              </a:defRPr>
            </a:lvl4pPr>
            <a:lvl5pPr lvl="4" algn="l">
              <a:lnSpc>
                <a:spcPct val="100000"/>
              </a:lnSpc>
              <a:spcBef>
                <a:spcPts val="0"/>
              </a:spcBef>
              <a:spcAft>
                <a:spcPts val="0"/>
              </a:spcAft>
              <a:buClr>
                <a:schemeClr val="lt1"/>
              </a:buClr>
              <a:buSzPts val="1800"/>
              <a:buNone/>
              <a:defRPr sz="2400">
                <a:solidFill>
                  <a:schemeClr val="lt1"/>
                </a:solidFill>
              </a:defRPr>
            </a:lvl5pPr>
            <a:lvl6pPr lvl="5" algn="l">
              <a:lnSpc>
                <a:spcPct val="100000"/>
              </a:lnSpc>
              <a:spcBef>
                <a:spcPts val="0"/>
              </a:spcBef>
              <a:spcAft>
                <a:spcPts val="0"/>
              </a:spcAft>
              <a:buClr>
                <a:schemeClr val="lt1"/>
              </a:buClr>
              <a:buSzPts val="1800"/>
              <a:buNone/>
              <a:defRPr sz="2400">
                <a:solidFill>
                  <a:schemeClr val="lt1"/>
                </a:solidFill>
              </a:defRPr>
            </a:lvl6pPr>
            <a:lvl7pPr lvl="6" algn="l">
              <a:lnSpc>
                <a:spcPct val="100000"/>
              </a:lnSpc>
              <a:spcBef>
                <a:spcPts val="0"/>
              </a:spcBef>
              <a:spcAft>
                <a:spcPts val="0"/>
              </a:spcAft>
              <a:buClr>
                <a:schemeClr val="lt1"/>
              </a:buClr>
              <a:buSzPts val="1800"/>
              <a:buNone/>
              <a:defRPr sz="2400">
                <a:solidFill>
                  <a:schemeClr val="lt1"/>
                </a:solidFill>
              </a:defRPr>
            </a:lvl7pPr>
            <a:lvl8pPr lvl="7" algn="l">
              <a:lnSpc>
                <a:spcPct val="100000"/>
              </a:lnSpc>
              <a:spcBef>
                <a:spcPts val="0"/>
              </a:spcBef>
              <a:spcAft>
                <a:spcPts val="0"/>
              </a:spcAft>
              <a:buClr>
                <a:schemeClr val="lt1"/>
              </a:buClr>
              <a:buSzPts val="1800"/>
              <a:buNone/>
              <a:defRPr sz="2400">
                <a:solidFill>
                  <a:schemeClr val="lt1"/>
                </a:solidFill>
              </a:defRPr>
            </a:lvl8pPr>
            <a:lvl9pPr lvl="8" algn="l">
              <a:lnSpc>
                <a:spcPct val="100000"/>
              </a:lnSpc>
              <a:spcBef>
                <a:spcPts val="0"/>
              </a:spcBef>
              <a:spcAft>
                <a:spcPts val="0"/>
              </a:spcAft>
              <a:buClr>
                <a:schemeClr val="lt1"/>
              </a:buClr>
              <a:buSzPts val="1800"/>
              <a:buNone/>
              <a:defRPr sz="2400">
                <a:solidFill>
                  <a:schemeClr val="lt1"/>
                </a:solidFill>
              </a:defRPr>
            </a:lvl9pPr>
          </a:lstStyle>
          <a:p/>
        </p:txBody>
      </p:sp>
      <p:sp>
        <p:nvSpPr>
          <p:cNvPr id="21" name="Google Shape;21;p3"/>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03" name="Shape 103"/>
        <p:cNvGrpSpPr/>
        <p:nvPr/>
      </p:nvGrpSpPr>
      <p:grpSpPr>
        <a:xfrm>
          <a:off x="0" y="0"/>
          <a:ext cx="0" cy="0"/>
          <a:chOff x="0" y="0"/>
          <a:chExt cx="0" cy="0"/>
        </a:xfrm>
      </p:grpSpPr>
      <p:sp>
        <p:nvSpPr>
          <p:cNvPr id="104" name="Google Shape;104;p22"/>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5" name="Google Shape;105;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06" name="Shape 106"/>
        <p:cNvGrpSpPr/>
        <p:nvPr/>
      </p:nvGrpSpPr>
      <p:grpSpPr>
        <a:xfrm>
          <a:off x="0" y="0"/>
          <a:ext cx="0" cy="0"/>
          <a:chOff x="0" y="0"/>
          <a:chExt cx="0" cy="0"/>
        </a:xfrm>
      </p:grpSpPr>
      <p:sp>
        <p:nvSpPr>
          <p:cNvPr id="107" name="Google Shape;107;p23"/>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108" name="Google Shape;108;p23"/>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109" name="Google Shape;109;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0" name="Shape 110"/>
        <p:cNvGrpSpPr/>
        <p:nvPr/>
      </p:nvGrpSpPr>
      <p:grpSpPr>
        <a:xfrm>
          <a:off x="0" y="0"/>
          <a:ext cx="0" cy="0"/>
          <a:chOff x="0" y="0"/>
          <a:chExt cx="0" cy="0"/>
        </a:xfrm>
      </p:grpSpPr>
      <p:sp>
        <p:nvSpPr>
          <p:cNvPr id="111" name="Google Shape;111;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8" name="Shape 118"/>
        <p:cNvGrpSpPr/>
        <p:nvPr/>
      </p:nvGrpSpPr>
      <p:grpSpPr>
        <a:xfrm>
          <a:off x="0" y="0"/>
          <a:ext cx="0" cy="0"/>
          <a:chOff x="0" y="0"/>
          <a:chExt cx="0" cy="0"/>
        </a:xfrm>
      </p:grpSpPr>
      <p:sp>
        <p:nvSpPr>
          <p:cNvPr id="119" name="Google Shape;11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4" name="Shape 124"/>
        <p:cNvGrpSpPr/>
        <p:nvPr/>
      </p:nvGrpSpPr>
      <p:grpSpPr>
        <a:xfrm>
          <a:off x="0" y="0"/>
          <a:ext cx="0" cy="0"/>
          <a:chOff x="0" y="0"/>
          <a:chExt cx="0" cy="0"/>
        </a:xfrm>
      </p:grpSpPr>
      <p:sp>
        <p:nvSpPr>
          <p:cNvPr id="125" name="Google Shape;125;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7" name="Google Shape;12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0" name="Shape 130"/>
        <p:cNvGrpSpPr/>
        <p:nvPr/>
      </p:nvGrpSpPr>
      <p:grpSpPr>
        <a:xfrm>
          <a:off x="0" y="0"/>
          <a:ext cx="0" cy="0"/>
          <a:chOff x="0" y="0"/>
          <a:chExt cx="0" cy="0"/>
        </a:xfrm>
      </p:grpSpPr>
      <p:sp>
        <p:nvSpPr>
          <p:cNvPr id="131" name="Google Shape;131;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3" name="Google Shape;13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6" name="Shape 136"/>
        <p:cNvGrpSpPr/>
        <p:nvPr/>
      </p:nvGrpSpPr>
      <p:grpSpPr>
        <a:xfrm>
          <a:off x="0" y="0"/>
          <a:ext cx="0" cy="0"/>
          <a:chOff x="0" y="0"/>
          <a:chExt cx="0" cy="0"/>
        </a:xfrm>
      </p:grpSpPr>
      <p:sp>
        <p:nvSpPr>
          <p:cNvPr id="137" name="Google Shape;13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3" name="Shape 143"/>
        <p:cNvGrpSpPr/>
        <p:nvPr/>
      </p:nvGrpSpPr>
      <p:grpSpPr>
        <a:xfrm>
          <a:off x="0" y="0"/>
          <a:ext cx="0" cy="0"/>
          <a:chOff x="0" y="0"/>
          <a:chExt cx="0" cy="0"/>
        </a:xfrm>
      </p:grpSpPr>
      <p:sp>
        <p:nvSpPr>
          <p:cNvPr id="144" name="Google Shape;144;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6" name="Google Shape;146;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8" name="Google Shape;148;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2" name="Shape 152"/>
        <p:cNvGrpSpPr/>
        <p:nvPr/>
      </p:nvGrpSpPr>
      <p:grpSpPr>
        <a:xfrm>
          <a:off x="0" y="0"/>
          <a:ext cx="0" cy="0"/>
          <a:chOff x="0" y="0"/>
          <a:chExt cx="0" cy="0"/>
        </a:xfrm>
      </p:grpSpPr>
      <p:sp>
        <p:nvSpPr>
          <p:cNvPr id="153" name="Google Shape;15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Google Shape;1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614600" y="2753800"/>
            <a:ext cx="10962800" cy="13504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200"/>
              <a:buNone/>
              <a:defRPr sz="56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p:txBody>
      </p:sp>
      <p:sp>
        <p:nvSpPr>
          <p:cNvPr id="24" name="Google Shape;24;p4"/>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Roboto"/>
              <a:buNone/>
              <a:defRPr sz="1333">
                <a:solidFill>
                  <a:schemeClr val="lt1"/>
                </a:solidFill>
                <a:latin typeface="Roboto"/>
                <a:ea typeface="Roboto"/>
                <a:cs typeface="Roboto"/>
                <a:sym typeface="Roboto"/>
              </a:defRPr>
            </a:lvl1pPr>
            <a:lvl2pPr indent="0" lvl="1" marL="0" algn="r">
              <a:buClr>
                <a:schemeClr val="lt1"/>
              </a:buClr>
              <a:buSzPts val="1333"/>
              <a:buFont typeface="Roboto"/>
              <a:buNone/>
              <a:defRPr sz="1333">
                <a:solidFill>
                  <a:schemeClr val="lt1"/>
                </a:solidFill>
                <a:latin typeface="Roboto"/>
                <a:ea typeface="Roboto"/>
                <a:cs typeface="Roboto"/>
                <a:sym typeface="Roboto"/>
              </a:defRPr>
            </a:lvl2pPr>
            <a:lvl3pPr indent="0" lvl="2" marL="0" algn="r">
              <a:buClr>
                <a:schemeClr val="lt1"/>
              </a:buClr>
              <a:buSzPts val="1333"/>
              <a:buFont typeface="Roboto"/>
              <a:buNone/>
              <a:defRPr sz="1333">
                <a:solidFill>
                  <a:schemeClr val="lt1"/>
                </a:solidFill>
                <a:latin typeface="Roboto"/>
                <a:ea typeface="Roboto"/>
                <a:cs typeface="Roboto"/>
                <a:sym typeface="Roboto"/>
              </a:defRPr>
            </a:lvl3pPr>
            <a:lvl4pPr indent="0" lvl="3" marL="0" algn="r">
              <a:buClr>
                <a:schemeClr val="lt1"/>
              </a:buClr>
              <a:buSzPts val="1333"/>
              <a:buFont typeface="Roboto"/>
              <a:buNone/>
              <a:defRPr sz="1333">
                <a:solidFill>
                  <a:schemeClr val="lt1"/>
                </a:solidFill>
                <a:latin typeface="Roboto"/>
                <a:ea typeface="Roboto"/>
                <a:cs typeface="Roboto"/>
                <a:sym typeface="Roboto"/>
              </a:defRPr>
            </a:lvl4pPr>
            <a:lvl5pPr indent="0" lvl="4" marL="0" algn="r">
              <a:buClr>
                <a:schemeClr val="lt1"/>
              </a:buClr>
              <a:buSzPts val="1333"/>
              <a:buFont typeface="Roboto"/>
              <a:buNone/>
              <a:defRPr sz="1333">
                <a:solidFill>
                  <a:schemeClr val="lt1"/>
                </a:solidFill>
                <a:latin typeface="Roboto"/>
                <a:ea typeface="Roboto"/>
                <a:cs typeface="Roboto"/>
                <a:sym typeface="Roboto"/>
              </a:defRPr>
            </a:lvl5pPr>
            <a:lvl6pPr indent="0" lvl="5" marL="0" algn="r">
              <a:buClr>
                <a:schemeClr val="lt1"/>
              </a:buClr>
              <a:buSzPts val="1333"/>
              <a:buFont typeface="Roboto"/>
              <a:buNone/>
              <a:defRPr sz="1333">
                <a:solidFill>
                  <a:schemeClr val="lt1"/>
                </a:solidFill>
                <a:latin typeface="Roboto"/>
                <a:ea typeface="Roboto"/>
                <a:cs typeface="Roboto"/>
                <a:sym typeface="Roboto"/>
              </a:defRPr>
            </a:lvl6pPr>
            <a:lvl7pPr indent="0" lvl="6" marL="0" algn="r">
              <a:buClr>
                <a:schemeClr val="lt1"/>
              </a:buClr>
              <a:buSzPts val="1333"/>
              <a:buFont typeface="Roboto"/>
              <a:buNone/>
              <a:defRPr sz="1333">
                <a:solidFill>
                  <a:schemeClr val="lt1"/>
                </a:solidFill>
                <a:latin typeface="Roboto"/>
                <a:ea typeface="Roboto"/>
                <a:cs typeface="Roboto"/>
                <a:sym typeface="Roboto"/>
              </a:defRPr>
            </a:lvl7pPr>
            <a:lvl8pPr indent="0" lvl="7" marL="0" algn="r">
              <a:buClr>
                <a:schemeClr val="lt1"/>
              </a:buClr>
              <a:buSzPts val="1333"/>
              <a:buFont typeface="Roboto"/>
              <a:buNone/>
              <a:defRPr sz="1333">
                <a:solidFill>
                  <a:schemeClr val="lt1"/>
                </a:solidFill>
                <a:latin typeface="Roboto"/>
                <a:ea typeface="Roboto"/>
                <a:cs typeface="Roboto"/>
                <a:sym typeface="Roboto"/>
              </a:defRPr>
            </a:lvl8pPr>
            <a:lvl9pPr indent="0" lvl="8" marL="0" algn="r">
              <a:buClr>
                <a:schemeClr val="lt1"/>
              </a:buClr>
              <a:buSzPts val="1333"/>
              <a:buFont typeface="Roboto"/>
              <a:buNone/>
              <a:defRPr sz="1333">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61" name="Shape 161"/>
        <p:cNvGrpSpPr/>
        <p:nvPr/>
      </p:nvGrpSpPr>
      <p:grpSpPr>
        <a:xfrm>
          <a:off x="0" y="0"/>
          <a:ext cx="0" cy="0"/>
          <a:chOff x="0" y="0"/>
          <a:chExt cx="0" cy="0"/>
        </a:xfrm>
      </p:grpSpPr>
      <p:sp>
        <p:nvSpPr>
          <p:cNvPr id="162" name="Google Shape;1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4" name="Google Shape;164;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5" name="Google Shape;1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8" name="Shape 168"/>
        <p:cNvGrpSpPr/>
        <p:nvPr/>
      </p:nvGrpSpPr>
      <p:grpSpPr>
        <a:xfrm>
          <a:off x="0" y="0"/>
          <a:ext cx="0" cy="0"/>
          <a:chOff x="0" y="0"/>
          <a:chExt cx="0" cy="0"/>
        </a:xfrm>
      </p:grpSpPr>
      <p:sp>
        <p:nvSpPr>
          <p:cNvPr id="169" name="Google Shape;16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1" name="Google Shape;171;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2" name="Google Shape;17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5" name="Shape 175"/>
        <p:cNvGrpSpPr/>
        <p:nvPr/>
      </p:nvGrpSpPr>
      <p:grpSpPr>
        <a:xfrm>
          <a:off x="0" y="0"/>
          <a:ext cx="0" cy="0"/>
          <a:chOff x="0" y="0"/>
          <a:chExt cx="0" cy="0"/>
        </a:xfrm>
      </p:grpSpPr>
      <p:sp>
        <p:nvSpPr>
          <p:cNvPr id="176" name="Google Shape;17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1" name="Shape 181"/>
        <p:cNvGrpSpPr/>
        <p:nvPr/>
      </p:nvGrpSpPr>
      <p:grpSpPr>
        <a:xfrm>
          <a:off x="0" y="0"/>
          <a:ext cx="0" cy="0"/>
          <a:chOff x="0" y="0"/>
          <a:chExt cx="0" cy="0"/>
        </a:xfrm>
      </p:grpSpPr>
      <p:sp>
        <p:nvSpPr>
          <p:cNvPr id="182" name="Google Shape;182;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5"/>
          <p:cNvSpPr/>
          <p:nvPr/>
        </p:nvSpPr>
        <p:spPr>
          <a:xfrm flipH="1" rot="10800000">
            <a:off x="0" y="2248000"/>
            <a:ext cx="12192000" cy="4610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7" name="Google Shape;27;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8" name="Google Shape;28;p5"/>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9" name="Google Shape;29;p5"/>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30" name="Google Shape;30;p5"/>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6"/>
          <p:cNvSpPr/>
          <p:nvPr/>
        </p:nvSpPr>
        <p:spPr>
          <a:xfrm flipH="1" rot="10800000">
            <a:off x="0" y="2248000"/>
            <a:ext cx="12192000" cy="4610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3" name="Google Shape;33;p6"/>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4" name="Google Shape;34;p6"/>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5" name="Google Shape;35;p6"/>
          <p:cNvSpPr txBox="1"/>
          <p:nvPr>
            <p:ph idx="1" type="body"/>
          </p:nvPr>
        </p:nvSpPr>
        <p:spPr>
          <a:xfrm>
            <a:off x="629200" y="2558767"/>
            <a:ext cx="5333200" cy="36136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36" name="Google Shape;36;p6"/>
          <p:cNvSpPr txBox="1"/>
          <p:nvPr>
            <p:ph idx="2" type="body"/>
          </p:nvPr>
        </p:nvSpPr>
        <p:spPr>
          <a:xfrm>
            <a:off x="6259000" y="2558767"/>
            <a:ext cx="5333200" cy="36136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37" name="Google Shape;37;p6"/>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7"/>
          <p:cNvSpPr/>
          <p:nvPr/>
        </p:nvSpPr>
        <p:spPr>
          <a:xfrm flipH="1" rot="10800000">
            <a:off x="0" y="875200"/>
            <a:ext cx="12192000" cy="5982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0" name="Google Shape;40;p7"/>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1" name="Google Shape;41;p7"/>
          <p:cNvSpPr txBox="1"/>
          <p:nvPr>
            <p:ph type="title"/>
          </p:nvPr>
        </p:nvSpPr>
        <p:spPr>
          <a:xfrm>
            <a:off x="131000" y="21800"/>
            <a:ext cx="11768800" cy="8036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42" name="Google Shape;42;p7"/>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3" name="Shape 43"/>
        <p:cNvGrpSpPr/>
        <p:nvPr/>
      </p:nvGrpSpPr>
      <p:grpSpPr>
        <a:xfrm>
          <a:off x="0" y="0"/>
          <a:ext cx="0" cy="0"/>
          <a:chOff x="0" y="0"/>
          <a:chExt cx="0" cy="0"/>
        </a:xfrm>
      </p:grpSpPr>
      <p:sp>
        <p:nvSpPr>
          <p:cNvPr id="44" name="Google Shape;44;p8"/>
          <p:cNvSpPr txBox="1"/>
          <p:nvPr/>
        </p:nvSpPr>
        <p:spPr>
          <a:xfrm flipH="1" rot="10800000">
            <a:off x="4368800" y="33"/>
            <a:ext cx="78232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5" name="Google Shape;45;p8"/>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6" name="Google Shape;46;p8"/>
          <p:cNvSpPr txBox="1"/>
          <p:nvPr>
            <p:ph type="title"/>
          </p:nvPr>
        </p:nvSpPr>
        <p:spPr>
          <a:xfrm>
            <a:off x="301437" y="477067"/>
            <a:ext cx="3744000" cy="12712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7" name="Google Shape;47;p8"/>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Clr>
                <a:schemeClr val="lt1"/>
              </a:buClr>
              <a:buSzPts val="1200"/>
              <a:buChar char="●"/>
              <a:defRPr sz="1600">
                <a:solidFill>
                  <a:schemeClr val="lt1"/>
                </a:solidFill>
              </a:defRPr>
            </a:lvl1pPr>
            <a:lvl2pPr indent="-304800" lvl="1" marL="914400" algn="l">
              <a:lnSpc>
                <a:spcPct val="115000"/>
              </a:lnSpc>
              <a:spcBef>
                <a:spcPts val="2133"/>
              </a:spcBef>
              <a:spcAft>
                <a:spcPts val="0"/>
              </a:spcAft>
              <a:buClr>
                <a:schemeClr val="lt1"/>
              </a:buClr>
              <a:buSzPts val="1200"/>
              <a:buChar char="○"/>
              <a:defRPr sz="1600">
                <a:solidFill>
                  <a:schemeClr val="lt1"/>
                </a:solidFill>
              </a:defRPr>
            </a:lvl2pPr>
            <a:lvl3pPr indent="-304800" lvl="2" marL="1371600" algn="l">
              <a:lnSpc>
                <a:spcPct val="115000"/>
              </a:lnSpc>
              <a:spcBef>
                <a:spcPts val="2133"/>
              </a:spcBef>
              <a:spcAft>
                <a:spcPts val="0"/>
              </a:spcAft>
              <a:buClr>
                <a:schemeClr val="lt1"/>
              </a:buClr>
              <a:buSzPts val="1200"/>
              <a:buChar char="■"/>
              <a:defRPr sz="1600">
                <a:solidFill>
                  <a:schemeClr val="lt1"/>
                </a:solidFill>
              </a:defRPr>
            </a:lvl3pPr>
            <a:lvl4pPr indent="-304800" lvl="3" marL="1828800" algn="l">
              <a:lnSpc>
                <a:spcPct val="115000"/>
              </a:lnSpc>
              <a:spcBef>
                <a:spcPts val="2133"/>
              </a:spcBef>
              <a:spcAft>
                <a:spcPts val="0"/>
              </a:spcAft>
              <a:buClr>
                <a:schemeClr val="lt1"/>
              </a:buClr>
              <a:buSzPts val="1200"/>
              <a:buChar char="●"/>
              <a:defRPr sz="1600">
                <a:solidFill>
                  <a:schemeClr val="lt1"/>
                </a:solidFill>
              </a:defRPr>
            </a:lvl4pPr>
            <a:lvl5pPr indent="-304800" lvl="4" marL="2286000" algn="l">
              <a:lnSpc>
                <a:spcPct val="115000"/>
              </a:lnSpc>
              <a:spcBef>
                <a:spcPts val="2133"/>
              </a:spcBef>
              <a:spcAft>
                <a:spcPts val="0"/>
              </a:spcAft>
              <a:buClr>
                <a:schemeClr val="lt1"/>
              </a:buClr>
              <a:buSzPts val="1200"/>
              <a:buChar char="○"/>
              <a:defRPr sz="1600">
                <a:solidFill>
                  <a:schemeClr val="lt1"/>
                </a:solidFill>
              </a:defRPr>
            </a:lvl5pPr>
            <a:lvl6pPr indent="-304800" lvl="5" marL="2743200" algn="l">
              <a:lnSpc>
                <a:spcPct val="115000"/>
              </a:lnSpc>
              <a:spcBef>
                <a:spcPts val="2133"/>
              </a:spcBef>
              <a:spcAft>
                <a:spcPts val="0"/>
              </a:spcAft>
              <a:buClr>
                <a:schemeClr val="lt1"/>
              </a:buClr>
              <a:buSzPts val="1200"/>
              <a:buChar char="■"/>
              <a:defRPr sz="1600">
                <a:solidFill>
                  <a:schemeClr val="lt1"/>
                </a:solidFill>
              </a:defRPr>
            </a:lvl6pPr>
            <a:lvl7pPr indent="-304800" lvl="6" marL="3200400" algn="l">
              <a:lnSpc>
                <a:spcPct val="115000"/>
              </a:lnSpc>
              <a:spcBef>
                <a:spcPts val="2133"/>
              </a:spcBef>
              <a:spcAft>
                <a:spcPts val="0"/>
              </a:spcAft>
              <a:buClr>
                <a:schemeClr val="lt1"/>
              </a:buClr>
              <a:buSzPts val="1200"/>
              <a:buChar char="●"/>
              <a:defRPr sz="1600">
                <a:solidFill>
                  <a:schemeClr val="lt1"/>
                </a:solidFill>
              </a:defRPr>
            </a:lvl7pPr>
            <a:lvl8pPr indent="-304800" lvl="7" marL="3657600" algn="l">
              <a:lnSpc>
                <a:spcPct val="115000"/>
              </a:lnSpc>
              <a:spcBef>
                <a:spcPts val="2133"/>
              </a:spcBef>
              <a:spcAft>
                <a:spcPts val="0"/>
              </a:spcAft>
              <a:buClr>
                <a:schemeClr val="lt1"/>
              </a:buClr>
              <a:buSzPts val="1200"/>
              <a:buChar char="○"/>
              <a:defRPr sz="1600">
                <a:solidFill>
                  <a:schemeClr val="lt1"/>
                </a:solidFill>
              </a:defRPr>
            </a:lvl8pPr>
            <a:lvl9pPr indent="-304800" lvl="8" marL="4114800" algn="l">
              <a:lnSpc>
                <a:spcPct val="115000"/>
              </a:lnSpc>
              <a:spcBef>
                <a:spcPts val="2133"/>
              </a:spcBef>
              <a:spcAft>
                <a:spcPts val="2133"/>
              </a:spcAft>
              <a:buClr>
                <a:schemeClr val="lt1"/>
              </a:buClr>
              <a:buSzPts val="1200"/>
              <a:buChar char="■"/>
              <a:defRPr sz="1600">
                <a:solidFill>
                  <a:schemeClr val="lt1"/>
                </a:solidFill>
              </a:defRPr>
            </a:lvl9pPr>
          </a:lstStyle>
          <a:p/>
        </p:txBody>
      </p:sp>
      <p:sp>
        <p:nvSpPr>
          <p:cNvPr id="48" name="Google Shape;48;p8"/>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2"/>
              </a:buClr>
              <a:buSzPts val="1333"/>
              <a:buFont typeface="Roboto"/>
              <a:buNone/>
              <a:defRPr sz="1333">
                <a:solidFill>
                  <a:schemeClr val="lt2"/>
                </a:solidFill>
                <a:latin typeface="Roboto"/>
                <a:ea typeface="Roboto"/>
                <a:cs typeface="Roboto"/>
                <a:sym typeface="Roboto"/>
              </a:defRPr>
            </a:lvl1pPr>
            <a:lvl2pPr indent="0" lvl="1" marL="0" algn="r">
              <a:buClr>
                <a:schemeClr val="lt2"/>
              </a:buClr>
              <a:buSzPts val="1333"/>
              <a:buFont typeface="Roboto"/>
              <a:buNone/>
              <a:defRPr sz="1333">
                <a:solidFill>
                  <a:schemeClr val="lt2"/>
                </a:solidFill>
                <a:latin typeface="Roboto"/>
                <a:ea typeface="Roboto"/>
                <a:cs typeface="Roboto"/>
                <a:sym typeface="Roboto"/>
              </a:defRPr>
            </a:lvl2pPr>
            <a:lvl3pPr indent="0" lvl="2" marL="0" algn="r">
              <a:buClr>
                <a:schemeClr val="lt2"/>
              </a:buClr>
              <a:buSzPts val="1333"/>
              <a:buFont typeface="Roboto"/>
              <a:buNone/>
              <a:defRPr sz="1333">
                <a:solidFill>
                  <a:schemeClr val="lt2"/>
                </a:solidFill>
                <a:latin typeface="Roboto"/>
                <a:ea typeface="Roboto"/>
                <a:cs typeface="Roboto"/>
                <a:sym typeface="Roboto"/>
              </a:defRPr>
            </a:lvl3pPr>
            <a:lvl4pPr indent="0" lvl="3" marL="0" algn="r">
              <a:buClr>
                <a:schemeClr val="lt2"/>
              </a:buClr>
              <a:buSzPts val="1333"/>
              <a:buFont typeface="Roboto"/>
              <a:buNone/>
              <a:defRPr sz="1333">
                <a:solidFill>
                  <a:schemeClr val="lt2"/>
                </a:solidFill>
                <a:latin typeface="Roboto"/>
                <a:ea typeface="Roboto"/>
                <a:cs typeface="Roboto"/>
                <a:sym typeface="Roboto"/>
              </a:defRPr>
            </a:lvl4pPr>
            <a:lvl5pPr indent="0" lvl="4" marL="0" algn="r">
              <a:buClr>
                <a:schemeClr val="lt2"/>
              </a:buClr>
              <a:buSzPts val="1333"/>
              <a:buFont typeface="Roboto"/>
              <a:buNone/>
              <a:defRPr sz="1333">
                <a:solidFill>
                  <a:schemeClr val="lt2"/>
                </a:solidFill>
                <a:latin typeface="Roboto"/>
                <a:ea typeface="Roboto"/>
                <a:cs typeface="Roboto"/>
                <a:sym typeface="Roboto"/>
              </a:defRPr>
            </a:lvl5pPr>
            <a:lvl6pPr indent="0" lvl="5" marL="0" algn="r">
              <a:buClr>
                <a:schemeClr val="lt2"/>
              </a:buClr>
              <a:buSzPts val="1333"/>
              <a:buFont typeface="Roboto"/>
              <a:buNone/>
              <a:defRPr sz="1333">
                <a:solidFill>
                  <a:schemeClr val="lt2"/>
                </a:solidFill>
                <a:latin typeface="Roboto"/>
                <a:ea typeface="Roboto"/>
                <a:cs typeface="Roboto"/>
                <a:sym typeface="Roboto"/>
              </a:defRPr>
            </a:lvl6pPr>
            <a:lvl7pPr indent="0" lvl="6" marL="0" algn="r">
              <a:buClr>
                <a:schemeClr val="lt2"/>
              </a:buClr>
              <a:buSzPts val="1333"/>
              <a:buFont typeface="Roboto"/>
              <a:buNone/>
              <a:defRPr sz="1333">
                <a:solidFill>
                  <a:schemeClr val="lt2"/>
                </a:solidFill>
                <a:latin typeface="Roboto"/>
                <a:ea typeface="Roboto"/>
                <a:cs typeface="Roboto"/>
                <a:sym typeface="Roboto"/>
              </a:defRPr>
            </a:lvl7pPr>
            <a:lvl8pPr indent="0" lvl="7" marL="0" algn="r">
              <a:buClr>
                <a:schemeClr val="lt2"/>
              </a:buClr>
              <a:buSzPts val="1333"/>
              <a:buFont typeface="Roboto"/>
              <a:buNone/>
              <a:defRPr sz="1333">
                <a:solidFill>
                  <a:schemeClr val="lt2"/>
                </a:solidFill>
                <a:latin typeface="Roboto"/>
                <a:ea typeface="Roboto"/>
                <a:cs typeface="Roboto"/>
                <a:sym typeface="Roboto"/>
              </a:defRPr>
            </a:lvl8pPr>
            <a:lvl9pPr indent="0" lvl="8" marL="0" algn="r">
              <a:buClr>
                <a:schemeClr val="lt2"/>
              </a:buClr>
              <a:buSzPts val="1333"/>
              <a:buFont typeface="Roboto"/>
              <a:buNone/>
              <a:defRPr sz="1333">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49" name="Shape 49"/>
        <p:cNvGrpSpPr/>
        <p:nvPr/>
      </p:nvGrpSpPr>
      <p:grpSpPr>
        <a:xfrm>
          <a:off x="0" y="0"/>
          <a:ext cx="0" cy="0"/>
          <a:chOff x="0" y="0"/>
          <a:chExt cx="0" cy="0"/>
        </a:xfrm>
      </p:grpSpPr>
      <p:sp>
        <p:nvSpPr>
          <p:cNvPr id="50" name="Google Shape;50;p9"/>
          <p:cNvSpPr/>
          <p:nvPr/>
        </p:nvSpPr>
        <p:spPr>
          <a:xfrm flipH="1">
            <a:off x="0" y="0"/>
            <a:ext cx="60960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1" name="Google Shape;51;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2" name="Google Shape;52;p9"/>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dk2"/>
              </a:buClr>
              <a:buSzPts val="4200"/>
              <a:buNone/>
              <a:defRPr sz="5600">
                <a:solidFill>
                  <a:schemeClr val="dk2"/>
                </a:solidFill>
              </a:defRPr>
            </a:lvl1pPr>
            <a:lvl2pPr lvl="1" algn="ctr">
              <a:lnSpc>
                <a:spcPct val="100000"/>
              </a:lnSpc>
              <a:spcBef>
                <a:spcPts val="0"/>
              </a:spcBef>
              <a:spcAft>
                <a:spcPts val="0"/>
              </a:spcAft>
              <a:buClr>
                <a:schemeClr val="dk2"/>
              </a:buClr>
              <a:buSzPts val="4200"/>
              <a:buNone/>
              <a:defRPr sz="5600">
                <a:solidFill>
                  <a:schemeClr val="dk2"/>
                </a:solidFill>
              </a:defRPr>
            </a:lvl2pPr>
            <a:lvl3pPr lvl="2" algn="ctr">
              <a:lnSpc>
                <a:spcPct val="100000"/>
              </a:lnSpc>
              <a:spcBef>
                <a:spcPts val="0"/>
              </a:spcBef>
              <a:spcAft>
                <a:spcPts val="0"/>
              </a:spcAft>
              <a:buClr>
                <a:schemeClr val="dk2"/>
              </a:buClr>
              <a:buSzPts val="4200"/>
              <a:buNone/>
              <a:defRPr sz="5600">
                <a:solidFill>
                  <a:schemeClr val="dk2"/>
                </a:solidFill>
              </a:defRPr>
            </a:lvl3pPr>
            <a:lvl4pPr lvl="3" algn="ctr">
              <a:lnSpc>
                <a:spcPct val="100000"/>
              </a:lnSpc>
              <a:spcBef>
                <a:spcPts val="0"/>
              </a:spcBef>
              <a:spcAft>
                <a:spcPts val="0"/>
              </a:spcAft>
              <a:buClr>
                <a:schemeClr val="dk2"/>
              </a:buClr>
              <a:buSzPts val="4200"/>
              <a:buNone/>
              <a:defRPr sz="5600">
                <a:solidFill>
                  <a:schemeClr val="dk2"/>
                </a:solidFill>
              </a:defRPr>
            </a:lvl4pPr>
            <a:lvl5pPr lvl="4" algn="ctr">
              <a:lnSpc>
                <a:spcPct val="100000"/>
              </a:lnSpc>
              <a:spcBef>
                <a:spcPts val="0"/>
              </a:spcBef>
              <a:spcAft>
                <a:spcPts val="0"/>
              </a:spcAft>
              <a:buClr>
                <a:schemeClr val="dk2"/>
              </a:buClr>
              <a:buSzPts val="4200"/>
              <a:buNone/>
              <a:defRPr sz="5600">
                <a:solidFill>
                  <a:schemeClr val="dk2"/>
                </a:solidFill>
              </a:defRPr>
            </a:lvl5pPr>
            <a:lvl6pPr lvl="5" algn="ctr">
              <a:lnSpc>
                <a:spcPct val="100000"/>
              </a:lnSpc>
              <a:spcBef>
                <a:spcPts val="0"/>
              </a:spcBef>
              <a:spcAft>
                <a:spcPts val="0"/>
              </a:spcAft>
              <a:buClr>
                <a:schemeClr val="dk2"/>
              </a:buClr>
              <a:buSzPts val="4200"/>
              <a:buNone/>
              <a:defRPr sz="5600">
                <a:solidFill>
                  <a:schemeClr val="dk2"/>
                </a:solidFill>
              </a:defRPr>
            </a:lvl6pPr>
            <a:lvl7pPr lvl="6" algn="ctr">
              <a:lnSpc>
                <a:spcPct val="100000"/>
              </a:lnSpc>
              <a:spcBef>
                <a:spcPts val="0"/>
              </a:spcBef>
              <a:spcAft>
                <a:spcPts val="0"/>
              </a:spcAft>
              <a:buClr>
                <a:schemeClr val="dk2"/>
              </a:buClr>
              <a:buSzPts val="4200"/>
              <a:buNone/>
              <a:defRPr sz="5600">
                <a:solidFill>
                  <a:schemeClr val="dk2"/>
                </a:solidFill>
              </a:defRPr>
            </a:lvl7pPr>
            <a:lvl8pPr lvl="7" algn="ctr">
              <a:lnSpc>
                <a:spcPct val="100000"/>
              </a:lnSpc>
              <a:spcBef>
                <a:spcPts val="0"/>
              </a:spcBef>
              <a:spcAft>
                <a:spcPts val="0"/>
              </a:spcAft>
              <a:buClr>
                <a:schemeClr val="dk2"/>
              </a:buClr>
              <a:buSzPts val="4200"/>
              <a:buNone/>
              <a:defRPr sz="5600">
                <a:solidFill>
                  <a:schemeClr val="dk2"/>
                </a:solidFill>
              </a:defRPr>
            </a:lvl8pPr>
            <a:lvl9pPr lvl="8" algn="ctr">
              <a:lnSpc>
                <a:spcPct val="100000"/>
              </a:lnSpc>
              <a:spcBef>
                <a:spcPts val="0"/>
              </a:spcBef>
              <a:spcAft>
                <a:spcPts val="0"/>
              </a:spcAft>
              <a:buClr>
                <a:schemeClr val="dk2"/>
              </a:buClr>
              <a:buSzPts val="4200"/>
              <a:buNone/>
              <a:defRPr sz="5600">
                <a:solidFill>
                  <a:schemeClr val="dk2"/>
                </a:solidFill>
              </a:defRPr>
            </a:lvl9pPr>
          </a:lstStyle>
          <a:p/>
        </p:txBody>
      </p:sp>
      <p:sp>
        <p:nvSpPr>
          <p:cNvPr id="53" name="Google Shape;53;p9"/>
          <p:cNvSpPr txBox="1"/>
          <p:nvPr>
            <p:ph idx="1" type="subTitle"/>
          </p:nvPr>
        </p:nvSpPr>
        <p:spPr>
          <a:xfrm>
            <a:off x="354000" y="3705956"/>
            <a:ext cx="5393600" cy="1646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54" name="Google Shape;54;p9"/>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2133"/>
              </a:spcBef>
              <a:spcAft>
                <a:spcPts val="0"/>
              </a:spcAft>
              <a:buClr>
                <a:schemeClr val="lt1"/>
              </a:buClr>
              <a:buSzPts val="1400"/>
              <a:buChar char="○"/>
              <a:defRPr>
                <a:solidFill>
                  <a:schemeClr val="lt1"/>
                </a:solidFill>
              </a:defRPr>
            </a:lvl2pPr>
            <a:lvl3pPr indent="-317500" lvl="2" marL="1371600" algn="l">
              <a:lnSpc>
                <a:spcPct val="115000"/>
              </a:lnSpc>
              <a:spcBef>
                <a:spcPts val="2133"/>
              </a:spcBef>
              <a:spcAft>
                <a:spcPts val="0"/>
              </a:spcAft>
              <a:buClr>
                <a:schemeClr val="lt1"/>
              </a:buClr>
              <a:buSzPts val="1400"/>
              <a:buChar char="■"/>
              <a:defRPr>
                <a:solidFill>
                  <a:schemeClr val="lt1"/>
                </a:solidFill>
              </a:defRPr>
            </a:lvl3pPr>
            <a:lvl4pPr indent="-317500" lvl="3" marL="1828800" algn="l">
              <a:lnSpc>
                <a:spcPct val="115000"/>
              </a:lnSpc>
              <a:spcBef>
                <a:spcPts val="2133"/>
              </a:spcBef>
              <a:spcAft>
                <a:spcPts val="0"/>
              </a:spcAft>
              <a:buClr>
                <a:schemeClr val="lt1"/>
              </a:buClr>
              <a:buSzPts val="1400"/>
              <a:buChar char="●"/>
              <a:defRPr>
                <a:solidFill>
                  <a:schemeClr val="lt1"/>
                </a:solidFill>
              </a:defRPr>
            </a:lvl4pPr>
            <a:lvl5pPr indent="-317500" lvl="4" marL="2286000" algn="l">
              <a:lnSpc>
                <a:spcPct val="115000"/>
              </a:lnSpc>
              <a:spcBef>
                <a:spcPts val="2133"/>
              </a:spcBef>
              <a:spcAft>
                <a:spcPts val="0"/>
              </a:spcAft>
              <a:buClr>
                <a:schemeClr val="lt1"/>
              </a:buClr>
              <a:buSzPts val="1400"/>
              <a:buChar char="○"/>
              <a:defRPr>
                <a:solidFill>
                  <a:schemeClr val="lt1"/>
                </a:solidFill>
              </a:defRPr>
            </a:lvl5pPr>
            <a:lvl6pPr indent="-317500" lvl="5" marL="2743200" algn="l">
              <a:lnSpc>
                <a:spcPct val="115000"/>
              </a:lnSpc>
              <a:spcBef>
                <a:spcPts val="2133"/>
              </a:spcBef>
              <a:spcAft>
                <a:spcPts val="0"/>
              </a:spcAft>
              <a:buClr>
                <a:schemeClr val="lt1"/>
              </a:buClr>
              <a:buSzPts val="1400"/>
              <a:buChar char="■"/>
              <a:defRPr>
                <a:solidFill>
                  <a:schemeClr val="lt1"/>
                </a:solidFill>
              </a:defRPr>
            </a:lvl6pPr>
            <a:lvl7pPr indent="-317500" lvl="6" marL="3200400" algn="l">
              <a:lnSpc>
                <a:spcPct val="115000"/>
              </a:lnSpc>
              <a:spcBef>
                <a:spcPts val="2133"/>
              </a:spcBef>
              <a:spcAft>
                <a:spcPts val="0"/>
              </a:spcAft>
              <a:buClr>
                <a:schemeClr val="lt1"/>
              </a:buClr>
              <a:buSzPts val="1400"/>
              <a:buChar char="●"/>
              <a:defRPr>
                <a:solidFill>
                  <a:schemeClr val="lt1"/>
                </a:solidFill>
              </a:defRPr>
            </a:lvl7pPr>
            <a:lvl8pPr indent="-317500" lvl="7" marL="3657600" algn="l">
              <a:lnSpc>
                <a:spcPct val="115000"/>
              </a:lnSpc>
              <a:spcBef>
                <a:spcPts val="2133"/>
              </a:spcBef>
              <a:spcAft>
                <a:spcPts val="0"/>
              </a:spcAft>
              <a:buClr>
                <a:schemeClr val="lt1"/>
              </a:buClr>
              <a:buSzPts val="1400"/>
              <a:buChar char="○"/>
              <a:defRPr>
                <a:solidFill>
                  <a:schemeClr val="lt1"/>
                </a:solidFill>
              </a:defRPr>
            </a:lvl8pPr>
            <a:lvl9pPr indent="-317500" lvl="8" marL="4114800" algn="l">
              <a:lnSpc>
                <a:spcPct val="115000"/>
              </a:lnSpc>
              <a:spcBef>
                <a:spcPts val="2133"/>
              </a:spcBef>
              <a:spcAft>
                <a:spcPts val="2133"/>
              </a:spcAft>
              <a:buClr>
                <a:schemeClr val="lt1"/>
              </a:buClr>
              <a:buSzPts val="1400"/>
              <a:buChar char="■"/>
              <a:defRPr>
                <a:solidFill>
                  <a:schemeClr val="lt1"/>
                </a:solidFill>
              </a:defRPr>
            </a:lvl9pPr>
          </a:lstStyle>
          <a:p/>
        </p:txBody>
      </p:sp>
      <p:sp>
        <p:nvSpPr>
          <p:cNvPr id="55" name="Google Shape;55;p9"/>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Roboto"/>
              <a:buNone/>
              <a:defRPr sz="1333">
                <a:solidFill>
                  <a:schemeClr val="lt1"/>
                </a:solidFill>
                <a:latin typeface="Roboto"/>
                <a:ea typeface="Roboto"/>
                <a:cs typeface="Roboto"/>
                <a:sym typeface="Roboto"/>
              </a:defRPr>
            </a:lvl1pPr>
            <a:lvl2pPr indent="0" lvl="1" marL="0" algn="r">
              <a:buClr>
                <a:schemeClr val="lt1"/>
              </a:buClr>
              <a:buSzPts val="1333"/>
              <a:buFont typeface="Roboto"/>
              <a:buNone/>
              <a:defRPr sz="1333">
                <a:solidFill>
                  <a:schemeClr val="lt1"/>
                </a:solidFill>
                <a:latin typeface="Roboto"/>
                <a:ea typeface="Roboto"/>
                <a:cs typeface="Roboto"/>
                <a:sym typeface="Roboto"/>
              </a:defRPr>
            </a:lvl2pPr>
            <a:lvl3pPr indent="0" lvl="2" marL="0" algn="r">
              <a:buClr>
                <a:schemeClr val="lt1"/>
              </a:buClr>
              <a:buSzPts val="1333"/>
              <a:buFont typeface="Roboto"/>
              <a:buNone/>
              <a:defRPr sz="1333">
                <a:solidFill>
                  <a:schemeClr val="lt1"/>
                </a:solidFill>
                <a:latin typeface="Roboto"/>
                <a:ea typeface="Roboto"/>
                <a:cs typeface="Roboto"/>
                <a:sym typeface="Roboto"/>
              </a:defRPr>
            </a:lvl3pPr>
            <a:lvl4pPr indent="0" lvl="3" marL="0" algn="r">
              <a:buClr>
                <a:schemeClr val="lt1"/>
              </a:buClr>
              <a:buSzPts val="1333"/>
              <a:buFont typeface="Roboto"/>
              <a:buNone/>
              <a:defRPr sz="1333">
                <a:solidFill>
                  <a:schemeClr val="lt1"/>
                </a:solidFill>
                <a:latin typeface="Roboto"/>
                <a:ea typeface="Roboto"/>
                <a:cs typeface="Roboto"/>
                <a:sym typeface="Roboto"/>
              </a:defRPr>
            </a:lvl4pPr>
            <a:lvl5pPr indent="0" lvl="4" marL="0" algn="r">
              <a:buClr>
                <a:schemeClr val="lt1"/>
              </a:buClr>
              <a:buSzPts val="1333"/>
              <a:buFont typeface="Roboto"/>
              <a:buNone/>
              <a:defRPr sz="1333">
                <a:solidFill>
                  <a:schemeClr val="lt1"/>
                </a:solidFill>
                <a:latin typeface="Roboto"/>
                <a:ea typeface="Roboto"/>
                <a:cs typeface="Roboto"/>
                <a:sym typeface="Roboto"/>
              </a:defRPr>
            </a:lvl5pPr>
            <a:lvl6pPr indent="0" lvl="5" marL="0" algn="r">
              <a:buClr>
                <a:schemeClr val="lt1"/>
              </a:buClr>
              <a:buSzPts val="1333"/>
              <a:buFont typeface="Roboto"/>
              <a:buNone/>
              <a:defRPr sz="1333">
                <a:solidFill>
                  <a:schemeClr val="lt1"/>
                </a:solidFill>
                <a:latin typeface="Roboto"/>
                <a:ea typeface="Roboto"/>
                <a:cs typeface="Roboto"/>
                <a:sym typeface="Roboto"/>
              </a:defRPr>
            </a:lvl6pPr>
            <a:lvl7pPr indent="0" lvl="6" marL="0" algn="r">
              <a:buClr>
                <a:schemeClr val="lt1"/>
              </a:buClr>
              <a:buSzPts val="1333"/>
              <a:buFont typeface="Roboto"/>
              <a:buNone/>
              <a:defRPr sz="1333">
                <a:solidFill>
                  <a:schemeClr val="lt1"/>
                </a:solidFill>
                <a:latin typeface="Roboto"/>
                <a:ea typeface="Roboto"/>
                <a:cs typeface="Roboto"/>
                <a:sym typeface="Roboto"/>
              </a:defRPr>
            </a:lvl7pPr>
            <a:lvl8pPr indent="0" lvl="7" marL="0" algn="r">
              <a:buClr>
                <a:schemeClr val="lt1"/>
              </a:buClr>
              <a:buSzPts val="1333"/>
              <a:buFont typeface="Roboto"/>
              <a:buNone/>
              <a:defRPr sz="1333">
                <a:solidFill>
                  <a:schemeClr val="lt1"/>
                </a:solidFill>
                <a:latin typeface="Roboto"/>
                <a:ea typeface="Roboto"/>
                <a:cs typeface="Roboto"/>
                <a:sym typeface="Roboto"/>
              </a:defRPr>
            </a:lvl8pPr>
            <a:lvl9pPr indent="0" lvl="8" marL="0" algn="r">
              <a:buClr>
                <a:schemeClr val="lt1"/>
              </a:buClr>
              <a:buSzPts val="1333"/>
              <a:buFont typeface="Roboto"/>
              <a:buNone/>
              <a:defRPr sz="1333">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56" name="Shape 56"/>
        <p:cNvGrpSpPr/>
        <p:nvPr/>
      </p:nvGrpSpPr>
      <p:grpSpPr>
        <a:xfrm>
          <a:off x="0" y="0"/>
          <a:ext cx="0" cy="0"/>
          <a:chOff x="0" y="0"/>
          <a:chExt cx="0" cy="0"/>
        </a:xfrm>
      </p:grpSpPr>
      <p:sp>
        <p:nvSpPr>
          <p:cNvPr id="57" name="Google Shape;57;p10"/>
          <p:cNvSpPr txBox="1"/>
          <p:nvPr/>
        </p:nvSpPr>
        <p:spPr>
          <a:xfrm flipH="1" rot="10800000">
            <a:off x="0" y="0"/>
            <a:ext cx="12192000" cy="62612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8" name="Google Shape;58;p10"/>
          <p:cNvSpPr/>
          <p:nvPr/>
        </p:nvSpPr>
        <p:spPr>
          <a:xfrm flipH="1" rot="10800000">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9" name="Google Shape;59;p10"/>
          <p:cNvSpPr txBox="1"/>
          <p:nvPr>
            <p:ph idx="1" type="body"/>
          </p:nvPr>
        </p:nvSpPr>
        <p:spPr>
          <a:xfrm>
            <a:off x="76200" y="6262433"/>
            <a:ext cx="11176000" cy="5956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Clr>
                <a:schemeClr val="lt1"/>
              </a:buClr>
              <a:buSzPts val="1200"/>
              <a:buNone/>
              <a:defRPr sz="1600">
                <a:solidFill>
                  <a:schemeClr val="lt1"/>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10"/>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Roboto"/>
              <a:buNone/>
              <a:defRPr sz="1333">
                <a:solidFill>
                  <a:schemeClr val="lt1"/>
                </a:solidFill>
                <a:latin typeface="Roboto"/>
                <a:ea typeface="Roboto"/>
                <a:cs typeface="Roboto"/>
                <a:sym typeface="Roboto"/>
              </a:defRPr>
            </a:lvl1pPr>
            <a:lvl2pPr indent="0" lvl="1" marL="0" algn="r">
              <a:buClr>
                <a:schemeClr val="lt1"/>
              </a:buClr>
              <a:buSzPts val="1333"/>
              <a:buFont typeface="Roboto"/>
              <a:buNone/>
              <a:defRPr sz="1333">
                <a:solidFill>
                  <a:schemeClr val="lt1"/>
                </a:solidFill>
                <a:latin typeface="Roboto"/>
                <a:ea typeface="Roboto"/>
                <a:cs typeface="Roboto"/>
                <a:sym typeface="Roboto"/>
              </a:defRPr>
            </a:lvl2pPr>
            <a:lvl3pPr indent="0" lvl="2" marL="0" algn="r">
              <a:buClr>
                <a:schemeClr val="lt1"/>
              </a:buClr>
              <a:buSzPts val="1333"/>
              <a:buFont typeface="Roboto"/>
              <a:buNone/>
              <a:defRPr sz="1333">
                <a:solidFill>
                  <a:schemeClr val="lt1"/>
                </a:solidFill>
                <a:latin typeface="Roboto"/>
                <a:ea typeface="Roboto"/>
                <a:cs typeface="Roboto"/>
                <a:sym typeface="Roboto"/>
              </a:defRPr>
            </a:lvl3pPr>
            <a:lvl4pPr indent="0" lvl="3" marL="0" algn="r">
              <a:buClr>
                <a:schemeClr val="lt1"/>
              </a:buClr>
              <a:buSzPts val="1333"/>
              <a:buFont typeface="Roboto"/>
              <a:buNone/>
              <a:defRPr sz="1333">
                <a:solidFill>
                  <a:schemeClr val="lt1"/>
                </a:solidFill>
                <a:latin typeface="Roboto"/>
                <a:ea typeface="Roboto"/>
                <a:cs typeface="Roboto"/>
                <a:sym typeface="Roboto"/>
              </a:defRPr>
            </a:lvl4pPr>
            <a:lvl5pPr indent="0" lvl="4" marL="0" algn="r">
              <a:buClr>
                <a:schemeClr val="lt1"/>
              </a:buClr>
              <a:buSzPts val="1333"/>
              <a:buFont typeface="Roboto"/>
              <a:buNone/>
              <a:defRPr sz="1333">
                <a:solidFill>
                  <a:schemeClr val="lt1"/>
                </a:solidFill>
                <a:latin typeface="Roboto"/>
                <a:ea typeface="Roboto"/>
                <a:cs typeface="Roboto"/>
                <a:sym typeface="Roboto"/>
              </a:defRPr>
            </a:lvl5pPr>
            <a:lvl6pPr indent="0" lvl="5" marL="0" algn="r">
              <a:buClr>
                <a:schemeClr val="lt1"/>
              </a:buClr>
              <a:buSzPts val="1333"/>
              <a:buFont typeface="Roboto"/>
              <a:buNone/>
              <a:defRPr sz="1333">
                <a:solidFill>
                  <a:schemeClr val="lt1"/>
                </a:solidFill>
                <a:latin typeface="Roboto"/>
                <a:ea typeface="Roboto"/>
                <a:cs typeface="Roboto"/>
                <a:sym typeface="Roboto"/>
              </a:defRPr>
            </a:lvl6pPr>
            <a:lvl7pPr indent="0" lvl="6" marL="0" algn="r">
              <a:buClr>
                <a:schemeClr val="lt1"/>
              </a:buClr>
              <a:buSzPts val="1333"/>
              <a:buFont typeface="Roboto"/>
              <a:buNone/>
              <a:defRPr sz="1333">
                <a:solidFill>
                  <a:schemeClr val="lt1"/>
                </a:solidFill>
                <a:latin typeface="Roboto"/>
                <a:ea typeface="Roboto"/>
                <a:cs typeface="Roboto"/>
                <a:sym typeface="Roboto"/>
              </a:defRPr>
            </a:lvl7pPr>
            <a:lvl8pPr indent="0" lvl="7" marL="0" algn="r">
              <a:buClr>
                <a:schemeClr val="lt1"/>
              </a:buClr>
              <a:buSzPts val="1333"/>
              <a:buFont typeface="Roboto"/>
              <a:buNone/>
              <a:defRPr sz="1333">
                <a:solidFill>
                  <a:schemeClr val="lt1"/>
                </a:solidFill>
                <a:latin typeface="Roboto"/>
                <a:ea typeface="Roboto"/>
                <a:cs typeface="Roboto"/>
                <a:sym typeface="Roboto"/>
              </a:defRPr>
            </a:lvl8pPr>
            <a:lvl9pPr indent="0" lvl="8" marL="0" algn="r">
              <a:buClr>
                <a:schemeClr val="lt1"/>
              </a:buClr>
              <a:buSzPts val="1333"/>
              <a:buFont typeface="Roboto"/>
              <a:buNone/>
              <a:defRPr sz="1333">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 name="Google Shape;11;p1"/>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867" u="none" cap="none" strike="noStrike">
                <a:solidFill>
                  <a:schemeClr val="lt2"/>
                </a:solidFill>
                <a:latin typeface="Roboto"/>
                <a:ea typeface="Roboto"/>
                <a:cs typeface="Roboto"/>
                <a:sym typeface="Roboto"/>
              </a:defRPr>
            </a:lvl9pPr>
          </a:lstStyle>
          <a:p/>
        </p:txBody>
      </p:sp>
      <p:sp>
        <p:nvSpPr>
          <p:cNvPr id="12" name="Google Shape;12;p1"/>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1pPr>
            <a:lvl2pPr indent="0" lvl="1"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2pPr>
            <a:lvl3pPr indent="0" lvl="2"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3pPr>
            <a:lvl4pPr indent="0" lvl="3"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4pPr>
            <a:lvl5pPr indent="0" lvl="4"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5pPr>
            <a:lvl6pPr indent="0" lvl="5"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6pPr>
            <a:lvl7pPr indent="0" lvl="6"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7pPr>
            <a:lvl8pPr indent="0" lvl="7"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8pPr>
            <a:lvl9pPr indent="0" lvl="8" marL="0" marR="0" rtl="0" algn="r">
              <a:buClr>
                <a:schemeClr val="lt2"/>
              </a:buClr>
              <a:buSzPts val="1333"/>
              <a:buFont typeface="Roboto"/>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 name="Shape 67"/>
        <p:cNvGrpSpPr/>
        <p:nvPr/>
      </p:nvGrpSpPr>
      <p:grpSpPr>
        <a:xfrm>
          <a:off x="0" y="0"/>
          <a:ext cx="0" cy="0"/>
          <a:chOff x="0" y="0"/>
          <a:chExt cx="0" cy="0"/>
        </a:xfrm>
      </p:grpSpPr>
      <p:sp>
        <p:nvSpPr>
          <p:cNvPr id="68" name="Google Shape;68;p1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70" name="Google Shape;70;p1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7"/>
          <p:cNvPicPr preferRelativeResize="0"/>
          <p:nvPr/>
        </p:nvPicPr>
        <p:blipFill rotWithShape="1">
          <a:blip r:embed="rId3">
            <a:alphaModFix/>
          </a:blip>
          <a:srcRect b="0" l="7783" r="0" t="0"/>
          <a:stretch/>
        </p:blipFill>
        <p:spPr>
          <a:xfrm>
            <a:off x="200" y="0"/>
            <a:ext cx="12192000" cy="6858000"/>
          </a:xfrm>
          <a:prstGeom prst="rect">
            <a:avLst/>
          </a:prstGeom>
          <a:noFill/>
          <a:ln>
            <a:noFill/>
          </a:ln>
        </p:spPr>
      </p:pic>
      <p:sp>
        <p:nvSpPr>
          <p:cNvPr id="192" name="Google Shape;192;p37"/>
          <p:cNvSpPr txBox="1"/>
          <p:nvPr>
            <p:ph type="title"/>
          </p:nvPr>
        </p:nvSpPr>
        <p:spPr>
          <a:xfrm>
            <a:off x="653667" y="1136767"/>
            <a:ext cx="11190800" cy="3312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6000"/>
              <a:buNone/>
            </a:pPr>
            <a:r>
              <a:rPr b="1" lang="en-US" sz="6400"/>
              <a:t>Providing feasible and realistic counterfactual explanations</a:t>
            </a:r>
            <a:endParaRPr b="1" sz="6400"/>
          </a:p>
          <a:p>
            <a:pPr indent="0" lvl="0" marL="0" rtl="0" algn="ctr">
              <a:lnSpc>
                <a:spcPct val="100000"/>
              </a:lnSpc>
              <a:spcBef>
                <a:spcPts val="0"/>
              </a:spcBef>
              <a:spcAft>
                <a:spcPts val="0"/>
              </a:spcAft>
              <a:buSzPts val="6000"/>
              <a:buNone/>
            </a:pPr>
            <a:r>
              <a:t/>
            </a:r>
            <a:endParaRPr sz="3200">
              <a:latin typeface="Arial"/>
              <a:ea typeface="Arial"/>
              <a:cs typeface="Arial"/>
              <a:sym typeface="Arial"/>
            </a:endParaRPr>
          </a:p>
        </p:txBody>
      </p:sp>
      <p:sp>
        <p:nvSpPr>
          <p:cNvPr id="193" name="Google Shape;193;p37"/>
          <p:cNvSpPr txBox="1"/>
          <p:nvPr/>
        </p:nvSpPr>
        <p:spPr>
          <a:xfrm>
            <a:off x="1298467" y="4921067"/>
            <a:ext cx="9901200" cy="1143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3200" u="none" cap="none" strike="noStrike">
                <a:solidFill>
                  <a:srgbClr val="F3F3F3"/>
                </a:solidFill>
                <a:latin typeface="Roboto"/>
                <a:ea typeface="Roboto"/>
                <a:cs typeface="Roboto"/>
                <a:sym typeface="Roboto"/>
              </a:rPr>
              <a:t>Team: Shubham Sharma, Jie Hua</a:t>
            </a:r>
            <a:endParaRPr b="0" i="0" sz="3200" u="none" cap="none" strike="noStrike">
              <a:solidFill>
                <a:srgbClr val="F3F3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Results</a:t>
            </a:r>
            <a:endParaRPr/>
          </a:p>
        </p:txBody>
      </p:sp>
      <p:sp>
        <p:nvSpPr>
          <p:cNvPr id="269" name="Google Shape;269;p46"/>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Autofit/>
          </a:bodyPr>
          <a:lstStyle/>
          <a:p>
            <a:pPr indent="-507986" lvl="0" marL="609585" rtl="0" algn="l">
              <a:lnSpc>
                <a:spcPct val="150000"/>
              </a:lnSpc>
              <a:spcBef>
                <a:spcPts val="0"/>
              </a:spcBef>
              <a:spcAft>
                <a:spcPts val="0"/>
              </a:spcAft>
              <a:buClr>
                <a:srgbClr val="000000"/>
              </a:buClr>
              <a:buSzPts val="2400"/>
              <a:buChar char="●"/>
            </a:pPr>
            <a:r>
              <a:rPr lang="en-US" sz="3200">
                <a:solidFill>
                  <a:srgbClr val="000000"/>
                </a:solidFill>
              </a:rPr>
              <a:t>Pima Indians Diabetes data set with neural network</a:t>
            </a:r>
            <a:endParaRPr sz="3200">
              <a:solidFill>
                <a:srgbClr val="000000"/>
              </a:solidFill>
            </a:endParaRPr>
          </a:p>
          <a:p>
            <a:pPr indent="-507986" lvl="0" marL="609585" rtl="0" algn="l">
              <a:lnSpc>
                <a:spcPct val="150000"/>
              </a:lnSpc>
              <a:spcBef>
                <a:spcPts val="0"/>
              </a:spcBef>
              <a:spcAft>
                <a:spcPts val="0"/>
              </a:spcAft>
              <a:buClr>
                <a:srgbClr val="000000"/>
              </a:buClr>
              <a:buSzPts val="2400"/>
              <a:buChar char="●"/>
            </a:pPr>
            <a:r>
              <a:rPr lang="en-US" sz="3200">
                <a:solidFill>
                  <a:srgbClr val="000000"/>
                </a:solidFill>
              </a:rPr>
              <a:t>counterfactuals with constraints (CWC) </a:t>
            </a:r>
            <a:endParaRPr sz="3200">
              <a:solidFill>
                <a:srgbClr val="000000"/>
              </a:solidFill>
            </a:endParaRPr>
          </a:p>
          <a:p>
            <a:pPr indent="-507986" lvl="0" marL="609585" rtl="0" algn="l">
              <a:lnSpc>
                <a:spcPct val="150000"/>
              </a:lnSpc>
              <a:spcBef>
                <a:spcPts val="0"/>
              </a:spcBef>
              <a:spcAft>
                <a:spcPts val="0"/>
              </a:spcAft>
              <a:buClr>
                <a:srgbClr val="000000"/>
              </a:buClr>
              <a:buSzPts val="2400"/>
              <a:buChar char="●"/>
            </a:pPr>
            <a:r>
              <a:rPr lang="en-US" sz="3200">
                <a:solidFill>
                  <a:srgbClr val="000000"/>
                </a:solidFill>
              </a:rPr>
              <a:t>counterfactuals unconstrained (CUC)</a:t>
            </a:r>
            <a:endParaRPr sz="3200">
              <a:solidFill>
                <a:srgbClr val="000000"/>
              </a:solidFill>
            </a:endParaRPr>
          </a:p>
        </p:txBody>
      </p:sp>
      <p:pic>
        <p:nvPicPr>
          <p:cNvPr id="270" name="Google Shape;270;p46"/>
          <p:cNvPicPr preferRelativeResize="0"/>
          <p:nvPr/>
        </p:nvPicPr>
        <p:blipFill rotWithShape="1">
          <a:blip r:embed="rId3">
            <a:alphaModFix/>
          </a:blip>
          <a:srcRect b="0" l="0" r="0" t="0"/>
          <a:stretch/>
        </p:blipFill>
        <p:spPr>
          <a:xfrm>
            <a:off x="3072867" y="3987300"/>
            <a:ext cx="6980232" cy="223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Results</a:t>
            </a:r>
            <a:endParaRPr/>
          </a:p>
        </p:txBody>
      </p:sp>
      <p:pic>
        <p:nvPicPr>
          <p:cNvPr id="276" name="Google Shape;276;p47"/>
          <p:cNvPicPr preferRelativeResize="0"/>
          <p:nvPr/>
        </p:nvPicPr>
        <p:blipFill rotWithShape="1">
          <a:blip r:embed="rId3">
            <a:alphaModFix/>
          </a:blip>
          <a:srcRect b="0" l="0" r="0" t="0"/>
          <a:stretch/>
        </p:blipFill>
        <p:spPr>
          <a:xfrm>
            <a:off x="5996001" y="2299800"/>
            <a:ext cx="5376833" cy="3843867"/>
          </a:xfrm>
          <a:prstGeom prst="rect">
            <a:avLst/>
          </a:prstGeom>
          <a:noFill/>
          <a:ln>
            <a:noFill/>
          </a:ln>
        </p:spPr>
      </p:pic>
      <p:sp>
        <p:nvSpPr>
          <p:cNvPr id="277" name="Google Shape;277;p47"/>
          <p:cNvSpPr txBox="1"/>
          <p:nvPr/>
        </p:nvSpPr>
        <p:spPr>
          <a:xfrm>
            <a:off x="642933" y="2228867"/>
            <a:ext cx="4086400" cy="2600400"/>
          </a:xfrm>
          <a:prstGeom prst="rect">
            <a:avLst/>
          </a:prstGeom>
          <a:noFill/>
          <a:ln>
            <a:noFill/>
          </a:ln>
        </p:spPr>
        <p:txBody>
          <a:bodyPr anchorCtr="0" anchor="t" bIns="121900" lIns="121900" spcFirstLastPara="1" rIns="121900" wrap="square" tIns="121900">
            <a:noAutofit/>
          </a:bodyPr>
          <a:lstStyle/>
          <a:p>
            <a:pPr indent="-507986" lvl="0" marL="609585" marR="0" rtl="0" algn="l">
              <a:lnSpc>
                <a:spcPct val="150000"/>
              </a:lnSpc>
              <a:spcBef>
                <a:spcPts val="0"/>
              </a:spcBef>
              <a:spcAft>
                <a:spcPts val="0"/>
              </a:spcAft>
              <a:buClr>
                <a:srgbClr val="000000"/>
              </a:buClr>
              <a:buSzPts val="2400"/>
              <a:buFont typeface="Arial"/>
              <a:buChar char="●"/>
            </a:pPr>
            <a:r>
              <a:rPr b="0" i="0" lang="en-US" sz="3200" u="none" cap="none" strike="noStrike">
                <a:solidFill>
                  <a:srgbClr val="000000"/>
                </a:solidFill>
                <a:latin typeface="Arial"/>
                <a:ea typeface="Arial"/>
                <a:cs typeface="Arial"/>
                <a:sym typeface="Arial"/>
              </a:rPr>
              <a:t>CNN on MNIST</a:t>
            </a:r>
            <a:endParaRPr b="0" i="0" sz="3200" u="none" cap="none" strike="noStrike">
              <a:solidFill>
                <a:srgbClr val="000000"/>
              </a:solidFill>
              <a:latin typeface="Arial"/>
              <a:ea typeface="Arial"/>
              <a:cs typeface="Arial"/>
              <a:sym typeface="Arial"/>
            </a:endParaRPr>
          </a:p>
          <a:p>
            <a:pPr indent="-507986" lvl="0" marL="609585" marR="0" rtl="0" algn="l">
              <a:lnSpc>
                <a:spcPct val="150000"/>
              </a:lnSpc>
              <a:spcBef>
                <a:spcPts val="0"/>
              </a:spcBef>
              <a:spcAft>
                <a:spcPts val="0"/>
              </a:spcAft>
              <a:buClr>
                <a:srgbClr val="000000"/>
              </a:buClr>
              <a:buSzPts val="2400"/>
              <a:buFont typeface="Arial"/>
              <a:buChar char="●"/>
            </a:pPr>
            <a:r>
              <a:rPr b="0" i="0" lang="en-US" sz="3200" u="none" cap="none" strike="noStrike">
                <a:solidFill>
                  <a:srgbClr val="000000"/>
                </a:solidFill>
                <a:latin typeface="Arial"/>
                <a:ea typeface="Arial"/>
                <a:cs typeface="Arial"/>
                <a:sym typeface="Arial"/>
              </a:rPr>
              <a:t>99.46% tes</a:t>
            </a:r>
            <a:r>
              <a:rPr lang="en-US" sz="3200"/>
              <a:t>t </a:t>
            </a:r>
            <a:r>
              <a:rPr b="0" i="0" lang="en-US" sz="3200" u="none" cap="none" strike="noStrike">
                <a:solidFill>
                  <a:srgbClr val="000000"/>
                </a:solidFill>
                <a:latin typeface="Arial"/>
                <a:ea typeface="Arial"/>
                <a:cs typeface="Arial"/>
                <a:sym typeface="Arial"/>
              </a:rPr>
              <a:t>accuracy</a:t>
            </a:r>
            <a:endParaRPr b="0" i="0" sz="3200" u="none" cap="none" strike="noStrike">
              <a:solidFill>
                <a:srgbClr val="000000"/>
              </a:solidFill>
              <a:latin typeface="Arial"/>
              <a:ea typeface="Arial"/>
              <a:cs typeface="Arial"/>
              <a:sym typeface="Arial"/>
            </a:endParaRPr>
          </a:p>
        </p:txBody>
      </p:sp>
      <p:sp>
        <p:nvSpPr>
          <p:cNvPr id="278" name="Google Shape;278;p47"/>
          <p:cNvSpPr txBox="1"/>
          <p:nvPr/>
        </p:nvSpPr>
        <p:spPr>
          <a:xfrm>
            <a:off x="6472233" y="1549784"/>
            <a:ext cx="1486000" cy="55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Original</a:t>
            </a:r>
            <a:endParaRPr b="0" i="0" sz="2400" u="none" cap="none" strike="noStrike">
              <a:solidFill>
                <a:srgbClr val="000000"/>
              </a:solidFill>
              <a:latin typeface="Arial"/>
              <a:ea typeface="Arial"/>
              <a:cs typeface="Arial"/>
              <a:sym typeface="Arial"/>
            </a:endParaRPr>
          </a:p>
        </p:txBody>
      </p:sp>
      <p:sp>
        <p:nvSpPr>
          <p:cNvPr id="279" name="Google Shape;279;p47"/>
          <p:cNvSpPr txBox="1"/>
          <p:nvPr/>
        </p:nvSpPr>
        <p:spPr>
          <a:xfrm>
            <a:off x="9015400" y="1549767"/>
            <a:ext cx="2271600" cy="55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Counterfactual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Genetic Algorithm ---- Parallel</a:t>
            </a:r>
            <a:endParaRPr/>
          </a:p>
        </p:txBody>
      </p:sp>
      <p:pic>
        <p:nvPicPr>
          <p:cNvPr id="285" name="Google Shape;285;p48" title="Points scored"/>
          <p:cNvPicPr preferRelativeResize="0"/>
          <p:nvPr/>
        </p:nvPicPr>
        <p:blipFill rotWithShape="1">
          <a:blip r:embed="rId3">
            <a:alphaModFix/>
          </a:blip>
          <a:srcRect b="0" l="0" r="0" t="0"/>
          <a:stretch/>
        </p:blipFill>
        <p:spPr>
          <a:xfrm>
            <a:off x="5160235" y="1529899"/>
            <a:ext cx="6964168" cy="4306200"/>
          </a:xfrm>
          <a:prstGeom prst="rect">
            <a:avLst/>
          </a:prstGeom>
          <a:noFill/>
          <a:ln>
            <a:noFill/>
          </a:ln>
          <a:effectLst>
            <a:outerShdw blurRad="57150" rotWithShape="0" algn="bl" dir="5400000" dist="19050">
              <a:srgbClr val="000000">
                <a:alpha val="40000"/>
              </a:srgbClr>
            </a:outerShdw>
          </a:effectLst>
        </p:spPr>
      </p:pic>
      <p:pic>
        <p:nvPicPr>
          <p:cNvPr descr="O(n,s&#10;)=n\times 4s" id="286" name="Google Shape;286;p48" title="MathEquation,#000000"/>
          <p:cNvPicPr preferRelativeResize="0"/>
          <p:nvPr/>
        </p:nvPicPr>
        <p:blipFill rotWithShape="1">
          <a:blip r:embed="rId4">
            <a:alphaModFix/>
          </a:blip>
          <a:srcRect b="0" l="0" r="0" t="0"/>
          <a:stretch/>
        </p:blipFill>
        <p:spPr>
          <a:xfrm>
            <a:off x="1281970" y="2350751"/>
            <a:ext cx="2378421" cy="389467"/>
          </a:xfrm>
          <a:prstGeom prst="rect">
            <a:avLst/>
          </a:prstGeom>
          <a:noFill/>
          <a:ln>
            <a:noFill/>
          </a:ln>
        </p:spPr>
      </p:pic>
      <p:sp>
        <p:nvSpPr>
          <p:cNvPr id="287" name="Google Shape;287;p48"/>
          <p:cNvSpPr txBox="1"/>
          <p:nvPr/>
        </p:nvSpPr>
        <p:spPr>
          <a:xfrm>
            <a:off x="199367" y="1513267"/>
            <a:ext cx="3070000" cy="763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Sequential:</a:t>
            </a:r>
            <a:endParaRPr b="0" i="0" sz="2400" u="none" cap="none" strike="noStrike">
              <a:solidFill>
                <a:srgbClr val="000000"/>
              </a:solidFill>
              <a:latin typeface="Arial"/>
              <a:ea typeface="Arial"/>
              <a:cs typeface="Arial"/>
              <a:sym typeface="Arial"/>
            </a:endParaRPr>
          </a:p>
        </p:txBody>
      </p:sp>
      <p:pic>
        <p:nvPicPr>
          <p:cNvPr descr="O(n,s&#10;)=n\times(\frac{4s}{proc})" id="288" name="Google Shape;288;p48" title="MathEquation,#000000"/>
          <p:cNvPicPr preferRelativeResize="0"/>
          <p:nvPr/>
        </p:nvPicPr>
        <p:blipFill rotWithShape="1">
          <a:blip r:embed="rId5">
            <a:alphaModFix/>
          </a:blip>
          <a:srcRect b="0" l="0" r="0" t="0"/>
          <a:stretch/>
        </p:blipFill>
        <p:spPr>
          <a:xfrm>
            <a:off x="1281971" y="3429000"/>
            <a:ext cx="2783563" cy="508000"/>
          </a:xfrm>
          <a:prstGeom prst="rect">
            <a:avLst/>
          </a:prstGeom>
          <a:noFill/>
          <a:ln>
            <a:noFill/>
          </a:ln>
        </p:spPr>
      </p:pic>
      <p:sp>
        <p:nvSpPr>
          <p:cNvPr id="289" name="Google Shape;289;p48"/>
          <p:cNvSpPr txBox="1"/>
          <p:nvPr/>
        </p:nvSpPr>
        <p:spPr>
          <a:xfrm>
            <a:off x="199367" y="2814084"/>
            <a:ext cx="3070000" cy="763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Parallel:</a:t>
            </a:r>
            <a:endParaRPr b="0" i="0" sz="2400" u="none" cap="none" strike="noStrike">
              <a:solidFill>
                <a:srgbClr val="000000"/>
              </a:solidFill>
              <a:latin typeface="Arial"/>
              <a:ea typeface="Arial"/>
              <a:cs typeface="Arial"/>
              <a:sym typeface="Arial"/>
            </a:endParaRPr>
          </a:p>
        </p:txBody>
      </p:sp>
      <p:sp>
        <p:nvSpPr>
          <p:cNvPr id="290" name="Google Shape;290;p48"/>
          <p:cNvSpPr txBox="1"/>
          <p:nvPr/>
        </p:nvSpPr>
        <p:spPr>
          <a:xfrm>
            <a:off x="299033" y="4266300"/>
            <a:ext cx="4861200" cy="1716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Where </a:t>
            </a:r>
            <a:r>
              <a:rPr b="1"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is the number of generations, and </a:t>
            </a:r>
            <a:r>
              <a:rPr b="1" i="1" lang="en-US" sz="2400" u="none" cap="none" strike="noStrike">
                <a:solidFill>
                  <a:srgbClr val="000000"/>
                </a:solidFill>
                <a:latin typeface="Arial"/>
                <a:ea typeface="Arial"/>
                <a:cs typeface="Arial"/>
                <a:sym typeface="Arial"/>
              </a:rPr>
              <a:t>s</a:t>
            </a:r>
            <a:r>
              <a:rPr b="0" i="0" lang="en-US" sz="2400" u="none" cap="none" strike="noStrike">
                <a:solidFill>
                  <a:srgbClr val="000000"/>
                </a:solidFill>
                <a:latin typeface="Arial"/>
                <a:ea typeface="Arial"/>
                <a:cs typeface="Arial"/>
                <a:sym typeface="Arial"/>
              </a:rPr>
              <a:t> is the size of the population.</a:t>
            </a:r>
            <a:endParaRPr b="0" i="0" sz="2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1" i="1" lang="en-US" sz="2400" u="none" cap="none" strike="noStrike">
                <a:solidFill>
                  <a:srgbClr val="000000"/>
                </a:solidFill>
                <a:latin typeface="Arial"/>
                <a:ea typeface="Arial"/>
                <a:cs typeface="Arial"/>
                <a:sym typeface="Arial"/>
              </a:rPr>
              <a:t>proc</a:t>
            </a:r>
            <a:r>
              <a:rPr b="0" i="0" lang="en-US" sz="2400" u="none" cap="none" strike="noStrike">
                <a:solidFill>
                  <a:srgbClr val="000000"/>
                </a:solidFill>
                <a:latin typeface="Arial"/>
                <a:ea typeface="Arial"/>
                <a:cs typeface="Arial"/>
                <a:sym typeface="Arial"/>
              </a:rPr>
              <a:t> is the number of processors.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Realistic and Interpretable explanations</a:t>
            </a:r>
            <a:endParaRPr/>
          </a:p>
        </p:txBody>
      </p:sp>
      <p:sp>
        <p:nvSpPr>
          <p:cNvPr id="296" name="Google Shape;29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New objective:</a:t>
            </a:r>
            <a:endParaRPr/>
          </a:p>
        </p:txBody>
      </p:sp>
      <p:pic>
        <p:nvPicPr>
          <p:cNvPr id="297" name="Google Shape;297;p49"/>
          <p:cNvPicPr preferRelativeResize="0"/>
          <p:nvPr/>
        </p:nvPicPr>
        <p:blipFill rotWithShape="1">
          <a:blip r:embed="rId3">
            <a:alphaModFix/>
          </a:blip>
          <a:srcRect b="0" l="0" r="0" t="0"/>
          <a:stretch/>
        </p:blipFill>
        <p:spPr>
          <a:xfrm>
            <a:off x="2440927" y="2682875"/>
            <a:ext cx="7067550" cy="362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Interpretable counterfactuals</a:t>
            </a:r>
            <a:endParaRPr/>
          </a:p>
        </p:txBody>
      </p:sp>
      <p:sp>
        <p:nvSpPr>
          <p:cNvPr id="303" name="Google Shape;303;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While the MAD scaling encourages sparser solutions, it does not guarantee sparsity</a:t>
            </a:r>
            <a:endParaRPr/>
          </a:p>
          <a:p>
            <a:pPr indent="-228600" lvl="0" marL="228600" rtl="0" algn="l">
              <a:lnSpc>
                <a:spcPct val="90000"/>
              </a:lnSpc>
              <a:spcBef>
                <a:spcPts val="1000"/>
              </a:spcBef>
              <a:spcAft>
                <a:spcPts val="0"/>
              </a:spcAft>
              <a:buClr>
                <a:schemeClr val="dk1"/>
              </a:buClr>
              <a:buSzPts val="2800"/>
              <a:buChar char="•"/>
            </a:pPr>
            <a:r>
              <a:rPr lang="en-US"/>
              <a:t>Solution: Modification of the objective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Here ||.||</a:t>
            </a:r>
            <a:r>
              <a:rPr baseline="-25000" lang="en-US"/>
              <a:t>0 </a:t>
            </a:r>
            <a:r>
              <a:rPr lang="en-US"/>
              <a:t>is the L0 norm</a:t>
            </a:r>
            <a:endParaRPr/>
          </a:p>
          <a:p>
            <a:pPr indent="-228600" lvl="0" marL="228600" rtl="0" algn="l">
              <a:lnSpc>
                <a:spcPct val="90000"/>
              </a:lnSpc>
              <a:spcBef>
                <a:spcPts val="1000"/>
              </a:spcBef>
              <a:spcAft>
                <a:spcPts val="0"/>
              </a:spcAft>
              <a:buClr>
                <a:schemeClr val="dk1"/>
              </a:buClr>
              <a:buSzPts val="2800"/>
              <a:buChar char="•"/>
            </a:pPr>
            <a:r>
              <a:rPr lang="en-US"/>
              <a:t>A higher value of λ would produce sparser solutions that may be further away from the input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04" name="Google Shape;304;p50"/>
          <p:cNvPicPr preferRelativeResize="0"/>
          <p:nvPr/>
        </p:nvPicPr>
        <p:blipFill rotWithShape="1">
          <a:blip r:embed="rId3">
            <a:alphaModFix/>
          </a:blip>
          <a:srcRect b="0" l="0" r="0" t="0"/>
          <a:stretch/>
        </p:blipFill>
        <p:spPr>
          <a:xfrm>
            <a:off x="5733284" y="3350485"/>
            <a:ext cx="2235449" cy="762998"/>
          </a:xfrm>
          <a:prstGeom prst="rect">
            <a:avLst/>
          </a:prstGeom>
          <a:noFill/>
          <a:ln>
            <a:noFill/>
          </a:ln>
        </p:spPr>
      </p:pic>
      <p:sp>
        <p:nvSpPr>
          <p:cNvPr id="305" name="Google Shape;305;p50"/>
          <p:cNvSpPr txBox="1"/>
          <p:nvPr/>
        </p:nvSpPr>
        <p:spPr>
          <a:xfrm>
            <a:off x="4186106" y="3487723"/>
            <a:ext cx="20636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Objective 2:</a:t>
            </a:r>
            <a:endParaRPr/>
          </a:p>
        </p:txBody>
      </p:sp>
      <p:pic>
        <p:nvPicPr>
          <p:cNvPr id="306" name="Google Shape;306;p50"/>
          <p:cNvPicPr preferRelativeResize="0"/>
          <p:nvPr/>
        </p:nvPicPr>
        <p:blipFill rotWithShape="1">
          <a:blip r:embed="rId4">
            <a:alphaModFix/>
          </a:blip>
          <a:srcRect b="0" l="0" r="0" t="0"/>
          <a:stretch/>
        </p:blipFill>
        <p:spPr>
          <a:xfrm>
            <a:off x="5963336" y="3761073"/>
            <a:ext cx="1495425" cy="390525"/>
          </a:xfrm>
          <a:prstGeom prst="rect">
            <a:avLst/>
          </a:prstGeom>
          <a:noFill/>
          <a:ln>
            <a:noFill/>
          </a:ln>
        </p:spPr>
      </p:pic>
      <p:sp>
        <p:nvSpPr>
          <p:cNvPr id="307" name="Google Shape;307;p50"/>
          <p:cNvSpPr/>
          <p:nvPr/>
        </p:nvSpPr>
        <p:spPr>
          <a:xfrm>
            <a:off x="7458761" y="3731984"/>
            <a:ext cx="444268" cy="38149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1"/>
          <p:cNvSpPr/>
          <p:nvPr/>
        </p:nvSpPr>
        <p:spPr>
          <a:xfrm>
            <a:off x="6096000" y="3601616"/>
            <a:ext cx="286139" cy="30791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5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Results</a:t>
            </a:r>
            <a:endParaRPr/>
          </a:p>
        </p:txBody>
      </p:sp>
      <p:sp>
        <p:nvSpPr>
          <p:cNvPr id="314" name="Google Shape;314;p51"/>
          <p:cNvSpPr txBox="1"/>
          <p:nvPr>
            <p:ph idx="1" type="body"/>
          </p:nvPr>
        </p:nvSpPr>
        <p:spPr>
          <a:xfrm>
            <a:off x="838200" y="1325563"/>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PIMA Diabetes dataset with original objective vs objective 2 (with all features unmuted)</a:t>
            </a:r>
            <a:endParaRPr/>
          </a:p>
        </p:txBody>
      </p:sp>
      <p:graphicFrame>
        <p:nvGraphicFramePr>
          <p:cNvPr id="315" name="Google Shape;315;p51"/>
          <p:cNvGraphicFramePr/>
          <p:nvPr/>
        </p:nvGraphicFramePr>
        <p:xfrm>
          <a:off x="1349448" y="2320508"/>
          <a:ext cx="3000000" cy="3000000"/>
        </p:xfrm>
        <a:graphic>
          <a:graphicData uri="http://schemas.openxmlformats.org/drawingml/2006/table">
            <a:tbl>
              <a:tblPr bandRow="1" firstRow="1">
                <a:noFill/>
                <a:tableStyleId>{BE41A0FF-FEBD-4F10-A106-6E3A9185AE0A}</a:tableStyleId>
              </a:tblPr>
              <a:tblGrid>
                <a:gridCol w="1898775"/>
                <a:gridCol w="1898775"/>
                <a:gridCol w="1899475"/>
                <a:gridCol w="1898050"/>
                <a:gridCol w="1898050"/>
              </a:tblGrid>
              <a:tr h="370850">
                <a:tc>
                  <a:txBody>
                    <a:bodyPr>
                      <a:noAutofit/>
                    </a:bodyPr>
                    <a:lstStyle/>
                    <a:p>
                      <a:pPr indent="0" lvl="0" marL="0" marR="0" rtl="0" algn="l">
                        <a:spcBef>
                          <a:spcPts val="0"/>
                        </a:spcBef>
                        <a:spcAft>
                          <a:spcPts val="0"/>
                        </a:spcAft>
                        <a:buNone/>
                      </a:pPr>
                      <a:r>
                        <a:rPr lang="en-US" sz="1800" u="none" cap="none" strike="noStrike"/>
                        <a:t>Feature</a:t>
                      </a:r>
                      <a:endParaRPr/>
                    </a:p>
                  </a:txBody>
                  <a:tcPr marT="45725" marB="45725" marR="91450" marL="91450"/>
                </a:tc>
                <a:tc>
                  <a:txBody>
                    <a:bodyPr>
                      <a:noAutofit/>
                    </a:bodyPr>
                    <a:lstStyle/>
                    <a:p>
                      <a:pPr indent="0" lvl="0" marL="0" marR="0" rtl="0" algn="l">
                        <a:spcBef>
                          <a:spcPts val="0"/>
                        </a:spcBef>
                        <a:spcAft>
                          <a:spcPts val="0"/>
                        </a:spcAft>
                        <a:buNone/>
                      </a:pPr>
                      <a:r>
                        <a:rPr lang="en-US" sz="1800"/>
                        <a:t>Input</a:t>
                      </a:r>
                      <a:endParaRPr/>
                    </a:p>
                  </a:txBody>
                  <a:tcPr marT="45725" marB="45725" marR="91450" marL="91450"/>
                </a:tc>
                <a:tc>
                  <a:txBody>
                    <a:bodyPr>
                      <a:noAutofit/>
                    </a:bodyPr>
                    <a:lstStyle/>
                    <a:p>
                      <a:pPr indent="0" lvl="0" marL="0" marR="0" rtl="0" algn="l">
                        <a:spcBef>
                          <a:spcPts val="0"/>
                        </a:spcBef>
                        <a:spcAft>
                          <a:spcPts val="0"/>
                        </a:spcAft>
                        <a:buNone/>
                      </a:pPr>
                      <a:r>
                        <a:rPr lang="en-US" sz="1800"/>
                        <a:t>Counterfactual 1</a:t>
                      </a:r>
                      <a:endParaRPr/>
                    </a:p>
                  </a:txBody>
                  <a:tcPr marT="45725" marB="45725" marR="91450" marL="91450"/>
                </a:tc>
                <a:tc>
                  <a:txBody>
                    <a:bodyPr>
                      <a:noAutofit/>
                    </a:bodyPr>
                    <a:lstStyle/>
                    <a:p>
                      <a:pPr indent="0" lvl="0" marL="0" marR="0" rtl="0" algn="l">
                        <a:spcBef>
                          <a:spcPts val="0"/>
                        </a:spcBef>
                        <a:spcAft>
                          <a:spcPts val="0"/>
                        </a:spcAft>
                        <a:buNone/>
                      </a:pPr>
                      <a:r>
                        <a:rPr lang="en-US" sz="1800"/>
                        <a:t>Counterfactual 2</a:t>
                      </a:r>
                      <a:endParaRPr/>
                    </a:p>
                  </a:txBody>
                  <a:tcPr marT="45725" marB="45725" marR="91450" marL="91450"/>
                </a:tc>
                <a:tc>
                  <a:txBody>
                    <a:bodyPr>
                      <a:noAutofit/>
                    </a:bodyPr>
                    <a:lstStyle/>
                    <a:p>
                      <a:pPr indent="0" lvl="0" marL="0" marR="0" rtl="0" algn="l">
                        <a:spcBef>
                          <a:spcPts val="0"/>
                        </a:spcBef>
                        <a:spcAft>
                          <a:spcPts val="0"/>
                        </a:spcAft>
                        <a:buNone/>
                      </a:pPr>
                      <a:r>
                        <a:rPr lang="en-US" sz="1800"/>
                        <a:t>Counterfactual 2 increased sparsity</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No. of pregnancies</a:t>
                      </a:r>
                      <a:endParaRPr/>
                    </a:p>
                  </a:txBody>
                  <a:tcPr marT="45725" marB="45725" marR="91450" marL="91450"/>
                </a:tc>
                <a:tc>
                  <a:txBody>
                    <a:bodyPr>
                      <a:noAutofit/>
                    </a:bodyPr>
                    <a:lstStyle/>
                    <a:p>
                      <a:pPr indent="0" lvl="0" marL="0" marR="0" rtl="0" algn="l">
                        <a:spcBef>
                          <a:spcPts val="0"/>
                        </a:spcBef>
                        <a:spcAft>
                          <a:spcPts val="0"/>
                        </a:spcAft>
                        <a:buNone/>
                      </a:pPr>
                      <a:r>
                        <a:rPr lang="en-US" sz="1800"/>
                        <a:t>1</a:t>
                      </a:r>
                      <a:endParaRPr/>
                    </a:p>
                  </a:txBody>
                  <a:tcPr marT="45725" marB="45725" marR="91450" marL="91450"/>
                </a:tc>
                <a:tc>
                  <a:txBody>
                    <a:bodyPr>
                      <a:noAutofit/>
                    </a:bodyPr>
                    <a:lstStyle/>
                    <a:p>
                      <a:pPr indent="0" lvl="0" marL="0" marR="0" rtl="0" algn="l">
                        <a:spcBef>
                          <a:spcPts val="0"/>
                        </a:spcBef>
                        <a:spcAft>
                          <a:spcPts val="0"/>
                        </a:spcAft>
                        <a:buNone/>
                      </a:pPr>
                      <a:r>
                        <a:rPr lang="en-US" sz="1800"/>
                        <a:t>1</a:t>
                      </a:r>
                      <a:endParaRPr/>
                    </a:p>
                  </a:txBody>
                  <a:tcPr marT="45725" marB="45725" marR="91450" marL="91450"/>
                </a:tc>
                <a:tc>
                  <a:txBody>
                    <a:bodyPr>
                      <a:noAutofit/>
                    </a:bodyPr>
                    <a:lstStyle/>
                    <a:p>
                      <a:pPr indent="0" lvl="0" marL="0" marR="0" rtl="0" algn="l">
                        <a:spcBef>
                          <a:spcPts val="0"/>
                        </a:spcBef>
                        <a:spcAft>
                          <a:spcPts val="0"/>
                        </a:spcAft>
                        <a:buNone/>
                      </a:pPr>
                      <a:r>
                        <a:rPr lang="en-US" sz="1800"/>
                        <a:t>1</a:t>
                      </a:r>
                      <a:endParaRPr/>
                    </a:p>
                  </a:txBody>
                  <a:tcPr marT="45725" marB="45725" marR="91450" marL="91450"/>
                </a:tc>
                <a:tc>
                  <a:txBody>
                    <a:bodyPr>
                      <a:noAutofit/>
                    </a:bodyPr>
                    <a:lstStyle/>
                    <a:p>
                      <a:pPr indent="0" lvl="0" marL="0" marR="0" rtl="0" algn="l">
                        <a:spcBef>
                          <a:spcPts val="0"/>
                        </a:spcBef>
                        <a:spcAft>
                          <a:spcPts val="0"/>
                        </a:spcAft>
                        <a:buNone/>
                      </a:pPr>
                      <a:r>
                        <a:rPr lang="en-US" sz="1800"/>
                        <a:t>1</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Glucose</a:t>
                      </a:r>
                      <a:endParaRPr/>
                    </a:p>
                  </a:txBody>
                  <a:tcPr marT="45725" marB="45725" marR="91450" marL="91450"/>
                </a:tc>
                <a:tc>
                  <a:txBody>
                    <a:bodyPr>
                      <a:noAutofit/>
                    </a:bodyPr>
                    <a:lstStyle/>
                    <a:p>
                      <a:pPr indent="0" lvl="0" marL="0" marR="0" rtl="0" algn="l">
                        <a:spcBef>
                          <a:spcPts val="0"/>
                        </a:spcBef>
                        <a:spcAft>
                          <a:spcPts val="0"/>
                        </a:spcAft>
                        <a:buNone/>
                      </a:pPr>
                      <a:r>
                        <a:rPr lang="en-US" sz="1800"/>
                        <a:t>85</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96</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7030A0"/>
                          </a:solidFill>
                        </a:rPr>
                        <a:t>109</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dk1"/>
                          </a:solidFill>
                        </a:rPr>
                        <a:t>96</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Blood Pressure</a:t>
                      </a:r>
                      <a:endParaRPr/>
                    </a:p>
                  </a:txBody>
                  <a:tcPr marT="45725" marB="45725" marR="91450" marL="91450"/>
                </a:tc>
                <a:tc>
                  <a:txBody>
                    <a:bodyPr>
                      <a:noAutofit/>
                    </a:bodyPr>
                    <a:lstStyle/>
                    <a:p>
                      <a:pPr indent="0" lvl="0" marL="0" marR="0" rtl="0" algn="l">
                        <a:spcBef>
                          <a:spcPts val="0"/>
                        </a:spcBef>
                        <a:spcAft>
                          <a:spcPts val="0"/>
                        </a:spcAft>
                        <a:buNone/>
                      </a:pPr>
                      <a:r>
                        <a:rPr lang="en-US" sz="1800"/>
                        <a:t>66</a:t>
                      </a:r>
                      <a:endParaRPr/>
                    </a:p>
                  </a:txBody>
                  <a:tcPr marT="45725" marB="45725" marR="91450" marL="91450"/>
                </a:tc>
                <a:tc>
                  <a:txBody>
                    <a:bodyPr>
                      <a:noAutofit/>
                    </a:bodyPr>
                    <a:lstStyle/>
                    <a:p>
                      <a:pPr indent="0" lvl="0" marL="0" marR="0" rtl="0" algn="l">
                        <a:spcBef>
                          <a:spcPts val="0"/>
                        </a:spcBef>
                        <a:spcAft>
                          <a:spcPts val="0"/>
                        </a:spcAft>
                        <a:buNone/>
                      </a:pPr>
                      <a:r>
                        <a:rPr lang="en-US" sz="1800"/>
                        <a:t>66</a:t>
                      </a:r>
                      <a:endParaRPr/>
                    </a:p>
                  </a:txBody>
                  <a:tcPr marT="45725" marB="45725" marR="91450" marL="91450"/>
                </a:tc>
                <a:tc>
                  <a:txBody>
                    <a:bodyPr>
                      <a:noAutofit/>
                    </a:bodyPr>
                    <a:lstStyle/>
                    <a:p>
                      <a:pPr indent="0" lvl="0" marL="0" marR="0" rtl="0" algn="l">
                        <a:spcBef>
                          <a:spcPts val="0"/>
                        </a:spcBef>
                        <a:spcAft>
                          <a:spcPts val="0"/>
                        </a:spcAft>
                        <a:buNone/>
                      </a:pPr>
                      <a:r>
                        <a:rPr lang="en-US" sz="1800"/>
                        <a:t>66</a:t>
                      </a:r>
                      <a:endParaRPr/>
                    </a:p>
                  </a:txBody>
                  <a:tcPr marT="45725" marB="45725" marR="91450" marL="91450"/>
                </a:tc>
                <a:tc>
                  <a:txBody>
                    <a:bodyPr>
                      <a:noAutofit/>
                    </a:bodyPr>
                    <a:lstStyle/>
                    <a:p>
                      <a:pPr indent="0" lvl="0" marL="0" marR="0" rtl="0" algn="l">
                        <a:spcBef>
                          <a:spcPts val="0"/>
                        </a:spcBef>
                        <a:spcAft>
                          <a:spcPts val="0"/>
                        </a:spcAft>
                        <a:buNone/>
                      </a:pPr>
                      <a:r>
                        <a:rPr lang="en-US" sz="1800"/>
                        <a:t>66</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Skin Thickness</a:t>
                      </a:r>
                      <a:endParaRPr/>
                    </a:p>
                  </a:txBody>
                  <a:tcPr marT="45725" marB="45725" marR="91450" marL="91450"/>
                </a:tc>
                <a:tc>
                  <a:txBody>
                    <a:bodyPr>
                      <a:noAutofit/>
                    </a:bodyPr>
                    <a:lstStyle/>
                    <a:p>
                      <a:pPr indent="0" lvl="0" marL="0" marR="0" rtl="0" algn="l">
                        <a:spcBef>
                          <a:spcPts val="0"/>
                        </a:spcBef>
                        <a:spcAft>
                          <a:spcPts val="0"/>
                        </a:spcAft>
                        <a:buNone/>
                      </a:pPr>
                      <a:r>
                        <a:rPr lang="en-US" sz="1800"/>
                        <a:t>29</a:t>
                      </a:r>
                      <a:endParaRPr/>
                    </a:p>
                  </a:txBody>
                  <a:tcPr marT="45725" marB="45725" marR="91450" marL="91450"/>
                </a:tc>
                <a:tc>
                  <a:txBody>
                    <a:bodyPr>
                      <a:noAutofit/>
                    </a:bodyPr>
                    <a:lstStyle/>
                    <a:p>
                      <a:pPr indent="0" lvl="0" marL="0" marR="0" rtl="0" algn="l">
                        <a:spcBef>
                          <a:spcPts val="0"/>
                        </a:spcBef>
                        <a:spcAft>
                          <a:spcPts val="0"/>
                        </a:spcAft>
                        <a:buNone/>
                      </a:pPr>
                      <a:r>
                        <a:rPr lang="en-US" sz="1800"/>
                        <a:t>29</a:t>
                      </a:r>
                      <a:endParaRPr/>
                    </a:p>
                  </a:txBody>
                  <a:tcPr marT="45725" marB="45725" marR="91450" marL="91450"/>
                </a:tc>
                <a:tc>
                  <a:txBody>
                    <a:bodyPr>
                      <a:noAutofit/>
                    </a:bodyPr>
                    <a:lstStyle/>
                    <a:p>
                      <a:pPr indent="0" lvl="0" marL="0" marR="0" rtl="0" algn="l">
                        <a:spcBef>
                          <a:spcPts val="0"/>
                        </a:spcBef>
                        <a:spcAft>
                          <a:spcPts val="0"/>
                        </a:spcAft>
                        <a:buNone/>
                      </a:pPr>
                      <a:r>
                        <a:rPr lang="en-US" sz="1800"/>
                        <a:t>29</a:t>
                      </a:r>
                      <a:endParaRPr/>
                    </a:p>
                  </a:txBody>
                  <a:tcPr marT="45725" marB="45725" marR="91450" marL="91450"/>
                </a:tc>
                <a:tc>
                  <a:txBody>
                    <a:bodyPr>
                      <a:noAutofit/>
                    </a:bodyPr>
                    <a:lstStyle/>
                    <a:p>
                      <a:pPr indent="0" lvl="0" marL="0" marR="0" rtl="0" algn="l">
                        <a:spcBef>
                          <a:spcPts val="0"/>
                        </a:spcBef>
                        <a:spcAft>
                          <a:spcPts val="0"/>
                        </a:spcAft>
                        <a:buNone/>
                      </a:pPr>
                      <a:r>
                        <a:rPr lang="en-US" sz="1800"/>
                        <a:t>29</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Insulin</a:t>
                      </a:r>
                      <a:endParaRPr/>
                    </a:p>
                  </a:txBody>
                  <a:tcPr marT="45725" marB="45725" marR="91450" marL="91450"/>
                </a:tc>
                <a:tc>
                  <a:txBody>
                    <a:bodyPr>
                      <a:noAutofit/>
                    </a:bodyPr>
                    <a:lstStyle/>
                    <a:p>
                      <a:pPr indent="0" lvl="0" marL="0" marR="0" rtl="0" algn="l">
                        <a:spcBef>
                          <a:spcPts val="0"/>
                        </a:spcBef>
                        <a:spcAft>
                          <a:spcPts val="0"/>
                        </a:spcAft>
                        <a:buNone/>
                      </a:pPr>
                      <a:r>
                        <a:rPr lang="en-US" sz="1800"/>
                        <a:t>0</a:t>
                      </a:r>
                      <a:endParaRPr/>
                    </a:p>
                  </a:txBody>
                  <a:tcPr marT="45725" marB="45725" marR="91450" marL="91450"/>
                </a:tc>
                <a:tc>
                  <a:txBody>
                    <a:bodyPr>
                      <a:noAutofit/>
                    </a:bodyPr>
                    <a:lstStyle/>
                    <a:p>
                      <a:pPr indent="0" lvl="0" marL="0" marR="0" rtl="0" algn="l">
                        <a:spcBef>
                          <a:spcPts val="0"/>
                        </a:spcBef>
                        <a:spcAft>
                          <a:spcPts val="0"/>
                        </a:spcAft>
                        <a:buNone/>
                      </a:pPr>
                      <a:r>
                        <a:rPr lang="en-US" sz="1800"/>
                        <a:t>0</a:t>
                      </a:r>
                      <a:endParaRPr/>
                    </a:p>
                  </a:txBody>
                  <a:tcPr marT="45725" marB="45725" marR="91450" marL="91450"/>
                </a:tc>
                <a:tc>
                  <a:txBody>
                    <a:bodyPr>
                      <a:noAutofit/>
                    </a:bodyPr>
                    <a:lstStyle/>
                    <a:p>
                      <a:pPr indent="0" lvl="0" marL="0" marR="0" rtl="0" algn="l">
                        <a:spcBef>
                          <a:spcPts val="0"/>
                        </a:spcBef>
                        <a:spcAft>
                          <a:spcPts val="0"/>
                        </a:spcAft>
                        <a:buNone/>
                      </a:pPr>
                      <a:r>
                        <a:rPr lang="en-US" sz="1800"/>
                        <a:t>0</a:t>
                      </a:r>
                      <a:endParaRPr/>
                    </a:p>
                  </a:txBody>
                  <a:tcPr marT="45725" marB="45725" marR="91450" marL="91450"/>
                </a:tc>
                <a:tc>
                  <a:txBody>
                    <a:bodyPr>
                      <a:noAutofit/>
                    </a:bodyPr>
                    <a:lstStyle/>
                    <a:p>
                      <a:pPr indent="0" lvl="0" marL="0" marR="0" rtl="0" algn="l">
                        <a:spcBef>
                          <a:spcPts val="0"/>
                        </a:spcBef>
                        <a:spcAft>
                          <a:spcPts val="0"/>
                        </a:spcAft>
                        <a:buNone/>
                      </a:pPr>
                      <a:r>
                        <a:rPr lang="en-US" sz="1800"/>
                        <a:t>0</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BMI </a:t>
                      </a:r>
                      <a:endParaRPr/>
                    </a:p>
                  </a:txBody>
                  <a:tcPr marT="45725" marB="45725" marR="91450" marL="91450"/>
                </a:tc>
                <a:tc>
                  <a:txBody>
                    <a:bodyPr>
                      <a:noAutofit/>
                    </a:bodyPr>
                    <a:lstStyle/>
                    <a:p>
                      <a:pPr indent="0" lvl="0" marL="0" marR="0" rtl="0" algn="l">
                        <a:spcBef>
                          <a:spcPts val="0"/>
                        </a:spcBef>
                        <a:spcAft>
                          <a:spcPts val="0"/>
                        </a:spcAft>
                        <a:buNone/>
                      </a:pPr>
                      <a:r>
                        <a:rPr lang="en-US" sz="1800"/>
                        <a:t>26.6</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31.40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7030A0"/>
                          </a:solidFill>
                        </a:rPr>
                        <a:t>32.97</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37.6</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DiabetesPedigreeF</a:t>
                      </a:r>
                      <a:endParaRPr sz="1800"/>
                    </a:p>
                  </a:txBody>
                  <a:tcPr marT="45725" marB="45725" marR="91450" marL="91450"/>
                </a:tc>
                <a:tc>
                  <a:txBody>
                    <a:bodyPr>
                      <a:noAutofit/>
                    </a:bodyPr>
                    <a:lstStyle/>
                    <a:p>
                      <a:pPr indent="0" lvl="0" marL="0" marR="0" rtl="0" algn="l">
                        <a:spcBef>
                          <a:spcPts val="0"/>
                        </a:spcBef>
                        <a:spcAft>
                          <a:spcPts val="0"/>
                        </a:spcAft>
                        <a:buNone/>
                      </a:pPr>
                      <a:r>
                        <a:rPr lang="en-US" sz="1800"/>
                        <a:t>0.351</a:t>
                      </a:r>
                      <a:endParaRPr/>
                    </a:p>
                  </a:txBody>
                  <a:tcPr marT="45725" marB="45725" marR="91450" marL="91450"/>
                </a:tc>
                <a:tc>
                  <a:txBody>
                    <a:bodyPr>
                      <a:noAutofit/>
                    </a:bodyPr>
                    <a:lstStyle/>
                    <a:p>
                      <a:pPr indent="0" lvl="0" marL="0" marR="0" rtl="0" algn="l">
                        <a:spcBef>
                          <a:spcPts val="0"/>
                        </a:spcBef>
                        <a:spcAft>
                          <a:spcPts val="0"/>
                        </a:spcAft>
                        <a:buNone/>
                      </a:pPr>
                      <a:r>
                        <a:rPr lang="en-US" sz="1800"/>
                        <a:t>0.351</a:t>
                      </a:r>
                      <a:endParaRPr/>
                    </a:p>
                  </a:txBody>
                  <a:tcPr marT="45725" marB="45725" marR="91450" marL="91450"/>
                </a:tc>
                <a:tc>
                  <a:txBody>
                    <a:bodyPr>
                      <a:noAutofit/>
                    </a:bodyPr>
                    <a:lstStyle/>
                    <a:p>
                      <a:pPr indent="0" lvl="0" marL="0" marR="0" rtl="0" algn="l">
                        <a:spcBef>
                          <a:spcPts val="0"/>
                        </a:spcBef>
                        <a:spcAft>
                          <a:spcPts val="0"/>
                        </a:spcAft>
                        <a:buNone/>
                      </a:pPr>
                      <a:r>
                        <a:rPr lang="en-US" sz="1800"/>
                        <a:t>0.351</a:t>
                      </a:r>
                      <a:endParaRPr/>
                    </a:p>
                  </a:txBody>
                  <a:tcPr marT="45725" marB="45725" marR="91450" marL="91450"/>
                </a:tc>
                <a:tc>
                  <a:txBody>
                    <a:bodyPr>
                      <a:noAutofit/>
                    </a:bodyPr>
                    <a:lstStyle/>
                    <a:p>
                      <a:pPr indent="0" lvl="0" marL="0" marR="0" rtl="0" algn="l">
                        <a:spcBef>
                          <a:spcPts val="0"/>
                        </a:spcBef>
                        <a:spcAft>
                          <a:spcPts val="0"/>
                        </a:spcAft>
                        <a:buNone/>
                      </a:pPr>
                      <a:r>
                        <a:rPr lang="en-US" sz="1800"/>
                        <a:t>0.351</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Age</a:t>
                      </a:r>
                      <a:endParaRPr/>
                    </a:p>
                  </a:txBody>
                  <a:tcPr marT="45725" marB="45725" marR="91450" marL="91450"/>
                </a:tc>
                <a:tc>
                  <a:txBody>
                    <a:bodyPr>
                      <a:noAutofit/>
                    </a:bodyPr>
                    <a:lstStyle/>
                    <a:p>
                      <a:pPr indent="0" lvl="0" marL="0" marR="0" rtl="0" algn="l">
                        <a:spcBef>
                          <a:spcPts val="0"/>
                        </a:spcBef>
                        <a:spcAft>
                          <a:spcPts val="0"/>
                        </a:spcAft>
                        <a:buNone/>
                      </a:pPr>
                      <a:r>
                        <a:rPr lang="en-US" sz="1800"/>
                        <a:t>31</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36</a:t>
                      </a:r>
                      <a:endParaRPr/>
                    </a:p>
                  </a:txBody>
                  <a:tcPr marT="45725" marB="45725" marR="91450" marL="91450"/>
                </a:tc>
                <a:tc>
                  <a:txBody>
                    <a:bodyPr>
                      <a:noAutofit/>
                    </a:bodyPr>
                    <a:lstStyle/>
                    <a:p>
                      <a:pPr indent="0" lvl="0" marL="0" marR="0" rtl="0" algn="l">
                        <a:spcBef>
                          <a:spcPts val="0"/>
                        </a:spcBef>
                        <a:spcAft>
                          <a:spcPts val="0"/>
                        </a:spcAft>
                        <a:buNone/>
                      </a:pPr>
                      <a:r>
                        <a:rPr lang="en-US" sz="1800"/>
                        <a:t>31</a:t>
                      </a:r>
                      <a:endParaRPr/>
                    </a:p>
                  </a:txBody>
                  <a:tcPr marT="45725" marB="45725" marR="91450" marL="91450"/>
                </a:tc>
                <a:tc>
                  <a:txBody>
                    <a:bodyPr>
                      <a:noAutofit/>
                    </a:bodyPr>
                    <a:lstStyle/>
                    <a:p>
                      <a:pPr indent="0" lvl="0" marL="0" marR="0" rtl="0" algn="l">
                        <a:spcBef>
                          <a:spcPts val="0"/>
                        </a:spcBef>
                        <a:spcAft>
                          <a:spcPts val="0"/>
                        </a:spcAft>
                        <a:buNone/>
                      </a:pPr>
                      <a:r>
                        <a:rPr lang="en-US" sz="1800"/>
                        <a:t>31</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Problem: Correlated features</a:t>
            </a:r>
            <a:endParaRPr/>
          </a:p>
        </p:txBody>
      </p:sp>
      <p:sp>
        <p:nvSpPr>
          <p:cNvPr id="321" name="Google Shape;32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When encouraging interpretable (sparser) solutions, correlated features might not change together, leading to infeasible explanations</a:t>
            </a:r>
            <a:endParaRPr/>
          </a:p>
          <a:p>
            <a:pPr indent="-228600" lvl="0" marL="228600" rtl="0" algn="l">
              <a:lnSpc>
                <a:spcPct val="90000"/>
              </a:lnSpc>
              <a:spcBef>
                <a:spcPts val="1000"/>
              </a:spcBef>
              <a:spcAft>
                <a:spcPts val="0"/>
              </a:spcAft>
              <a:buClr>
                <a:schemeClr val="dk1"/>
              </a:buClr>
              <a:buSzPts val="2800"/>
              <a:buChar char="•"/>
            </a:pPr>
            <a:r>
              <a:rPr lang="en-US"/>
              <a:t>Example: We add a column to the diabetes dataset with a correlated feature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22" name="Google Shape;322;p52"/>
          <p:cNvPicPr preferRelativeResize="0"/>
          <p:nvPr/>
        </p:nvPicPr>
        <p:blipFill rotWithShape="1">
          <a:blip r:embed="rId3">
            <a:alphaModFix/>
          </a:blip>
          <a:srcRect b="0" l="0" r="0" t="0"/>
          <a:stretch/>
        </p:blipFill>
        <p:spPr>
          <a:xfrm>
            <a:off x="838200" y="3722915"/>
            <a:ext cx="3513137" cy="2901820"/>
          </a:xfrm>
          <a:prstGeom prst="rect">
            <a:avLst/>
          </a:prstGeom>
          <a:noFill/>
          <a:ln>
            <a:noFill/>
          </a:ln>
        </p:spPr>
      </p:pic>
      <p:graphicFrame>
        <p:nvGraphicFramePr>
          <p:cNvPr id="323" name="Google Shape;323;p52"/>
          <p:cNvGraphicFramePr/>
          <p:nvPr/>
        </p:nvGraphicFramePr>
        <p:xfrm>
          <a:off x="5176417" y="4732069"/>
          <a:ext cx="3000000" cy="3000000"/>
        </p:xfrm>
        <a:graphic>
          <a:graphicData uri="http://schemas.openxmlformats.org/drawingml/2006/table">
            <a:tbl>
              <a:tblPr bandRow="1" firstRow="1">
                <a:noFill/>
                <a:tableStyleId>{BE41A0FF-FEBD-4F10-A106-6E3A9185AE0A}</a:tableStyleId>
              </a:tblPr>
              <a:tblGrid>
                <a:gridCol w="2121850"/>
                <a:gridCol w="2121850"/>
                <a:gridCol w="2121850"/>
              </a:tblGrid>
              <a:tr h="370850">
                <a:tc>
                  <a:txBody>
                    <a:bodyPr>
                      <a:noAutofit/>
                    </a:bodyPr>
                    <a:lstStyle/>
                    <a:p>
                      <a:pPr indent="0" lvl="0" marL="0" marR="0" rtl="0" algn="l">
                        <a:spcBef>
                          <a:spcPts val="0"/>
                        </a:spcBef>
                        <a:spcAft>
                          <a:spcPts val="0"/>
                        </a:spcAft>
                        <a:buNone/>
                      </a:pPr>
                      <a:r>
                        <a:rPr lang="en-US" sz="1800"/>
                        <a:t>Feature</a:t>
                      </a:r>
                      <a:endParaRPr/>
                    </a:p>
                  </a:txBody>
                  <a:tcPr marT="45725" marB="45725" marR="91450" marL="91450"/>
                </a:tc>
                <a:tc>
                  <a:txBody>
                    <a:bodyPr>
                      <a:noAutofit/>
                    </a:bodyPr>
                    <a:lstStyle/>
                    <a:p>
                      <a:pPr indent="0" lvl="0" marL="0" marR="0" rtl="0" algn="l">
                        <a:spcBef>
                          <a:spcPts val="0"/>
                        </a:spcBef>
                        <a:spcAft>
                          <a:spcPts val="0"/>
                        </a:spcAft>
                        <a:buNone/>
                      </a:pPr>
                      <a:r>
                        <a:rPr lang="en-US" sz="1800"/>
                        <a:t>Input</a:t>
                      </a:r>
                      <a:endParaRPr/>
                    </a:p>
                  </a:txBody>
                  <a:tcPr marT="45725" marB="45725" marR="91450" marL="91450"/>
                </a:tc>
                <a:tc>
                  <a:txBody>
                    <a:bodyPr>
                      <a:noAutofit/>
                    </a:bodyPr>
                    <a:lstStyle/>
                    <a:p>
                      <a:pPr indent="0" lvl="0" marL="0" marR="0" rtl="0" algn="l">
                        <a:spcBef>
                          <a:spcPts val="0"/>
                        </a:spcBef>
                        <a:spcAft>
                          <a:spcPts val="0"/>
                        </a:spcAft>
                        <a:buNone/>
                      </a:pPr>
                      <a:r>
                        <a:rPr lang="en-US" sz="1800"/>
                        <a:t>Counterfactual2</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Glucose</a:t>
                      </a:r>
                      <a:endParaRPr/>
                    </a:p>
                  </a:txBody>
                  <a:tcPr marT="45725" marB="45725" marR="91450" marL="91450"/>
                </a:tc>
                <a:tc>
                  <a:txBody>
                    <a:bodyPr>
                      <a:noAutofit/>
                    </a:bodyPr>
                    <a:lstStyle/>
                    <a:p>
                      <a:pPr indent="0" lvl="0" marL="0" marR="0" rtl="0" algn="l">
                        <a:spcBef>
                          <a:spcPts val="0"/>
                        </a:spcBef>
                        <a:spcAft>
                          <a:spcPts val="0"/>
                        </a:spcAft>
                        <a:buNone/>
                      </a:pPr>
                      <a:r>
                        <a:rPr lang="en-US" sz="1800"/>
                        <a:t>183</a:t>
                      </a:r>
                      <a:endParaRPr/>
                    </a:p>
                  </a:txBody>
                  <a:tcPr marT="45725" marB="45725" marR="91450" marL="91450"/>
                </a:tc>
                <a:tc>
                  <a:txBody>
                    <a:bodyPr>
                      <a:noAutofit/>
                    </a:bodyPr>
                    <a:lstStyle/>
                    <a:p>
                      <a:pPr indent="0" lvl="0" marL="0" marR="0" rtl="0" algn="l">
                        <a:spcBef>
                          <a:spcPts val="0"/>
                        </a:spcBef>
                        <a:spcAft>
                          <a:spcPts val="0"/>
                        </a:spcAft>
                        <a:buNone/>
                      </a:pPr>
                      <a:r>
                        <a:rPr lang="en-US" sz="1800"/>
                        <a:t>160</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Gluc_corr</a:t>
                      </a:r>
                      <a:endParaRPr sz="1800"/>
                    </a:p>
                  </a:txBody>
                  <a:tcPr marT="45725" marB="45725" marR="91450" marL="91450"/>
                </a:tc>
                <a:tc>
                  <a:txBody>
                    <a:bodyPr>
                      <a:noAutofit/>
                    </a:bodyPr>
                    <a:lstStyle/>
                    <a:p>
                      <a:pPr indent="0" lvl="0" marL="0" marR="0" rtl="0" algn="l">
                        <a:spcBef>
                          <a:spcPts val="0"/>
                        </a:spcBef>
                        <a:spcAft>
                          <a:spcPts val="0"/>
                        </a:spcAft>
                        <a:buNone/>
                      </a:pPr>
                      <a:r>
                        <a:rPr lang="en-US" sz="1800"/>
                        <a:t>366</a:t>
                      </a:r>
                      <a:endParaRPr/>
                    </a:p>
                  </a:txBody>
                  <a:tcPr marT="45725" marB="45725" marR="91450" marL="91450"/>
                </a:tc>
                <a:tc>
                  <a:txBody>
                    <a:bodyPr>
                      <a:noAutofit/>
                    </a:bodyPr>
                    <a:lstStyle/>
                    <a:p>
                      <a:pPr indent="0" lvl="0" marL="0" marR="0" rtl="0" algn="l">
                        <a:spcBef>
                          <a:spcPts val="0"/>
                        </a:spcBef>
                        <a:spcAft>
                          <a:spcPts val="0"/>
                        </a:spcAft>
                        <a:buNone/>
                      </a:pPr>
                      <a:r>
                        <a:rPr lang="en-US" sz="1800"/>
                        <a:t>366</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Correlated features: Solution</a:t>
            </a:r>
            <a:endParaRPr/>
          </a:p>
        </p:txBody>
      </p:sp>
      <p:sp>
        <p:nvSpPr>
          <p:cNvPr id="329" name="Google Shape;329;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Solution: Modify the objective, add a group sparsity measure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Where </a:t>
            </a:r>
            <a:br>
              <a:rPr lang="en-US"/>
            </a:br>
            <a:endParaRPr/>
          </a:p>
          <a:p>
            <a:pPr indent="-228600" lvl="0" marL="228600" rtl="0" algn="l">
              <a:lnSpc>
                <a:spcPct val="90000"/>
              </a:lnSpc>
              <a:spcBef>
                <a:spcPts val="1000"/>
              </a:spcBef>
              <a:spcAft>
                <a:spcPts val="0"/>
              </a:spcAft>
              <a:buClr>
                <a:schemeClr val="dk1"/>
              </a:buClr>
              <a:buSzPts val="2800"/>
              <a:buChar char="•"/>
            </a:pPr>
            <a:r>
              <a:rPr lang="en-US"/>
              <a:t>Groups are determined using a correlation measure, such as Pearson’s correlation. Correlated features are grouped together</a:t>
            </a:r>
            <a:endParaRPr/>
          </a:p>
          <a:p>
            <a:pPr indent="0" lvl="0" marL="0" rtl="0" algn="l">
              <a:lnSpc>
                <a:spcPct val="90000"/>
              </a:lnSpc>
              <a:spcBef>
                <a:spcPts val="1000"/>
              </a:spcBef>
              <a:spcAft>
                <a:spcPts val="0"/>
              </a:spcAft>
              <a:buClr>
                <a:schemeClr val="dk1"/>
              </a:buClr>
              <a:buSzPts val="2800"/>
              <a:buNone/>
            </a:pPr>
            <a:r>
              <a:t/>
            </a:r>
            <a:endParaRPr/>
          </a:p>
        </p:txBody>
      </p:sp>
      <p:pic>
        <p:nvPicPr>
          <p:cNvPr id="330" name="Google Shape;330;p53"/>
          <p:cNvPicPr preferRelativeResize="0"/>
          <p:nvPr/>
        </p:nvPicPr>
        <p:blipFill rotWithShape="1">
          <a:blip r:embed="rId3">
            <a:alphaModFix/>
          </a:blip>
          <a:srcRect b="0" l="0" r="0" t="0"/>
          <a:stretch/>
        </p:blipFill>
        <p:spPr>
          <a:xfrm>
            <a:off x="4246540" y="2491464"/>
            <a:ext cx="4032449" cy="748447"/>
          </a:xfrm>
          <a:prstGeom prst="rect">
            <a:avLst/>
          </a:prstGeom>
          <a:noFill/>
          <a:ln>
            <a:noFill/>
          </a:ln>
        </p:spPr>
      </p:pic>
      <p:pic>
        <p:nvPicPr>
          <p:cNvPr id="331" name="Google Shape;331;p53"/>
          <p:cNvPicPr preferRelativeResize="0"/>
          <p:nvPr/>
        </p:nvPicPr>
        <p:blipFill rotWithShape="1">
          <a:blip r:embed="rId4">
            <a:alphaModFix/>
          </a:blip>
          <a:srcRect b="0" l="0" r="0" t="0"/>
          <a:stretch/>
        </p:blipFill>
        <p:spPr>
          <a:xfrm>
            <a:off x="5728758" y="3267075"/>
            <a:ext cx="1276350" cy="323850"/>
          </a:xfrm>
          <a:prstGeom prst="rect">
            <a:avLst/>
          </a:prstGeom>
          <a:noFill/>
          <a:ln>
            <a:noFill/>
          </a:ln>
        </p:spPr>
      </p:pic>
      <p:pic>
        <p:nvPicPr>
          <p:cNvPr id="332" name="Google Shape;332;p53"/>
          <p:cNvPicPr preferRelativeResize="0"/>
          <p:nvPr/>
        </p:nvPicPr>
        <p:blipFill rotWithShape="1">
          <a:blip r:embed="rId5">
            <a:alphaModFix/>
          </a:blip>
          <a:srcRect b="0" l="0" r="0" t="0"/>
          <a:stretch/>
        </p:blipFill>
        <p:spPr>
          <a:xfrm>
            <a:off x="2221805" y="3527381"/>
            <a:ext cx="7013905" cy="947825"/>
          </a:xfrm>
          <a:prstGeom prst="rect">
            <a:avLst/>
          </a:prstGeom>
          <a:noFill/>
          <a:ln>
            <a:noFill/>
          </a:ln>
        </p:spPr>
      </p:pic>
      <p:sp>
        <p:nvSpPr>
          <p:cNvPr id="333" name="Google Shape;333;p53"/>
          <p:cNvSpPr txBox="1"/>
          <p:nvPr/>
        </p:nvSpPr>
        <p:spPr>
          <a:xfrm>
            <a:off x="2799456" y="2754670"/>
            <a:ext cx="14470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Objective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Example: Cancer dataset</a:t>
            </a:r>
            <a:endParaRPr/>
          </a:p>
        </p:txBody>
      </p:sp>
      <p:pic>
        <p:nvPicPr>
          <p:cNvPr id="339" name="Google Shape;339;p54"/>
          <p:cNvPicPr preferRelativeResize="0"/>
          <p:nvPr>
            <p:ph idx="1" type="body"/>
          </p:nvPr>
        </p:nvPicPr>
        <p:blipFill rotWithShape="1">
          <a:blip r:embed="rId3">
            <a:alphaModFix/>
          </a:blip>
          <a:srcRect b="0" l="0" r="0" t="0"/>
          <a:stretch/>
        </p:blipFill>
        <p:spPr>
          <a:xfrm>
            <a:off x="625476" y="2190256"/>
            <a:ext cx="4133850" cy="3486150"/>
          </a:xfrm>
          <a:prstGeom prst="rect">
            <a:avLst/>
          </a:prstGeom>
          <a:noFill/>
          <a:ln>
            <a:noFill/>
          </a:ln>
        </p:spPr>
      </p:pic>
      <p:graphicFrame>
        <p:nvGraphicFramePr>
          <p:cNvPr id="340" name="Google Shape;340;p54"/>
          <p:cNvGraphicFramePr/>
          <p:nvPr/>
        </p:nvGraphicFramePr>
        <p:xfrm>
          <a:off x="4971143" y="3006231"/>
          <a:ext cx="3000000" cy="3000000"/>
        </p:xfrm>
        <a:graphic>
          <a:graphicData uri="http://schemas.openxmlformats.org/drawingml/2006/table">
            <a:tbl>
              <a:tblPr bandRow="1" firstRow="1">
                <a:noFill/>
                <a:tableStyleId>{BE41A0FF-FEBD-4F10-A106-6E3A9185AE0A}</a:tableStyleId>
              </a:tblPr>
              <a:tblGrid>
                <a:gridCol w="1765550"/>
                <a:gridCol w="1692475"/>
                <a:gridCol w="1729025"/>
                <a:gridCol w="1729025"/>
              </a:tblGrid>
              <a:tr h="370850">
                <a:tc>
                  <a:txBody>
                    <a:bodyPr>
                      <a:noAutofit/>
                    </a:bodyPr>
                    <a:lstStyle/>
                    <a:p>
                      <a:pPr indent="0" lvl="0" marL="0" marR="0" rtl="0" algn="l">
                        <a:spcBef>
                          <a:spcPts val="0"/>
                        </a:spcBef>
                        <a:spcAft>
                          <a:spcPts val="0"/>
                        </a:spcAft>
                        <a:buNone/>
                      </a:pPr>
                      <a:r>
                        <a:rPr lang="en-US" sz="1800"/>
                        <a:t>Feature</a:t>
                      </a:r>
                      <a:endParaRPr/>
                    </a:p>
                  </a:txBody>
                  <a:tcPr marT="45725" marB="45725" marR="91450" marL="91450"/>
                </a:tc>
                <a:tc>
                  <a:txBody>
                    <a:bodyPr>
                      <a:noAutofit/>
                    </a:bodyPr>
                    <a:lstStyle/>
                    <a:p>
                      <a:pPr indent="0" lvl="0" marL="0" marR="0" rtl="0" algn="l">
                        <a:spcBef>
                          <a:spcPts val="0"/>
                        </a:spcBef>
                        <a:spcAft>
                          <a:spcPts val="0"/>
                        </a:spcAft>
                        <a:buNone/>
                      </a:pPr>
                      <a:r>
                        <a:rPr lang="en-US" sz="1800"/>
                        <a:t>Input</a:t>
                      </a:r>
                      <a:endParaRPr/>
                    </a:p>
                  </a:txBody>
                  <a:tcPr marT="45725" marB="45725" marR="91450" marL="91450"/>
                </a:tc>
                <a:tc>
                  <a:txBody>
                    <a:bodyPr>
                      <a:noAutofit/>
                    </a:bodyPr>
                    <a:lstStyle/>
                    <a:p>
                      <a:pPr indent="0" lvl="0" marL="0" marR="0" rtl="0" algn="l">
                        <a:spcBef>
                          <a:spcPts val="0"/>
                        </a:spcBef>
                        <a:spcAft>
                          <a:spcPts val="0"/>
                        </a:spcAft>
                        <a:buNone/>
                      </a:pPr>
                      <a:r>
                        <a:rPr lang="en-US" sz="1800"/>
                        <a:t>Counterfactual2</a:t>
                      </a:r>
                      <a:endParaRPr/>
                    </a:p>
                  </a:txBody>
                  <a:tcPr marT="45725" marB="45725" marR="91450" marL="91450"/>
                </a:tc>
                <a:tc>
                  <a:txBody>
                    <a:bodyPr>
                      <a:noAutofit/>
                    </a:bodyPr>
                    <a:lstStyle/>
                    <a:p>
                      <a:pPr indent="0" lvl="0" marL="0" marR="0" rtl="0" algn="l">
                        <a:spcBef>
                          <a:spcPts val="0"/>
                        </a:spcBef>
                        <a:spcAft>
                          <a:spcPts val="0"/>
                        </a:spcAft>
                        <a:buNone/>
                      </a:pPr>
                      <a:r>
                        <a:rPr lang="en-US" sz="1800"/>
                        <a:t>Counterfactual3</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Radius_mean</a:t>
                      </a:r>
                      <a:endParaRPr sz="1800"/>
                    </a:p>
                  </a:txBody>
                  <a:tcPr marT="45725" marB="45725" marR="91450" marL="91450"/>
                </a:tc>
                <a:tc>
                  <a:txBody>
                    <a:bodyPr>
                      <a:noAutofit/>
                    </a:bodyPr>
                    <a:lstStyle/>
                    <a:p>
                      <a:pPr indent="0" lvl="0" marL="0" marR="0" rtl="0" algn="l">
                        <a:spcBef>
                          <a:spcPts val="0"/>
                        </a:spcBef>
                        <a:spcAft>
                          <a:spcPts val="0"/>
                        </a:spcAft>
                        <a:buNone/>
                      </a:pPr>
                      <a:r>
                        <a:rPr lang="en-US" sz="1800"/>
                        <a:t>17.99</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18.024</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18.024</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Perimeter_mean</a:t>
                      </a:r>
                      <a:endParaRPr sz="1800"/>
                    </a:p>
                  </a:txBody>
                  <a:tcPr marT="45725" marB="45725" marR="91450" marL="91450"/>
                </a:tc>
                <a:tc>
                  <a:txBody>
                    <a:bodyPr>
                      <a:noAutofit/>
                    </a:bodyPr>
                    <a:lstStyle/>
                    <a:p>
                      <a:pPr indent="0" lvl="0" marL="0" marR="0" rtl="0" algn="l">
                        <a:spcBef>
                          <a:spcPts val="0"/>
                        </a:spcBef>
                        <a:spcAft>
                          <a:spcPts val="0"/>
                        </a:spcAft>
                        <a:buNone/>
                      </a:pPr>
                      <a:r>
                        <a:rPr lang="en-US" sz="1800"/>
                        <a:t>122.8</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133.64</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124.106</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Area_mean</a:t>
                      </a:r>
                      <a:endParaRPr sz="1800"/>
                    </a:p>
                  </a:txBody>
                  <a:tcPr marT="45725" marB="45725" marR="91450" marL="91450"/>
                </a:tc>
                <a:tc>
                  <a:txBody>
                    <a:bodyPr>
                      <a:noAutofit/>
                    </a:bodyPr>
                    <a:lstStyle/>
                    <a:p>
                      <a:pPr indent="0" lvl="0" marL="0" marR="0" rtl="0" algn="l">
                        <a:spcBef>
                          <a:spcPts val="0"/>
                        </a:spcBef>
                        <a:spcAft>
                          <a:spcPts val="0"/>
                        </a:spcAft>
                        <a:buNone/>
                      </a:pPr>
                      <a:r>
                        <a:rPr lang="en-US" sz="1800"/>
                        <a:t>1001</a:t>
                      </a:r>
                      <a:endParaRPr/>
                    </a:p>
                  </a:txBody>
                  <a:tcPr marT="45725" marB="45725" marR="91450" marL="91450"/>
                </a:tc>
                <a:tc>
                  <a:txBody>
                    <a:bodyPr>
                      <a:noAutofit/>
                    </a:bodyPr>
                    <a:lstStyle/>
                    <a:p>
                      <a:pPr indent="0" lvl="0" marL="0" marR="0" rtl="0" algn="l">
                        <a:spcBef>
                          <a:spcPts val="0"/>
                        </a:spcBef>
                        <a:spcAft>
                          <a:spcPts val="0"/>
                        </a:spcAft>
                        <a:buNone/>
                      </a:pPr>
                      <a:r>
                        <a:rPr lang="en-US" sz="1800"/>
                        <a:t>1001</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1001.15</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Radius_worst</a:t>
                      </a:r>
                      <a:endParaRPr sz="1800"/>
                    </a:p>
                  </a:txBody>
                  <a:tcPr marT="45725" marB="45725" marR="91450" marL="91450"/>
                </a:tc>
                <a:tc>
                  <a:txBody>
                    <a:bodyPr>
                      <a:noAutofit/>
                    </a:bodyPr>
                    <a:lstStyle/>
                    <a:p>
                      <a:pPr indent="0" lvl="0" marL="0" marR="0" rtl="0" algn="l">
                        <a:spcBef>
                          <a:spcPts val="0"/>
                        </a:spcBef>
                        <a:spcAft>
                          <a:spcPts val="0"/>
                        </a:spcAft>
                        <a:buNone/>
                      </a:pPr>
                      <a:r>
                        <a:rPr lang="en-US" sz="1800"/>
                        <a:t>25.38</a:t>
                      </a:r>
                      <a:endParaRPr/>
                    </a:p>
                  </a:txBody>
                  <a:tcPr marT="45725" marB="45725" marR="91450" marL="91450"/>
                </a:tc>
                <a:tc>
                  <a:txBody>
                    <a:bodyPr>
                      <a:noAutofit/>
                    </a:bodyPr>
                    <a:lstStyle/>
                    <a:p>
                      <a:pPr indent="0" lvl="0" marL="0" marR="0" rtl="0" algn="l">
                        <a:spcBef>
                          <a:spcPts val="0"/>
                        </a:spcBef>
                        <a:spcAft>
                          <a:spcPts val="0"/>
                        </a:spcAft>
                        <a:buNone/>
                      </a:pPr>
                      <a:r>
                        <a:rPr lang="en-US" sz="1800"/>
                        <a:t>25.38</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25.78</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Black-box robustness measure</a:t>
            </a:r>
            <a:endParaRPr/>
          </a:p>
        </p:txBody>
      </p:sp>
      <p:sp>
        <p:nvSpPr>
          <p:cNvPr id="346" name="Google Shape;346;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Another way of looking at counterfactuals: adversarial attacks</a:t>
            </a:r>
            <a:endParaRPr/>
          </a:p>
          <a:p>
            <a:pPr indent="-228600" lvl="0" marL="228600" rtl="0" algn="l">
              <a:lnSpc>
                <a:spcPct val="90000"/>
              </a:lnSpc>
              <a:spcBef>
                <a:spcPts val="1000"/>
              </a:spcBef>
              <a:spcAft>
                <a:spcPts val="0"/>
              </a:spcAft>
              <a:buClr>
                <a:schemeClr val="dk1"/>
              </a:buClr>
              <a:buSzPts val="2800"/>
              <a:buChar char="•"/>
            </a:pPr>
            <a:r>
              <a:rPr lang="en-US"/>
              <a:t>We created the first ever black-box model robustness score, telling us how robust a model is. The intuition is that when counterfactuals are close to the original image on average, it is easier to fool the network</a:t>
            </a:r>
            <a:endParaRPr/>
          </a:p>
          <a:p>
            <a:pPr indent="-228600" lvl="0" marL="228600" rtl="0" algn="l">
              <a:lnSpc>
                <a:spcPct val="90000"/>
              </a:lnSpc>
              <a:spcBef>
                <a:spcPts val="1000"/>
              </a:spcBef>
              <a:spcAft>
                <a:spcPts val="0"/>
              </a:spcAft>
              <a:buClr>
                <a:schemeClr val="dk1"/>
              </a:buClr>
              <a:buSzPts val="2800"/>
              <a:buChar char="•"/>
            </a:pPr>
            <a:r>
              <a:rPr lang="en-US"/>
              <a:t>If the counterfactuals are near optimal, they would be representative of the decision boundary of the network. Hence, the distance to the input on average would give a measure of robustness</a:t>
            </a:r>
            <a:endParaRPr/>
          </a:p>
          <a:p>
            <a:pPr indent="-228600" lvl="0" marL="228600" rtl="0" algn="l">
              <a:lnSpc>
                <a:spcPct val="90000"/>
              </a:lnSpc>
              <a:spcBef>
                <a:spcPts val="1000"/>
              </a:spcBef>
              <a:spcAft>
                <a:spcPts val="0"/>
              </a:spcAft>
              <a:buClr>
                <a:schemeClr val="dk1"/>
              </a:buClr>
              <a:buSzPts val="2800"/>
              <a:buChar char="•"/>
            </a:pPr>
            <a:r>
              <a:rPr lang="en-US"/>
              <a:t>The score can also be used to compare different models on the same dataset to ensure that the model deployed is more robust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2800"/>
              <a:buNone/>
            </a:pPr>
            <a:r>
              <a:rPr lang="en-US"/>
              <a:t>CONTENTS</a:t>
            </a:r>
            <a:endParaRPr/>
          </a:p>
        </p:txBody>
      </p:sp>
      <p:sp>
        <p:nvSpPr>
          <p:cNvPr id="199" name="Google Shape;199;p38"/>
          <p:cNvSpPr txBox="1"/>
          <p:nvPr>
            <p:ph idx="1" type="body"/>
          </p:nvPr>
        </p:nvSpPr>
        <p:spPr>
          <a:xfrm>
            <a:off x="415600" y="2002633"/>
            <a:ext cx="11360800" cy="4555200"/>
          </a:xfrm>
          <a:prstGeom prst="rect">
            <a:avLst/>
          </a:prstGeom>
          <a:noFill/>
          <a:ln>
            <a:noFill/>
          </a:ln>
        </p:spPr>
        <p:txBody>
          <a:bodyPr anchorCtr="0" anchor="t" bIns="121900" lIns="121900" spcFirstLastPara="1" rIns="121900" wrap="square" tIns="121900">
            <a:noAutofit/>
          </a:bodyPr>
          <a:lstStyle/>
          <a:p>
            <a:pPr indent="-457188" lvl="0" marL="609585" rtl="0" algn="l">
              <a:lnSpc>
                <a:spcPct val="115000"/>
              </a:lnSpc>
              <a:spcBef>
                <a:spcPts val="0"/>
              </a:spcBef>
              <a:spcAft>
                <a:spcPts val="0"/>
              </a:spcAft>
              <a:buSzPts val="1800"/>
              <a:buChar char="●"/>
            </a:pPr>
            <a:r>
              <a:rPr lang="en-US"/>
              <a:t>Counterfactual explanations: Definition and objective 1</a:t>
            </a:r>
            <a:endParaRPr/>
          </a:p>
          <a:p>
            <a:pPr indent="-457188" lvl="0" marL="609585" rtl="0" algn="l">
              <a:lnSpc>
                <a:spcPct val="115000"/>
              </a:lnSpc>
              <a:spcBef>
                <a:spcPts val="0"/>
              </a:spcBef>
              <a:spcAft>
                <a:spcPts val="0"/>
              </a:spcAft>
              <a:buSzPts val="1800"/>
              <a:buChar char="●"/>
            </a:pPr>
            <a:r>
              <a:rPr lang="en-US"/>
              <a:t>Existing work: Flexible solution using a custom genetic algorithm</a:t>
            </a:r>
            <a:endParaRPr/>
          </a:p>
          <a:p>
            <a:pPr indent="-457188" lvl="0" marL="609585" rtl="0" algn="l">
              <a:lnSpc>
                <a:spcPct val="115000"/>
              </a:lnSpc>
              <a:spcBef>
                <a:spcPts val="0"/>
              </a:spcBef>
              <a:spcAft>
                <a:spcPts val="0"/>
              </a:spcAft>
              <a:buSzPts val="1800"/>
              <a:buChar char="●"/>
            </a:pPr>
            <a:r>
              <a:rPr lang="en-US"/>
              <a:t>Improving speed: Parallelizing the Genetic algorithm</a:t>
            </a:r>
            <a:endParaRPr/>
          </a:p>
          <a:p>
            <a:pPr indent="-457188" lvl="0" marL="609585" rtl="0" algn="l">
              <a:lnSpc>
                <a:spcPct val="115000"/>
              </a:lnSpc>
              <a:spcBef>
                <a:spcPts val="0"/>
              </a:spcBef>
              <a:spcAft>
                <a:spcPts val="0"/>
              </a:spcAft>
              <a:buSzPts val="1800"/>
              <a:buChar char="●"/>
            </a:pPr>
            <a:r>
              <a:rPr lang="en-US"/>
              <a:t>Objective 2: Providing sparser solutions</a:t>
            </a:r>
            <a:endParaRPr/>
          </a:p>
          <a:p>
            <a:pPr indent="-457188" lvl="0" marL="609585" rtl="0" algn="l">
              <a:lnSpc>
                <a:spcPct val="115000"/>
              </a:lnSpc>
              <a:spcBef>
                <a:spcPts val="0"/>
              </a:spcBef>
              <a:spcAft>
                <a:spcPts val="0"/>
              </a:spcAft>
              <a:buSzPts val="1800"/>
              <a:buChar char="●"/>
            </a:pPr>
            <a:r>
              <a:rPr lang="en-US"/>
              <a:t>Objective 3: Handling correlated features</a:t>
            </a:r>
            <a:endParaRPr/>
          </a:p>
          <a:p>
            <a:pPr indent="-457188" lvl="0" marL="609585" rtl="0" algn="l">
              <a:lnSpc>
                <a:spcPct val="115000"/>
              </a:lnSpc>
              <a:spcBef>
                <a:spcPts val="0"/>
              </a:spcBef>
              <a:spcAft>
                <a:spcPts val="0"/>
              </a:spcAft>
              <a:buSzPts val="1800"/>
              <a:buChar char="●"/>
            </a:pPr>
            <a:r>
              <a:rPr lang="en-US"/>
              <a:t>Black-box robustness measure: motivation</a:t>
            </a:r>
            <a:endParaRPr/>
          </a:p>
          <a:p>
            <a:pPr indent="-457188" lvl="0" marL="609585" rtl="0" algn="l">
              <a:lnSpc>
                <a:spcPct val="115000"/>
              </a:lnSpc>
              <a:spcBef>
                <a:spcPts val="0"/>
              </a:spcBef>
              <a:spcAft>
                <a:spcPts val="0"/>
              </a:spcAft>
              <a:buSzPts val="1800"/>
              <a:buChar char="●"/>
            </a:pPr>
            <a:r>
              <a:rPr lang="en-US"/>
              <a:t>Objective 4: Producing realistic explanations for robust classifiers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Counterfactual explanations for robust classifiers</a:t>
            </a:r>
            <a:endParaRPr/>
          </a:p>
        </p:txBody>
      </p:sp>
      <p:sp>
        <p:nvSpPr>
          <p:cNvPr id="352" name="Google Shape;352;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Claim: The more robust a classifier is with respect to adversarial attacks, the more “unrealistic” the generated counterfactual explanations would be on average</a:t>
            </a:r>
            <a:endParaRPr/>
          </a:p>
          <a:p>
            <a:pPr indent="-228600" lvl="0" marL="228600" rtl="0" algn="l">
              <a:lnSpc>
                <a:spcPct val="90000"/>
              </a:lnSpc>
              <a:spcBef>
                <a:spcPts val="1000"/>
              </a:spcBef>
              <a:spcAft>
                <a:spcPts val="0"/>
              </a:spcAft>
              <a:buClr>
                <a:schemeClr val="dk1"/>
              </a:buClr>
              <a:buSzPts val="2800"/>
              <a:buChar char="•"/>
            </a:pPr>
            <a:r>
              <a:rPr lang="en-US"/>
              <a:t>Reason: The more robust a classifier is, the more the training points would be away from the decision boundary on average, and hence a generated counterfactual might be away from any real training point</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0" lvl="0" marL="0" rtl="0" algn="l">
              <a:lnSpc>
                <a:spcPct val="90000"/>
              </a:lnSpc>
              <a:spcBef>
                <a:spcPts val="1000"/>
              </a:spcBef>
              <a:spcAft>
                <a:spcPts val="0"/>
              </a:spcAft>
              <a:buClr>
                <a:schemeClr val="dk1"/>
              </a:buClr>
              <a:buSzPts val="2800"/>
              <a:buNone/>
            </a:pPr>
            <a:r>
              <a:t/>
            </a:r>
            <a:endParaRPr/>
          </a:p>
        </p:txBody>
      </p:sp>
      <p:pic>
        <p:nvPicPr>
          <p:cNvPr id="353" name="Google Shape;353;p56"/>
          <p:cNvPicPr preferRelativeResize="0"/>
          <p:nvPr/>
        </p:nvPicPr>
        <p:blipFill rotWithShape="1">
          <a:blip r:embed="rId3">
            <a:alphaModFix/>
          </a:blip>
          <a:srcRect b="0" l="0" r="0" t="0"/>
          <a:stretch/>
        </p:blipFill>
        <p:spPr>
          <a:xfrm>
            <a:off x="3878118" y="4450137"/>
            <a:ext cx="3674149" cy="24078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Solution: Realistic counterfactual explanations</a:t>
            </a:r>
            <a:endParaRPr/>
          </a:p>
        </p:txBody>
      </p:sp>
      <p:sp>
        <p:nvSpPr>
          <p:cNvPr id="359" name="Google Shape;359;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590"/>
              <a:buChar char="•"/>
            </a:pPr>
            <a:r>
              <a:rPr lang="en-US" sz="2590"/>
              <a:t>Modify the objective:</a:t>
            </a:r>
            <a:endParaRPr/>
          </a:p>
          <a:p>
            <a:pPr indent="0" lvl="0" marL="0" rtl="0" algn="l">
              <a:lnSpc>
                <a:spcPct val="90000"/>
              </a:lnSpc>
              <a:spcBef>
                <a:spcPts val="1000"/>
              </a:spcBef>
              <a:spcAft>
                <a:spcPts val="0"/>
              </a:spcAft>
              <a:buClr>
                <a:schemeClr val="dk1"/>
              </a:buClr>
              <a:buSzPts val="2590"/>
              <a:buNone/>
            </a:pPr>
            <a:r>
              <a:t/>
            </a:r>
            <a:endParaRPr sz="2590"/>
          </a:p>
          <a:p>
            <a:pPr indent="0" lvl="0" marL="0" rtl="0" algn="l">
              <a:lnSpc>
                <a:spcPct val="90000"/>
              </a:lnSpc>
              <a:spcBef>
                <a:spcPts val="1000"/>
              </a:spcBef>
              <a:spcAft>
                <a:spcPts val="0"/>
              </a:spcAft>
              <a:buClr>
                <a:schemeClr val="dk1"/>
              </a:buClr>
              <a:buSzPts val="2590"/>
              <a:buNone/>
            </a:pPr>
            <a:r>
              <a:t/>
            </a:r>
            <a:endParaRPr sz="2590"/>
          </a:p>
          <a:p>
            <a:pPr indent="0" lvl="0" marL="0" rtl="0" algn="l">
              <a:lnSpc>
                <a:spcPct val="90000"/>
              </a:lnSpc>
              <a:spcBef>
                <a:spcPts val="1000"/>
              </a:spcBef>
              <a:spcAft>
                <a:spcPts val="0"/>
              </a:spcAft>
              <a:buClr>
                <a:schemeClr val="dk1"/>
              </a:buClr>
              <a:buSzPts val="2590"/>
              <a:buNone/>
            </a:pPr>
            <a:r>
              <a:t/>
            </a:r>
            <a:endParaRPr sz="2590"/>
          </a:p>
          <a:p>
            <a:pPr indent="-228600" lvl="0" marL="228600" rtl="0" algn="l">
              <a:lnSpc>
                <a:spcPct val="90000"/>
              </a:lnSpc>
              <a:spcBef>
                <a:spcPts val="1000"/>
              </a:spcBef>
              <a:spcAft>
                <a:spcPts val="0"/>
              </a:spcAft>
              <a:buClr>
                <a:schemeClr val="dk1"/>
              </a:buClr>
              <a:buSzPts val="2590"/>
              <a:buChar char="•"/>
            </a:pPr>
            <a:r>
              <a:rPr lang="en-US" sz="2590"/>
              <a:t>Here </a:t>
            </a:r>
            <a:r>
              <a:rPr b="1" lang="en-US" sz="2590"/>
              <a:t>p</a:t>
            </a:r>
            <a:r>
              <a:rPr b="1" baseline="-25000" lang="en-US" sz="2590"/>
              <a:t>j </a:t>
            </a:r>
            <a:r>
              <a:rPr lang="en-US" sz="2590"/>
              <a:t>is a measure of the distribution of training points in the class j. For our experiments, </a:t>
            </a:r>
            <a:r>
              <a:rPr b="1" lang="en-US" sz="2590"/>
              <a:t>p</a:t>
            </a:r>
            <a:r>
              <a:rPr b="1" baseline="-25000" lang="en-US" sz="2590"/>
              <a:t>j</a:t>
            </a:r>
            <a:r>
              <a:rPr lang="en-US" sz="2590"/>
              <a:t> is the median of the training points of class j</a:t>
            </a:r>
            <a:endParaRPr/>
          </a:p>
          <a:p>
            <a:pPr indent="-228600" lvl="0" marL="228600" rtl="0" algn="l">
              <a:lnSpc>
                <a:spcPct val="90000"/>
              </a:lnSpc>
              <a:spcBef>
                <a:spcPts val="1000"/>
              </a:spcBef>
              <a:spcAft>
                <a:spcPts val="0"/>
              </a:spcAft>
              <a:buClr>
                <a:schemeClr val="dk1"/>
              </a:buClr>
              <a:buSzPts val="2590"/>
              <a:buChar char="•"/>
            </a:pPr>
            <a:r>
              <a:rPr lang="en-US" sz="2590"/>
              <a:t>For a binary class problem, class j is the class where x doesn’t belong. For a multi-class problem, either the class j would be specified, otherwise we find the counterfactual with objective 3 only and then run objective 4 with class j as the class of the counterfactual result from the previous run</a:t>
            </a:r>
            <a:endParaRPr/>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p:txBody>
      </p:sp>
      <p:pic>
        <p:nvPicPr>
          <p:cNvPr id="360" name="Google Shape;360;p57"/>
          <p:cNvPicPr preferRelativeResize="0"/>
          <p:nvPr/>
        </p:nvPicPr>
        <p:blipFill rotWithShape="1">
          <a:blip r:embed="rId3">
            <a:alphaModFix/>
          </a:blip>
          <a:srcRect b="0" l="0" r="0" t="0"/>
          <a:stretch/>
        </p:blipFill>
        <p:spPr>
          <a:xfrm>
            <a:off x="4175831" y="2452467"/>
            <a:ext cx="4743450" cy="647700"/>
          </a:xfrm>
          <a:prstGeom prst="rect">
            <a:avLst/>
          </a:prstGeom>
          <a:noFill/>
          <a:ln>
            <a:noFill/>
          </a:ln>
        </p:spPr>
      </p:pic>
      <p:sp>
        <p:nvSpPr>
          <p:cNvPr id="361" name="Google Shape;361;p57"/>
          <p:cNvSpPr txBox="1"/>
          <p:nvPr/>
        </p:nvSpPr>
        <p:spPr>
          <a:xfrm>
            <a:off x="2754489" y="2591651"/>
            <a:ext cx="19755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Objective 4:</a:t>
            </a:r>
            <a:endParaRPr/>
          </a:p>
        </p:txBody>
      </p:sp>
      <p:pic>
        <p:nvPicPr>
          <p:cNvPr id="362" name="Google Shape;362;p57"/>
          <p:cNvPicPr preferRelativeResize="0"/>
          <p:nvPr/>
        </p:nvPicPr>
        <p:blipFill rotWithShape="1">
          <a:blip r:embed="rId4">
            <a:alphaModFix/>
          </a:blip>
          <a:srcRect b="0" l="0" r="0" t="0"/>
          <a:stretch/>
        </p:blipFill>
        <p:spPr>
          <a:xfrm>
            <a:off x="4857926" y="3176057"/>
            <a:ext cx="2295525" cy="295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Results: SVM on synthetic data</a:t>
            </a:r>
            <a:endParaRPr/>
          </a:p>
        </p:txBody>
      </p:sp>
      <p:sp>
        <p:nvSpPr>
          <p:cNvPr id="368" name="Google Shape;368;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Objective 3                       Objective 4 low λ</a:t>
            </a:r>
            <a:r>
              <a:rPr baseline="-25000" lang="en-US"/>
              <a:t>3                           </a:t>
            </a:r>
            <a:r>
              <a:rPr lang="en-US"/>
              <a:t>Objective 4 high λ</a:t>
            </a:r>
            <a:r>
              <a:rPr baseline="-25000" lang="en-US"/>
              <a:t>3</a:t>
            </a:r>
            <a:endParaRPr/>
          </a:p>
        </p:txBody>
      </p:sp>
      <p:pic>
        <p:nvPicPr>
          <p:cNvPr id="369" name="Google Shape;369;p58"/>
          <p:cNvPicPr preferRelativeResize="0"/>
          <p:nvPr/>
        </p:nvPicPr>
        <p:blipFill rotWithShape="1">
          <a:blip r:embed="rId3">
            <a:alphaModFix/>
          </a:blip>
          <a:srcRect b="0" l="0" r="0" t="0"/>
          <a:stretch/>
        </p:blipFill>
        <p:spPr>
          <a:xfrm>
            <a:off x="162314" y="2820194"/>
            <a:ext cx="3600450" cy="2362200"/>
          </a:xfrm>
          <a:prstGeom prst="rect">
            <a:avLst/>
          </a:prstGeom>
          <a:noFill/>
          <a:ln>
            <a:noFill/>
          </a:ln>
        </p:spPr>
      </p:pic>
      <p:pic>
        <p:nvPicPr>
          <p:cNvPr id="370" name="Google Shape;370;p58"/>
          <p:cNvPicPr preferRelativeResize="0"/>
          <p:nvPr/>
        </p:nvPicPr>
        <p:blipFill rotWithShape="1">
          <a:blip r:embed="rId4">
            <a:alphaModFix/>
          </a:blip>
          <a:srcRect b="0" l="0" r="0" t="0"/>
          <a:stretch/>
        </p:blipFill>
        <p:spPr>
          <a:xfrm>
            <a:off x="3901944" y="2825221"/>
            <a:ext cx="3695700" cy="2400300"/>
          </a:xfrm>
          <a:prstGeom prst="rect">
            <a:avLst/>
          </a:prstGeom>
          <a:noFill/>
          <a:ln>
            <a:noFill/>
          </a:ln>
        </p:spPr>
      </p:pic>
      <p:pic>
        <p:nvPicPr>
          <p:cNvPr id="371" name="Google Shape;371;p58"/>
          <p:cNvPicPr preferRelativeResize="0"/>
          <p:nvPr/>
        </p:nvPicPr>
        <p:blipFill rotWithShape="1">
          <a:blip r:embed="rId5">
            <a:alphaModFix/>
          </a:blip>
          <a:srcRect b="0" l="0" r="0" t="0"/>
          <a:stretch/>
        </p:blipFill>
        <p:spPr>
          <a:xfrm>
            <a:off x="7872218" y="2810669"/>
            <a:ext cx="3619500" cy="2371725"/>
          </a:xfrm>
          <a:prstGeom prst="rect">
            <a:avLst/>
          </a:prstGeom>
          <a:noFill/>
          <a:ln>
            <a:noFill/>
          </a:ln>
        </p:spPr>
      </p:pic>
      <p:sp>
        <p:nvSpPr>
          <p:cNvPr id="372" name="Google Shape;372;p58"/>
          <p:cNvSpPr txBox="1"/>
          <p:nvPr/>
        </p:nvSpPr>
        <p:spPr>
          <a:xfrm>
            <a:off x="4166287" y="5704751"/>
            <a:ext cx="473706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Blue and Red points are training points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yellow points represent counterfactuals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Summary of objective</a:t>
            </a:r>
            <a:endParaRPr/>
          </a:p>
        </p:txBody>
      </p:sp>
      <p:sp>
        <p:nvSpPr>
          <p:cNvPr id="378" name="Google Shape;378;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New objective:</a:t>
            </a:r>
            <a:endParaRPr/>
          </a:p>
        </p:txBody>
      </p:sp>
      <p:pic>
        <p:nvPicPr>
          <p:cNvPr id="379" name="Google Shape;379;p59"/>
          <p:cNvPicPr preferRelativeResize="0"/>
          <p:nvPr/>
        </p:nvPicPr>
        <p:blipFill rotWithShape="1">
          <a:blip r:embed="rId3">
            <a:alphaModFix/>
          </a:blip>
          <a:srcRect b="0" l="0" r="0" t="0"/>
          <a:stretch/>
        </p:blipFill>
        <p:spPr>
          <a:xfrm>
            <a:off x="2768097" y="2288592"/>
            <a:ext cx="7067550" cy="3629025"/>
          </a:xfrm>
          <a:prstGeom prst="rect">
            <a:avLst/>
          </a:prstGeom>
          <a:noFill/>
          <a:ln>
            <a:noFill/>
          </a:ln>
        </p:spPr>
      </p:pic>
      <p:sp>
        <p:nvSpPr>
          <p:cNvPr id="380" name="Google Shape;380;p59"/>
          <p:cNvSpPr txBox="1"/>
          <p:nvPr/>
        </p:nvSpPr>
        <p:spPr>
          <a:xfrm>
            <a:off x="838200" y="5844971"/>
            <a:ext cx="1062955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tuning λ</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is a direct consequence of the robustness score. Tuning λ</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follows from the extent of correlation. Different values of λ</a:t>
            </a:r>
            <a:r>
              <a:rPr baseline="-25000" lang="en-US" sz="1800">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can also be used to provide multiple explanations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Summary and future work</a:t>
            </a:r>
            <a:endParaRPr/>
          </a:p>
        </p:txBody>
      </p:sp>
      <p:sp>
        <p:nvSpPr>
          <p:cNvPr id="386" name="Google Shape;386;p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We created a new holistic objective addressing a number of problems in the original counterfactual explanation problem</a:t>
            </a:r>
            <a:endParaRPr/>
          </a:p>
          <a:p>
            <a:pPr indent="-228600" lvl="0" marL="228600" rtl="0" algn="l">
              <a:lnSpc>
                <a:spcPct val="80000"/>
              </a:lnSpc>
              <a:spcBef>
                <a:spcPts val="1000"/>
              </a:spcBef>
              <a:spcAft>
                <a:spcPts val="0"/>
              </a:spcAft>
              <a:buClr>
                <a:schemeClr val="dk1"/>
              </a:buClr>
              <a:buSzPts val="2590"/>
              <a:buChar char="•"/>
            </a:pPr>
            <a:r>
              <a:rPr lang="en-US" sz="2590"/>
              <a:t>Since we use a custom genetic algorithm, we do not need to worry about the convexity of the objective and modifying it is easy</a:t>
            </a:r>
            <a:endParaRPr/>
          </a:p>
          <a:p>
            <a:pPr indent="-228600" lvl="0" marL="228600" rtl="0" algn="l">
              <a:lnSpc>
                <a:spcPct val="80000"/>
              </a:lnSpc>
              <a:spcBef>
                <a:spcPts val="1000"/>
              </a:spcBef>
              <a:spcAft>
                <a:spcPts val="0"/>
              </a:spcAft>
              <a:buClr>
                <a:schemeClr val="dk1"/>
              </a:buClr>
              <a:buSzPts val="2590"/>
              <a:buChar char="•"/>
            </a:pPr>
            <a:r>
              <a:rPr lang="en-US" sz="2590"/>
              <a:t>We are working on experiments with real datasets with the final objective in mind, to highlight the key usefulness of each term</a:t>
            </a:r>
            <a:endParaRPr/>
          </a:p>
          <a:p>
            <a:pPr indent="-228600" lvl="0" marL="228600" rtl="0" algn="l">
              <a:lnSpc>
                <a:spcPct val="80000"/>
              </a:lnSpc>
              <a:spcBef>
                <a:spcPts val="1000"/>
              </a:spcBef>
              <a:spcAft>
                <a:spcPts val="0"/>
              </a:spcAft>
              <a:buClr>
                <a:schemeClr val="dk1"/>
              </a:buClr>
              <a:buSzPts val="2590"/>
              <a:buChar char="•"/>
            </a:pPr>
            <a:r>
              <a:rPr lang="en-US" sz="2590"/>
              <a:t>It is also interesting that since these counterfactuals approximate decision boundaries, they might be useful in finding better surrogate models for blac-box models</a:t>
            </a:r>
            <a:endParaRPr/>
          </a:p>
          <a:p>
            <a:pPr indent="-228600" lvl="0" marL="228600" rtl="0" algn="l">
              <a:lnSpc>
                <a:spcPct val="80000"/>
              </a:lnSpc>
              <a:spcBef>
                <a:spcPts val="1000"/>
              </a:spcBef>
              <a:spcAft>
                <a:spcPts val="0"/>
              </a:spcAft>
              <a:buClr>
                <a:schemeClr val="dk1"/>
              </a:buClr>
              <a:buSzPts val="2590"/>
              <a:buChar char="•"/>
            </a:pPr>
            <a:r>
              <a:rPr lang="en-US" sz="2590"/>
              <a:t>It would also be interesting to numerically investigate the trade-off between robustness and counterfactual explanation realism</a:t>
            </a:r>
            <a:endParaRPr/>
          </a:p>
          <a:p>
            <a:pPr indent="0" lvl="0" marL="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Counterfactual Explanation</a:t>
            </a:r>
            <a:endParaRPr/>
          </a:p>
        </p:txBody>
      </p:sp>
      <p:graphicFrame>
        <p:nvGraphicFramePr>
          <p:cNvPr id="205" name="Google Shape;205;p39"/>
          <p:cNvGraphicFramePr/>
          <p:nvPr/>
        </p:nvGraphicFramePr>
        <p:xfrm>
          <a:off x="1883934" y="3112300"/>
          <a:ext cx="3000000" cy="3000000"/>
        </p:xfrm>
        <a:graphic>
          <a:graphicData uri="http://schemas.openxmlformats.org/drawingml/2006/table">
            <a:tbl>
              <a:tblPr>
                <a:noFill/>
                <a:tableStyleId>{41F5027B-9402-4F73-B63B-E7FC93B5DFD3}</a:tableStyleId>
              </a:tblPr>
              <a:tblGrid>
                <a:gridCol w="1848600"/>
                <a:gridCol w="2191825"/>
                <a:gridCol w="1845725"/>
                <a:gridCol w="2537925"/>
              </a:tblGrid>
              <a:tr h="609550">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Person</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Features</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Original</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Counterfactual</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975325">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Alice</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Gender</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Income</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Female</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30,000</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Female</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60,000</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75325">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Bob</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Gender</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Income</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Male</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30,000</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Male</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t>50,000</a:t>
                      </a:r>
                      <a:endParaRPr sz="24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06" name="Google Shape;206;p39"/>
          <p:cNvSpPr txBox="1"/>
          <p:nvPr/>
        </p:nvSpPr>
        <p:spPr>
          <a:xfrm>
            <a:off x="1064417" y="1582300"/>
            <a:ext cx="10063200" cy="1530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3200" u="none" cap="none" strike="noStrike">
                <a:solidFill>
                  <a:srgbClr val="000000"/>
                </a:solidFill>
                <a:latin typeface="Arial"/>
                <a:ea typeface="Arial"/>
                <a:cs typeface="Arial"/>
                <a:sym typeface="Arial"/>
              </a:rPr>
              <a:t>A counterfactual explanation is a point close to the input point but its prediction is different.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Counterfactual Problem Definition</a:t>
            </a:r>
            <a:endParaRPr/>
          </a:p>
        </p:txBody>
      </p:sp>
      <p:grpSp>
        <p:nvGrpSpPr>
          <p:cNvPr id="212" name="Google Shape;212;p40"/>
          <p:cNvGrpSpPr/>
          <p:nvPr/>
        </p:nvGrpSpPr>
        <p:grpSpPr>
          <a:xfrm>
            <a:off x="2375432" y="3476901"/>
            <a:ext cx="4558781" cy="1936500"/>
            <a:chOff x="281924" y="1856525"/>
            <a:chExt cx="3419086" cy="1452375"/>
          </a:xfrm>
        </p:grpSpPr>
        <p:pic>
          <p:nvPicPr>
            <p:cNvPr descr="\min\limits_{c}{d(x,c)}" id="213" name="Google Shape;213;p40" title="MathEquation,#000000"/>
            <p:cNvPicPr preferRelativeResize="0"/>
            <p:nvPr/>
          </p:nvPicPr>
          <p:blipFill rotWithShape="1">
            <a:blip r:embed="rId3">
              <a:alphaModFix/>
            </a:blip>
            <a:srcRect b="0" l="0" r="0" t="0"/>
            <a:stretch/>
          </p:blipFill>
          <p:spPr>
            <a:xfrm>
              <a:off x="994649" y="1856525"/>
              <a:ext cx="1993650" cy="715225"/>
            </a:xfrm>
            <a:prstGeom prst="rect">
              <a:avLst/>
            </a:prstGeom>
            <a:noFill/>
            <a:ln>
              <a:noFill/>
            </a:ln>
          </p:spPr>
        </p:pic>
        <p:pic>
          <p:nvPicPr>
            <p:cNvPr descr="s.t. \;f(c)  \neq f(x)" id="214" name="Google Shape;214;p40" title="MathEquation,#000000"/>
            <p:cNvPicPr preferRelativeResize="0"/>
            <p:nvPr/>
          </p:nvPicPr>
          <p:blipFill rotWithShape="1">
            <a:blip r:embed="rId4">
              <a:alphaModFix/>
            </a:blip>
            <a:srcRect b="0" l="0" r="0" t="0"/>
            <a:stretch/>
          </p:blipFill>
          <p:spPr>
            <a:xfrm>
              <a:off x="281924" y="2736200"/>
              <a:ext cx="3419086" cy="572700"/>
            </a:xfrm>
            <a:prstGeom prst="rect">
              <a:avLst/>
            </a:prstGeom>
            <a:noFill/>
            <a:ln>
              <a:noFill/>
            </a:ln>
          </p:spPr>
        </p:pic>
      </p:grpSp>
      <p:sp>
        <p:nvSpPr>
          <p:cNvPr id="215" name="Google Shape;215;p40"/>
          <p:cNvSpPr/>
          <p:nvPr/>
        </p:nvSpPr>
        <p:spPr>
          <a:xfrm>
            <a:off x="1923800" y="2035133"/>
            <a:ext cx="1874000" cy="76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Data point</a:t>
            </a:r>
            <a:endParaRPr b="0" i="0" sz="2400" u="none" cap="none" strike="noStrike">
              <a:solidFill>
                <a:srgbClr val="000000"/>
              </a:solidFill>
              <a:latin typeface="Arial"/>
              <a:ea typeface="Arial"/>
              <a:cs typeface="Arial"/>
              <a:sym typeface="Arial"/>
            </a:endParaRPr>
          </a:p>
        </p:txBody>
      </p:sp>
      <p:sp>
        <p:nvSpPr>
          <p:cNvPr id="216" name="Google Shape;216;p40"/>
          <p:cNvSpPr/>
          <p:nvPr/>
        </p:nvSpPr>
        <p:spPr>
          <a:xfrm>
            <a:off x="3927433" y="2035133"/>
            <a:ext cx="2492000" cy="76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Counterfactual explanation</a:t>
            </a:r>
            <a:endParaRPr b="0" i="0" sz="2400" u="none" cap="none" strike="noStrike">
              <a:solidFill>
                <a:srgbClr val="000000"/>
              </a:solidFill>
              <a:latin typeface="Arial"/>
              <a:ea typeface="Arial"/>
              <a:cs typeface="Arial"/>
              <a:sym typeface="Arial"/>
            </a:endParaRPr>
          </a:p>
        </p:txBody>
      </p:sp>
      <p:cxnSp>
        <p:nvCxnSpPr>
          <p:cNvPr id="217" name="Google Shape;217;p40"/>
          <p:cNvCxnSpPr>
            <a:stCxn id="215" idx="2"/>
          </p:cNvCxnSpPr>
          <p:nvPr/>
        </p:nvCxnSpPr>
        <p:spPr>
          <a:xfrm>
            <a:off x="2860800" y="2798733"/>
            <a:ext cx="887100" cy="809700"/>
          </a:xfrm>
          <a:prstGeom prst="straightConnector1">
            <a:avLst/>
          </a:prstGeom>
          <a:noFill/>
          <a:ln cap="flat" cmpd="sng" w="9525">
            <a:solidFill>
              <a:schemeClr val="dk2"/>
            </a:solidFill>
            <a:prstDash val="solid"/>
            <a:round/>
            <a:headEnd len="sm" w="sm" type="none"/>
            <a:tailEnd len="med" w="med" type="triangle"/>
          </a:ln>
        </p:spPr>
      </p:cxnSp>
      <p:cxnSp>
        <p:nvCxnSpPr>
          <p:cNvPr id="218" name="Google Shape;218;p40"/>
          <p:cNvCxnSpPr>
            <a:stCxn id="216" idx="2"/>
          </p:cNvCxnSpPr>
          <p:nvPr/>
        </p:nvCxnSpPr>
        <p:spPr>
          <a:xfrm flipH="1">
            <a:off x="4326233" y="2798733"/>
            <a:ext cx="847200" cy="770100"/>
          </a:xfrm>
          <a:prstGeom prst="straightConnector1">
            <a:avLst/>
          </a:prstGeom>
          <a:noFill/>
          <a:ln cap="flat" cmpd="sng" w="9525">
            <a:solidFill>
              <a:schemeClr val="dk2"/>
            </a:solidFill>
            <a:prstDash val="solid"/>
            <a:round/>
            <a:headEnd len="sm" w="sm" type="none"/>
            <a:tailEnd len="med" w="med" type="triangle"/>
          </a:ln>
        </p:spPr>
      </p:cxnSp>
      <p:grpSp>
        <p:nvGrpSpPr>
          <p:cNvPr id="219" name="Google Shape;219;p40"/>
          <p:cNvGrpSpPr/>
          <p:nvPr/>
        </p:nvGrpSpPr>
        <p:grpSpPr>
          <a:xfrm>
            <a:off x="7515833" y="2035134"/>
            <a:ext cx="3039267" cy="3431701"/>
            <a:chOff x="5636875" y="1526350"/>
            <a:chExt cx="2279450" cy="2573776"/>
          </a:xfrm>
        </p:grpSpPr>
        <p:pic>
          <p:nvPicPr>
            <p:cNvPr id="220" name="Google Shape;220;p40"/>
            <p:cNvPicPr preferRelativeResize="0"/>
            <p:nvPr/>
          </p:nvPicPr>
          <p:blipFill rotWithShape="1">
            <a:blip r:embed="rId5">
              <a:alphaModFix/>
            </a:blip>
            <a:srcRect b="0" l="66879" r="0" t="0"/>
            <a:stretch/>
          </p:blipFill>
          <p:spPr>
            <a:xfrm>
              <a:off x="5636875" y="1526350"/>
              <a:ext cx="2279450" cy="2573776"/>
            </a:xfrm>
            <a:prstGeom prst="rect">
              <a:avLst/>
            </a:prstGeom>
            <a:noFill/>
            <a:ln>
              <a:noFill/>
            </a:ln>
          </p:spPr>
        </p:pic>
        <p:pic>
          <p:nvPicPr>
            <p:cNvPr id="221" name="Google Shape;221;p40"/>
            <p:cNvPicPr preferRelativeResize="0"/>
            <p:nvPr/>
          </p:nvPicPr>
          <p:blipFill rotWithShape="1">
            <a:blip r:embed="rId5">
              <a:alphaModFix/>
            </a:blip>
            <a:srcRect b="77751" l="72843" r="24022" t="16177"/>
            <a:stretch/>
          </p:blipFill>
          <p:spPr>
            <a:xfrm>
              <a:off x="6685575" y="2571750"/>
              <a:ext cx="229699" cy="166400"/>
            </a:xfrm>
            <a:prstGeom prst="rect">
              <a:avLst/>
            </a:prstGeom>
            <a:noFill/>
            <a:ln>
              <a:noFill/>
            </a:ln>
          </p:spPr>
        </p:pic>
        <p:pic>
          <p:nvPicPr>
            <p:cNvPr id="222" name="Google Shape;222;p40"/>
            <p:cNvPicPr preferRelativeResize="0"/>
            <p:nvPr/>
          </p:nvPicPr>
          <p:blipFill rotWithShape="1">
            <a:blip r:embed="rId5">
              <a:alphaModFix/>
            </a:blip>
            <a:srcRect b="77751" l="72843" r="24022" t="16177"/>
            <a:stretch/>
          </p:blipFill>
          <p:spPr>
            <a:xfrm>
              <a:off x="6994000" y="2500888"/>
              <a:ext cx="124225" cy="141725"/>
            </a:xfrm>
            <a:prstGeom prst="rect">
              <a:avLst/>
            </a:prstGeom>
            <a:noFill/>
            <a:ln>
              <a:noFill/>
            </a:ln>
          </p:spPr>
        </p:pic>
      </p:grpSp>
      <p:sp>
        <p:nvSpPr>
          <p:cNvPr id="223" name="Google Shape;223;p40"/>
          <p:cNvSpPr txBox="1"/>
          <p:nvPr/>
        </p:nvSpPr>
        <p:spPr>
          <a:xfrm>
            <a:off x="607000" y="3931233"/>
            <a:ext cx="1574000" cy="571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1867" u="none" cap="none" strike="noStrike">
                <a:solidFill>
                  <a:srgbClr val="000000"/>
                </a:solidFill>
                <a:latin typeface="Arial"/>
                <a:ea typeface="Arial"/>
                <a:cs typeface="Arial"/>
                <a:sym typeface="Arial"/>
              </a:rPr>
              <a:t>Objective 1:</a:t>
            </a:r>
            <a:endParaRPr b="0" i="0" sz="1867"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Genetic Algorithm</a:t>
            </a:r>
            <a:endParaRPr/>
          </a:p>
        </p:txBody>
      </p:sp>
      <p:sp>
        <p:nvSpPr>
          <p:cNvPr id="229" name="Google Shape;229;p41"/>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Autofit/>
          </a:bodyPr>
          <a:lstStyle/>
          <a:p>
            <a:pPr indent="-507986" lvl="0" marL="609585" rtl="0" algn="l">
              <a:lnSpc>
                <a:spcPct val="150000"/>
              </a:lnSpc>
              <a:spcBef>
                <a:spcPts val="0"/>
              </a:spcBef>
              <a:spcAft>
                <a:spcPts val="0"/>
              </a:spcAft>
              <a:buClr>
                <a:srgbClr val="000000"/>
              </a:buClr>
              <a:buSzPts val="2400"/>
              <a:buChar char="●"/>
            </a:pPr>
            <a:r>
              <a:rPr lang="en-US" sz="3200">
                <a:solidFill>
                  <a:srgbClr val="000000"/>
                </a:solidFill>
              </a:rPr>
              <a:t>Non-linear, non-convex, mixed-integer</a:t>
            </a:r>
            <a:endParaRPr sz="3200">
              <a:solidFill>
                <a:srgbClr val="000000"/>
              </a:solidFill>
            </a:endParaRPr>
          </a:p>
          <a:p>
            <a:pPr indent="-507986" lvl="0" marL="609585" rtl="0" algn="l">
              <a:lnSpc>
                <a:spcPct val="150000"/>
              </a:lnSpc>
              <a:spcBef>
                <a:spcPts val="0"/>
              </a:spcBef>
              <a:spcAft>
                <a:spcPts val="0"/>
              </a:spcAft>
              <a:buClr>
                <a:srgbClr val="000000"/>
              </a:buClr>
              <a:buSzPts val="2400"/>
              <a:buChar char="●"/>
            </a:pPr>
            <a:r>
              <a:rPr lang="en-US" sz="3200">
                <a:solidFill>
                  <a:srgbClr val="000000"/>
                </a:solidFill>
              </a:rPr>
              <a:t>NP-Hard optimization problem</a:t>
            </a:r>
            <a:endParaRPr sz="3200">
              <a:solidFill>
                <a:srgbClr val="000000"/>
              </a:solidFill>
            </a:endParaRPr>
          </a:p>
          <a:p>
            <a:pPr indent="-507986" lvl="0" marL="609585" rtl="0" algn="l">
              <a:lnSpc>
                <a:spcPct val="150000"/>
              </a:lnSpc>
              <a:spcBef>
                <a:spcPts val="0"/>
              </a:spcBef>
              <a:spcAft>
                <a:spcPts val="0"/>
              </a:spcAft>
              <a:buClr>
                <a:srgbClr val="000000"/>
              </a:buClr>
              <a:buSzPts val="2400"/>
              <a:buChar char="●"/>
            </a:pPr>
            <a:r>
              <a:rPr lang="en-US" sz="3200">
                <a:solidFill>
                  <a:srgbClr val="000000"/>
                </a:solidFill>
              </a:rPr>
              <a:t>Sub-optimal solution</a:t>
            </a:r>
            <a:endParaRPr sz="3200">
              <a:solidFill>
                <a:srgbClr val="000000"/>
              </a:solidFill>
            </a:endParaRPr>
          </a:p>
          <a:p>
            <a:pPr indent="-507986" lvl="0" marL="609585" rtl="0" algn="l">
              <a:lnSpc>
                <a:spcPct val="150000"/>
              </a:lnSpc>
              <a:spcBef>
                <a:spcPts val="0"/>
              </a:spcBef>
              <a:spcAft>
                <a:spcPts val="0"/>
              </a:spcAft>
              <a:buClr>
                <a:srgbClr val="000000"/>
              </a:buClr>
              <a:buSzPts val="2400"/>
              <a:buChar char="●"/>
            </a:pPr>
            <a:r>
              <a:rPr lang="en-US" sz="3200">
                <a:solidFill>
                  <a:srgbClr val="000000"/>
                </a:solidFill>
              </a:rPr>
              <a:t>Sample based.</a:t>
            </a:r>
            <a:endParaRPr sz="3200">
              <a:solidFill>
                <a:srgbClr val="000000"/>
              </a:solidFill>
            </a:endParaRPr>
          </a:p>
        </p:txBody>
      </p:sp>
      <p:pic>
        <p:nvPicPr>
          <p:cNvPr id="230" name="Google Shape;230;p41"/>
          <p:cNvPicPr preferRelativeResize="0"/>
          <p:nvPr/>
        </p:nvPicPr>
        <p:blipFill rotWithShape="1">
          <a:blip r:embed="rId3">
            <a:alphaModFix/>
          </a:blip>
          <a:srcRect b="0" l="0" r="0" t="0"/>
          <a:stretch/>
        </p:blipFill>
        <p:spPr>
          <a:xfrm>
            <a:off x="5412606" y="3221003"/>
            <a:ext cx="6567701" cy="2456100"/>
          </a:xfrm>
          <a:prstGeom prst="rect">
            <a:avLst/>
          </a:prstGeom>
          <a:noFill/>
          <a:ln>
            <a:noFill/>
          </a:ln>
        </p:spPr>
      </p:pic>
      <p:pic>
        <p:nvPicPr>
          <p:cNvPr descr="\max{ \frac{1}{d(x,c^*)}}" id="231" name="Google Shape;231;p41" title="MathEquation,#000000"/>
          <p:cNvPicPr preferRelativeResize="0"/>
          <p:nvPr/>
        </p:nvPicPr>
        <p:blipFill rotWithShape="1">
          <a:blip r:embed="rId4">
            <a:alphaModFix/>
          </a:blip>
          <a:srcRect b="0" l="0" r="0" t="0"/>
          <a:stretch/>
        </p:blipFill>
        <p:spPr>
          <a:xfrm>
            <a:off x="1722759" y="4864303"/>
            <a:ext cx="2167467" cy="812800"/>
          </a:xfrm>
          <a:prstGeom prst="rect">
            <a:avLst/>
          </a:prstGeom>
          <a:noFill/>
          <a:ln>
            <a:noFill/>
          </a:ln>
        </p:spPr>
      </p:pic>
      <p:sp>
        <p:nvSpPr>
          <p:cNvPr id="232" name="Google Shape;232;p41"/>
          <p:cNvSpPr txBox="1"/>
          <p:nvPr/>
        </p:nvSpPr>
        <p:spPr>
          <a:xfrm>
            <a:off x="659767" y="6173267"/>
            <a:ext cx="10946400" cy="554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i="0" lang="en-US" sz="1533" u="none" cap="none" strike="noStrike">
                <a:solidFill>
                  <a:srgbClr val="212121"/>
                </a:solidFill>
                <a:latin typeface="Merriweather"/>
                <a:ea typeface="Merriweather"/>
                <a:cs typeface="Merriweather"/>
                <a:sym typeface="Merriweather"/>
              </a:rPr>
              <a:t>Reference: "Evaluation of Model Robustness via Interpretable Counterfactuals."</a:t>
            </a:r>
            <a:r>
              <a:rPr b="0" i="0" lang="en-US" sz="1533" u="none" cap="none" strike="noStrike">
                <a:solidFill>
                  <a:srgbClr val="212121"/>
                </a:solidFill>
                <a:latin typeface="Merriweather"/>
                <a:ea typeface="Merriweather"/>
                <a:cs typeface="Merriweather"/>
                <a:sym typeface="Merriweather"/>
              </a:rPr>
              <a:t> Shubham Sharma, Jette Henderson and Joydeep Ghosh, ICLR 2019 Workshop on SafeML</a:t>
            </a:r>
            <a:endParaRPr b="0" i="0" sz="1867"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Distance function</a:t>
            </a:r>
            <a:endParaRPr/>
          </a:p>
        </p:txBody>
      </p:sp>
      <p:sp>
        <p:nvSpPr>
          <p:cNvPr id="238" name="Google Shape;238;p42"/>
          <p:cNvSpPr txBox="1"/>
          <p:nvPr>
            <p:ph idx="1" type="body"/>
          </p:nvPr>
        </p:nvSpPr>
        <p:spPr>
          <a:xfrm>
            <a:off x="415600" y="1597200"/>
            <a:ext cx="11531600" cy="2009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800"/>
              <a:buNone/>
            </a:pPr>
            <a:r>
              <a:rPr lang="en-US" sz="3200">
                <a:solidFill>
                  <a:srgbClr val="000000"/>
                </a:solidFill>
              </a:rPr>
              <a:t>Tabular data without training data: </a:t>
            </a:r>
            <a:endParaRPr sz="3200">
              <a:solidFill>
                <a:srgbClr val="000000"/>
              </a:solidFill>
            </a:endParaRPr>
          </a:p>
          <a:p>
            <a:pPr indent="-474120" lvl="0" marL="609585" rtl="0" algn="l">
              <a:lnSpc>
                <a:spcPct val="115000"/>
              </a:lnSpc>
              <a:spcBef>
                <a:spcPts val="2133"/>
              </a:spcBef>
              <a:spcAft>
                <a:spcPts val="0"/>
              </a:spcAft>
              <a:buClr>
                <a:srgbClr val="000000"/>
              </a:buClr>
              <a:buSzPts val="2000"/>
              <a:buChar char="●"/>
            </a:pPr>
            <a:r>
              <a:rPr lang="en-US" sz="2667">
                <a:solidFill>
                  <a:srgbClr val="000000"/>
                </a:solidFill>
              </a:rPr>
              <a:t>L</a:t>
            </a:r>
            <a:r>
              <a:rPr baseline="-25000" lang="en-US" sz="2667">
                <a:solidFill>
                  <a:srgbClr val="000000"/>
                </a:solidFill>
              </a:rPr>
              <a:t>1</a:t>
            </a:r>
            <a:r>
              <a:rPr lang="en-US" sz="2667">
                <a:solidFill>
                  <a:srgbClr val="000000"/>
                </a:solidFill>
              </a:rPr>
              <a:t> norm for continuous features and matching distance for categorical features</a:t>
            </a:r>
            <a:endParaRPr sz="2667">
              <a:solidFill>
                <a:srgbClr val="000000"/>
              </a:solidFill>
            </a:endParaRPr>
          </a:p>
        </p:txBody>
      </p:sp>
      <p:pic>
        <p:nvPicPr>
          <p:cNvPr id="239" name="Google Shape;239;p42"/>
          <p:cNvPicPr preferRelativeResize="0"/>
          <p:nvPr/>
        </p:nvPicPr>
        <p:blipFill rotWithShape="1">
          <a:blip r:embed="rId3">
            <a:alphaModFix/>
          </a:blip>
          <a:srcRect b="0" l="0" r="0" t="0"/>
          <a:stretch/>
        </p:blipFill>
        <p:spPr>
          <a:xfrm>
            <a:off x="1667667" y="3606399"/>
            <a:ext cx="9027493" cy="871567"/>
          </a:xfrm>
          <a:prstGeom prst="rect">
            <a:avLst/>
          </a:prstGeom>
          <a:noFill/>
          <a:ln>
            <a:noFill/>
          </a:ln>
        </p:spPr>
      </p:pic>
      <p:sp>
        <p:nvSpPr>
          <p:cNvPr id="240" name="Google Shape;240;p42"/>
          <p:cNvSpPr txBox="1"/>
          <p:nvPr/>
        </p:nvSpPr>
        <p:spPr>
          <a:xfrm>
            <a:off x="1667667" y="4596467"/>
            <a:ext cx="9616000" cy="871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Where n</a:t>
            </a:r>
            <a:r>
              <a:rPr b="0" baseline="-25000" i="0" lang="en-US" sz="2400" u="none" cap="none" strike="noStrike">
                <a:solidFill>
                  <a:srgbClr val="000000"/>
                </a:solidFill>
                <a:latin typeface="Arial"/>
                <a:ea typeface="Arial"/>
                <a:cs typeface="Arial"/>
                <a:sym typeface="Arial"/>
              </a:rPr>
              <a:t>con</a:t>
            </a:r>
            <a:r>
              <a:rPr b="0" i="0" lang="en-US" sz="2400" u="none" cap="none" strike="noStrike">
                <a:solidFill>
                  <a:srgbClr val="000000"/>
                </a:solidFill>
                <a:latin typeface="Arial"/>
                <a:ea typeface="Arial"/>
                <a:cs typeface="Arial"/>
                <a:sym typeface="Arial"/>
              </a:rPr>
              <a:t> and n</a:t>
            </a:r>
            <a:r>
              <a:rPr b="0" baseline="-25000" i="0" lang="en-US" sz="2400" u="none" cap="none" strike="noStrike">
                <a:solidFill>
                  <a:srgbClr val="000000"/>
                </a:solidFill>
                <a:latin typeface="Arial"/>
                <a:ea typeface="Arial"/>
                <a:cs typeface="Arial"/>
                <a:sym typeface="Arial"/>
              </a:rPr>
              <a:t>cat</a:t>
            </a:r>
            <a:r>
              <a:rPr b="0" i="0" lang="en-US" sz="2400" u="none" cap="none" strike="noStrike">
                <a:solidFill>
                  <a:srgbClr val="000000"/>
                </a:solidFill>
                <a:latin typeface="Arial"/>
                <a:ea typeface="Arial"/>
                <a:cs typeface="Arial"/>
                <a:sym typeface="Arial"/>
              </a:rPr>
              <a:t> are the number of continuous and categorical features, respectively. n=n</a:t>
            </a:r>
            <a:r>
              <a:rPr b="0" baseline="-25000" i="0" lang="en-US" sz="2400" u="none" cap="none" strike="noStrike">
                <a:solidFill>
                  <a:srgbClr val="000000"/>
                </a:solidFill>
                <a:latin typeface="Arial"/>
                <a:ea typeface="Arial"/>
                <a:cs typeface="Arial"/>
                <a:sym typeface="Arial"/>
              </a:rPr>
              <a:t>con</a:t>
            </a:r>
            <a:r>
              <a:rPr b="0" i="0" lang="en-US" sz="2400" u="none" cap="none" strike="noStrike">
                <a:solidFill>
                  <a:srgbClr val="000000"/>
                </a:solidFill>
                <a:latin typeface="Arial"/>
                <a:ea typeface="Arial"/>
                <a:cs typeface="Arial"/>
                <a:sym typeface="Arial"/>
              </a:rPr>
              <a:t> + n</a:t>
            </a:r>
            <a:r>
              <a:rPr b="0" baseline="-25000" i="0" lang="en-US" sz="2400" u="none" cap="none" strike="noStrike">
                <a:solidFill>
                  <a:srgbClr val="000000"/>
                </a:solidFill>
                <a:latin typeface="Arial"/>
                <a:ea typeface="Arial"/>
                <a:cs typeface="Arial"/>
                <a:sym typeface="Arial"/>
              </a:rPr>
              <a:t>cat</a:t>
            </a:r>
            <a:endParaRPr b="0" baseline="-2500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Distance function</a:t>
            </a:r>
            <a:endParaRPr/>
          </a:p>
        </p:txBody>
      </p:sp>
      <p:sp>
        <p:nvSpPr>
          <p:cNvPr id="246" name="Google Shape;246;p43"/>
          <p:cNvSpPr txBox="1"/>
          <p:nvPr>
            <p:ph idx="1" type="body"/>
          </p:nvPr>
        </p:nvSpPr>
        <p:spPr>
          <a:xfrm>
            <a:off x="415600" y="1597200"/>
            <a:ext cx="11531600" cy="165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800"/>
              <a:buNone/>
            </a:pPr>
            <a:r>
              <a:rPr lang="en-US" sz="3200">
                <a:solidFill>
                  <a:srgbClr val="000000"/>
                </a:solidFill>
              </a:rPr>
              <a:t>Tabular data with training data: </a:t>
            </a:r>
            <a:endParaRPr sz="3200">
              <a:solidFill>
                <a:srgbClr val="000000"/>
              </a:solidFill>
            </a:endParaRPr>
          </a:p>
          <a:p>
            <a:pPr indent="-474120" lvl="0" marL="609585" rtl="0" algn="l">
              <a:lnSpc>
                <a:spcPct val="115000"/>
              </a:lnSpc>
              <a:spcBef>
                <a:spcPts val="2133"/>
              </a:spcBef>
              <a:spcAft>
                <a:spcPts val="2133"/>
              </a:spcAft>
              <a:buClr>
                <a:srgbClr val="000000"/>
              </a:buClr>
              <a:buSzPts val="2000"/>
              <a:buChar char="●"/>
            </a:pPr>
            <a:r>
              <a:rPr lang="en-US" sz="2667">
                <a:solidFill>
                  <a:schemeClr val="dk1"/>
                </a:solidFill>
              </a:rPr>
              <a:t>L1 norm normalized by median absolute deviation (MAD)</a:t>
            </a:r>
            <a:r>
              <a:rPr baseline="30000" lang="en-US" sz="2667">
                <a:solidFill>
                  <a:schemeClr val="dk1"/>
                </a:solidFill>
              </a:rPr>
              <a:t>[1]</a:t>
            </a:r>
            <a:endParaRPr baseline="30000" sz="2667">
              <a:solidFill>
                <a:srgbClr val="000000"/>
              </a:solidFill>
            </a:endParaRPr>
          </a:p>
        </p:txBody>
      </p:sp>
      <p:sp>
        <p:nvSpPr>
          <p:cNvPr id="247" name="Google Shape;247;p43"/>
          <p:cNvSpPr txBox="1"/>
          <p:nvPr/>
        </p:nvSpPr>
        <p:spPr>
          <a:xfrm>
            <a:off x="330200" y="6040367"/>
            <a:ext cx="11531600" cy="681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1600" u="none" cap="none" strike="noStrike">
                <a:solidFill>
                  <a:srgbClr val="000000"/>
                </a:solidFill>
                <a:latin typeface="Arial"/>
                <a:ea typeface="Arial"/>
                <a:cs typeface="Arial"/>
                <a:sym typeface="Arial"/>
              </a:rPr>
              <a:t>[1] Sandra Wachter, et al. Counterfactual explanations without opening the black box: automated decisions and the gdpr. Harvard Journal of Law &amp; Technology, 31(2):2018, 2017.</a:t>
            </a:r>
            <a:endParaRPr b="0" i="0" sz="1600" u="none" cap="none" strike="noStrike">
              <a:solidFill>
                <a:srgbClr val="000000"/>
              </a:solidFill>
              <a:latin typeface="Arial"/>
              <a:ea typeface="Arial"/>
              <a:cs typeface="Arial"/>
              <a:sym typeface="Arial"/>
            </a:endParaRPr>
          </a:p>
        </p:txBody>
      </p:sp>
      <p:pic>
        <p:nvPicPr>
          <p:cNvPr descr="\text{MAD}=\text{median}_{j \in P}(|X_{j,k}-\text{median}_{l \in P}(X_{l,k})|)" id="248" name="Google Shape;248;p43" title="MathEquation,#000000"/>
          <p:cNvPicPr preferRelativeResize="0"/>
          <p:nvPr/>
        </p:nvPicPr>
        <p:blipFill rotWithShape="1">
          <a:blip r:embed="rId3">
            <a:alphaModFix/>
          </a:blip>
          <a:srcRect b="0" l="0" r="0" t="0"/>
          <a:stretch/>
        </p:blipFill>
        <p:spPr>
          <a:xfrm>
            <a:off x="1395131" y="3357880"/>
            <a:ext cx="9401728" cy="681600"/>
          </a:xfrm>
          <a:prstGeom prst="rect">
            <a:avLst/>
          </a:prstGeom>
          <a:noFill/>
          <a:ln>
            <a:noFill/>
          </a:ln>
        </p:spPr>
      </p:pic>
      <p:pic>
        <p:nvPicPr>
          <p:cNvPr descr="d(x,c)=\frac{d_{L1}(x,c)}{\text{MAD}}" id="249" name="Google Shape;249;p43" title="MathEquation,#000000"/>
          <p:cNvPicPr preferRelativeResize="0"/>
          <p:nvPr/>
        </p:nvPicPr>
        <p:blipFill rotWithShape="1">
          <a:blip r:embed="rId4">
            <a:alphaModFix/>
          </a:blip>
          <a:srcRect b="0" l="0" r="0" t="0"/>
          <a:stretch/>
        </p:blipFill>
        <p:spPr>
          <a:xfrm>
            <a:off x="4158651" y="4445733"/>
            <a:ext cx="3037368" cy="8466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Distance function</a:t>
            </a:r>
            <a:endParaRPr/>
          </a:p>
        </p:txBody>
      </p:sp>
      <p:sp>
        <p:nvSpPr>
          <p:cNvPr id="255" name="Google Shape;255;p44"/>
          <p:cNvSpPr txBox="1"/>
          <p:nvPr>
            <p:ph idx="1" type="body"/>
          </p:nvPr>
        </p:nvSpPr>
        <p:spPr>
          <a:xfrm>
            <a:off x="415600" y="1597200"/>
            <a:ext cx="11531600" cy="1971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800"/>
              <a:buNone/>
            </a:pPr>
            <a:r>
              <a:rPr lang="en-US" sz="3200">
                <a:solidFill>
                  <a:srgbClr val="000000"/>
                </a:solidFill>
              </a:rPr>
              <a:t>Image data:</a:t>
            </a:r>
            <a:endParaRPr sz="3200">
              <a:solidFill>
                <a:srgbClr val="000000"/>
              </a:solidFill>
            </a:endParaRPr>
          </a:p>
          <a:p>
            <a:pPr indent="-474120" lvl="0" marL="609585" rtl="0" algn="l">
              <a:lnSpc>
                <a:spcPct val="115000"/>
              </a:lnSpc>
              <a:spcBef>
                <a:spcPts val="2133"/>
              </a:spcBef>
              <a:spcAft>
                <a:spcPts val="2133"/>
              </a:spcAft>
              <a:buClr>
                <a:srgbClr val="000000"/>
              </a:buClr>
              <a:buSzPts val="2000"/>
              <a:buChar char="●"/>
            </a:pPr>
            <a:r>
              <a:rPr lang="en-US" sz="2667">
                <a:solidFill>
                  <a:schemeClr val="dk1"/>
                </a:solidFill>
              </a:rPr>
              <a:t>Structural Similarity Index Measure (SSIM), which has been shown to be a better measure of what humans consider to be similar images</a:t>
            </a:r>
            <a:r>
              <a:rPr baseline="30000" lang="en-US" sz="2667">
                <a:solidFill>
                  <a:schemeClr val="dk1"/>
                </a:solidFill>
              </a:rPr>
              <a:t>[2]</a:t>
            </a:r>
            <a:endParaRPr baseline="30000" sz="2667">
              <a:solidFill>
                <a:schemeClr val="dk1"/>
              </a:solidFill>
            </a:endParaRPr>
          </a:p>
        </p:txBody>
      </p:sp>
      <p:sp>
        <p:nvSpPr>
          <p:cNvPr id="256" name="Google Shape;256;p44"/>
          <p:cNvSpPr txBox="1"/>
          <p:nvPr/>
        </p:nvSpPr>
        <p:spPr>
          <a:xfrm>
            <a:off x="330200" y="6040400"/>
            <a:ext cx="11531600" cy="681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1600" u="none" cap="none" strike="noStrike">
                <a:solidFill>
                  <a:srgbClr val="000000"/>
                </a:solidFill>
                <a:latin typeface="Arial"/>
                <a:ea typeface="Arial"/>
                <a:cs typeface="Arial"/>
                <a:sym typeface="Arial"/>
              </a:rPr>
              <a:t>[1] Zhou Wang, Alan C Bovik, and Ligang Lu. Why is image quality assessment so difficult?, 2002</a:t>
            </a:r>
            <a:endParaRPr b="0" i="0" sz="1600" u="none" cap="none" strike="noStrike">
              <a:solidFill>
                <a:srgbClr val="000000"/>
              </a:solidFill>
              <a:latin typeface="Arial"/>
              <a:ea typeface="Arial"/>
              <a:cs typeface="Arial"/>
              <a:sym typeface="Arial"/>
            </a:endParaRPr>
          </a:p>
        </p:txBody>
      </p:sp>
      <p:pic>
        <p:nvPicPr>
          <p:cNvPr id="257" name="Google Shape;257;p44"/>
          <p:cNvPicPr preferRelativeResize="0"/>
          <p:nvPr/>
        </p:nvPicPr>
        <p:blipFill rotWithShape="1">
          <a:blip r:embed="rId3">
            <a:alphaModFix/>
          </a:blip>
          <a:srcRect b="0" l="0" r="2807" t="0"/>
          <a:stretch/>
        </p:blipFill>
        <p:spPr>
          <a:xfrm>
            <a:off x="3670067" y="4017367"/>
            <a:ext cx="4144867" cy="126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a:t>Flexibility</a:t>
            </a:r>
            <a:endParaRPr/>
          </a:p>
        </p:txBody>
      </p:sp>
      <p:sp>
        <p:nvSpPr>
          <p:cNvPr id="263" name="Google Shape;263;p45"/>
          <p:cNvSpPr txBox="1"/>
          <p:nvPr>
            <p:ph idx="1" type="body"/>
          </p:nvPr>
        </p:nvSpPr>
        <p:spPr>
          <a:xfrm>
            <a:off x="616800" y="1722000"/>
            <a:ext cx="10958400" cy="4546400"/>
          </a:xfrm>
          <a:prstGeom prst="rect">
            <a:avLst/>
          </a:prstGeom>
          <a:noFill/>
          <a:ln>
            <a:noFill/>
          </a:ln>
        </p:spPr>
        <p:txBody>
          <a:bodyPr anchorCtr="0" anchor="t" bIns="121900" lIns="121900" spcFirstLastPara="1" rIns="121900" wrap="square" tIns="121900">
            <a:noAutofit/>
          </a:bodyPr>
          <a:lstStyle/>
          <a:p>
            <a:pPr indent="-507986" lvl="0" marL="609585" rtl="0" algn="l">
              <a:lnSpc>
                <a:spcPct val="115000"/>
              </a:lnSpc>
              <a:spcBef>
                <a:spcPts val="0"/>
              </a:spcBef>
              <a:spcAft>
                <a:spcPts val="0"/>
              </a:spcAft>
              <a:buClr>
                <a:srgbClr val="000000"/>
              </a:buClr>
              <a:buSzPts val="2400"/>
              <a:buChar char="●"/>
            </a:pPr>
            <a:r>
              <a:rPr b="1" lang="en-US" sz="3200">
                <a:solidFill>
                  <a:srgbClr val="000000"/>
                </a:solidFill>
              </a:rPr>
              <a:t>Model and data agnostic: </a:t>
            </a:r>
            <a:r>
              <a:rPr lang="en-US" sz="3200">
                <a:solidFill>
                  <a:srgbClr val="000000"/>
                </a:solidFill>
              </a:rPr>
              <a:t>provide black box explanation. Could be better with training dataset but isn’t required.</a:t>
            </a:r>
            <a:endParaRPr sz="3200">
              <a:solidFill>
                <a:srgbClr val="000000"/>
              </a:solidFill>
            </a:endParaRPr>
          </a:p>
          <a:p>
            <a:pPr indent="-507986" lvl="0" marL="609585" rtl="0" algn="l">
              <a:lnSpc>
                <a:spcPct val="115000"/>
              </a:lnSpc>
              <a:spcBef>
                <a:spcPts val="0"/>
              </a:spcBef>
              <a:spcAft>
                <a:spcPts val="0"/>
              </a:spcAft>
              <a:buClr>
                <a:srgbClr val="000000"/>
              </a:buClr>
              <a:buSzPts val="2400"/>
              <a:buChar char="●"/>
            </a:pPr>
            <a:r>
              <a:rPr b="1" lang="en-US" sz="3200">
                <a:solidFill>
                  <a:srgbClr val="000000"/>
                </a:solidFill>
              </a:rPr>
              <a:t>Custom constraint:</a:t>
            </a:r>
            <a:r>
              <a:rPr lang="en-US" sz="3200">
                <a:solidFill>
                  <a:srgbClr val="000000"/>
                </a:solidFill>
              </a:rPr>
              <a:t> the user can easily define any constraint on how the features can be changed. </a:t>
            </a:r>
            <a:endParaRPr sz="3200">
              <a:solidFill>
                <a:srgbClr val="000000"/>
              </a:solidFill>
            </a:endParaRPr>
          </a:p>
          <a:p>
            <a:pPr indent="-507986" lvl="0" marL="609585" rtl="0" algn="l">
              <a:lnSpc>
                <a:spcPct val="115000"/>
              </a:lnSpc>
              <a:spcBef>
                <a:spcPts val="0"/>
              </a:spcBef>
              <a:spcAft>
                <a:spcPts val="0"/>
              </a:spcAft>
              <a:buClr>
                <a:srgbClr val="000000"/>
              </a:buClr>
              <a:buSzPts val="2400"/>
              <a:buChar char="●"/>
            </a:pPr>
            <a:r>
              <a:rPr b="1" lang="en-US" sz="3200">
                <a:solidFill>
                  <a:srgbClr val="000000"/>
                </a:solidFill>
              </a:rPr>
              <a:t>Multiple explanation:</a:t>
            </a:r>
            <a:r>
              <a:rPr lang="en-US" sz="3200">
                <a:solidFill>
                  <a:srgbClr val="000000"/>
                </a:solidFill>
              </a:rPr>
              <a:t> allows a user to choose how many explanations they want. </a:t>
            </a:r>
            <a:endParaRPr sz="3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