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8" r:id="rId2"/>
    <p:sldId id="281" r:id="rId3"/>
    <p:sldId id="282" r:id="rId4"/>
    <p:sldId id="257" r:id="rId5"/>
    <p:sldId id="283" r:id="rId6"/>
    <p:sldId id="284" r:id="rId7"/>
    <p:sldId id="285" r:id="rId8"/>
    <p:sldId id="286" r:id="rId9"/>
    <p:sldId id="287" r:id="rId10"/>
    <p:sldId id="289" r:id="rId11"/>
    <p:sldId id="288" r:id="rId12"/>
    <p:sldId id="292" r:id="rId13"/>
    <p:sldId id="297" r:id="rId14"/>
    <p:sldId id="293" r:id="rId15"/>
    <p:sldId id="294" r:id="rId16"/>
    <p:sldId id="295" r:id="rId17"/>
    <p:sldId id="29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661" autoAdjust="0"/>
  </p:normalViewPr>
  <p:slideViewPr>
    <p:cSldViewPr snapToGrid="0">
      <p:cViewPr varScale="1">
        <p:scale>
          <a:sx n="69" d="100"/>
          <a:sy n="69" d="100"/>
        </p:scale>
        <p:origin x="250" y="62"/>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C5D17C-9F5F-48C8-97B5-2604A61EBF8E}" type="datetimeFigureOut">
              <a:rPr lang="en-US" smtClean="0"/>
              <a:t>3/14/2019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CDA593-DCD2-4BBD-888E-1B1EB3F83065}" type="slidenum">
              <a:rPr lang="en-US" smtClean="0"/>
              <a:t>‹#›</a:t>
            </a:fld>
            <a:endParaRPr lang="en-US"/>
          </a:p>
        </p:txBody>
      </p:sp>
    </p:spTree>
    <p:extLst>
      <p:ext uri="{BB962C8B-B14F-4D97-AF65-F5344CB8AC3E}">
        <p14:creationId xmlns:p14="http://schemas.microsoft.com/office/powerpoint/2010/main" val="1324039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C93B0E-75D6-42F6-AC05-BFC3341BC5A9}" type="slidenum">
              <a:rPr lang="en-US" smtClean="0"/>
              <a:t>3</a:t>
            </a:fld>
            <a:endParaRPr lang="en-US"/>
          </a:p>
        </p:txBody>
      </p:sp>
    </p:spTree>
    <p:extLst>
      <p:ext uri="{BB962C8B-B14F-4D97-AF65-F5344CB8AC3E}">
        <p14:creationId xmlns:p14="http://schemas.microsoft.com/office/powerpoint/2010/main" val="1270665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PoliticalNews Dataset:</a:t>
                </a:r>
              </a:p>
              <a:p>
                <a:pPr lvl="1"/>
                <a:r>
                  <a:rPr lang="en-US" dirty="0"/>
                  <a:t>online news articles over a span of 30 days (23rd July – 21st August, 2018), along with the number of Facebook likes that each article received as of 22nd August, 2018.</a:t>
                </a:r>
              </a:p>
              <a:p>
                <a:pPr lvl="1"/>
                <a:r>
                  <a:rPr lang="en-US" dirty="0"/>
                  <a:t>Labels: left, left-leaning, neutral, right-leaning or right</a:t>
                </a:r>
              </a:p>
              <a:p>
                <a:pPr lvl="1"/>
                <a:r>
                  <a:rPr lang="en-US" dirty="0"/>
                  <a:t>For each day, we encode each article as an arm with Bernoulli reward with mean proportional to the number of likes on Facebook</a:t>
                </a:r>
              </a:p>
              <a:p>
                <a:pPr lvl="1"/>
                <a:r>
                  <a:rPr lang="en-US" dirty="0"/>
                  <a:t>Group weights:</a:t>
                </a:r>
              </a:p>
              <a:p>
                <a:pPr lvl="2"/>
                <a:r>
                  <a:rPr lang="en-US" dirty="0"/>
                  <a:t>Liberal Group (w(L)): 0, 0.25, 0.5, 0.75 and 1 on right, right leaning, neutral, left-leaning and left articles respectively</a:t>
                </a:r>
              </a:p>
              <a:p>
                <a:pPr lvl="2"/>
                <a:r>
                  <a:rPr lang="en-US" dirty="0"/>
                  <a:t>Conservative Group (w(C)): 1, 0.75, 0.5, 0.25 and 0 on right, right-leaning, neutral, left-leaning and left articles respectively</a:t>
                </a:r>
              </a:p>
              <a:p>
                <a:r>
                  <a:rPr lang="en-US" dirty="0" err="1"/>
                  <a:t>MovieLens</a:t>
                </a:r>
                <a:r>
                  <a:rPr lang="en-US" dirty="0"/>
                  <a:t> Dataset:</a:t>
                </a:r>
              </a:p>
              <a:p>
                <a:pPr lvl="1"/>
                <a:r>
                  <a:rPr lang="en-US" dirty="0"/>
                  <a:t>Each movie is also affiliated with one or more of 19 genres (e.g., sci-fi, romance, thriller).</a:t>
                </a:r>
              </a:p>
              <a:p>
                <a:pPr lvl="1"/>
                <a:r>
                  <a:rPr lang="en-US" dirty="0"/>
                  <a:t>Meta-categories formed based on movie genres using a </a:t>
                </a:r>
                <a:r>
                  <a:rPr lang="en-US" dirty="0" err="1"/>
                  <a:t>blackbox</a:t>
                </a:r>
                <a:r>
                  <a:rPr lang="en-US" dirty="0"/>
                  <a:t> k-means clustering algorithm with k = 25</a:t>
                </a:r>
              </a:p>
              <a:p>
                <a:pPr lvl="1"/>
                <a:r>
                  <a:rPr lang="en-US" dirty="0"/>
                  <a:t>Reward associated with an arm is given by a Gaussian where the mean is the average rating the user gave to movies associated with representative cluster arm, and standard deviation = 0.1.</a:t>
                </a:r>
              </a:p>
              <a:p>
                <a:pPr lvl="1"/>
                <a:r>
                  <a:rPr lang="en-US" dirty="0"/>
                  <a:t>For a genre </a:t>
                </a:r>
                <a:r>
                  <a:rPr lang="en-US" dirty="0" err="1"/>
                  <a:t>i</a:t>
                </a:r>
                <a:r>
                  <a:rPr lang="en-US" dirty="0"/>
                  <a:t> (</a:t>
                </a:r>
                <a:r>
                  <a:rPr lang="en-US" dirty="0" err="1"/>
                  <a:t>i</a:t>
                </a: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[19]) and movie category a, the group weight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𝑎</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is set to be the </a:t>
                </a:r>
                <a:r>
                  <a:rPr lang="en-US" dirty="0" err="1"/>
                  <a:t>i</a:t>
                </a:r>
                <a:r>
                  <a:rPr lang="en-US" baseline="30000" dirty="0" err="1"/>
                  <a:t>th</a:t>
                </a:r>
                <a:r>
                  <a:rPr lang="en-US" dirty="0"/>
                  <a:t>  coordinate of the cluster center of movie category a found by the k-means clustering.</a:t>
                </a:r>
              </a:p>
              <a:p>
                <a:pPr lvl="1"/>
                <a:endParaRPr lang="en-US" dirty="0"/>
              </a:p>
              <a:p>
                <a:pPr lvl="1"/>
                <a:r>
                  <a:rPr lang="en-US" dirty="0"/>
                  <a:t>Critique</a:t>
                </a:r>
              </a:p>
              <a:p>
                <a:pPr marL="628650" lvl="1" indent="-171450">
                  <a:buFontTx/>
                  <a:buChar char="-"/>
                </a:pPr>
                <a:r>
                  <a:rPr lang="en-US" baseline="0" dirty="0"/>
                  <a:t>No error bars</a:t>
                </a:r>
              </a:p>
              <a:p>
                <a:pPr marL="628650" lvl="1" indent="-171450">
                  <a:buFontTx/>
                  <a:buChar char="-"/>
                </a:pPr>
                <a:r>
                  <a:rPr lang="en-US" baseline="0" dirty="0"/>
                  <a:t>Not plotted normalized cumulative reward for </a:t>
                </a:r>
                <a:r>
                  <a:rPr lang="en-US" baseline="0" dirty="0" err="1"/>
                  <a:t>MovieLens</a:t>
                </a:r>
                <a:endParaRPr lang="en-US" dirty="0"/>
              </a:p>
              <a:p>
                <a:endParaRPr lang="en-US" dirty="0"/>
              </a:p>
            </p:txBody>
          </p:sp>
        </mc:Choice>
        <mc:Fallback xmlns="">
          <p:sp>
            <p:nvSpPr>
              <p:cNvPr id="3" name="Notes Placeholder 2"/>
              <p:cNvSpPr>
                <a:spLocks noGrp="1"/>
              </p:cNvSpPr>
              <p:nvPr>
                <p:ph type="body" idx="1"/>
              </p:nvPr>
            </p:nvSpPr>
            <p:spPr/>
            <p:txBody>
              <a:bodyPr/>
              <a:lstStyle/>
              <a:p>
                <a:r>
                  <a:rPr lang="en-US" dirty="0" smtClean="0"/>
                  <a:t>PoliticalNews Dataset:</a:t>
                </a:r>
              </a:p>
              <a:p>
                <a:pPr lvl="1"/>
                <a:r>
                  <a:rPr lang="en-US" dirty="0"/>
                  <a:t>online news articles over a span of 30 </a:t>
                </a:r>
                <a:r>
                  <a:rPr lang="en-US" dirty="0" smtClean="0"/>
                  <a:t>days (23rd </a:t>
                </a:r>
                <a:r>
                  <a:rPr lang="en-US" dirty="0"/>
                  <a:t>July – 21st August, 2018), along with the number of </a:t>
                </a:r>
                <a:r>
                  <a:rPr lang="en-US" dirty="0" smtClean="0"/>
                  <a:t>Facebook likes </a:t>
                </a:r>
                <a:r>
                  <a:rPr lang="en-US" dirty="0"/>
                  <a:t>that each article received as of 22nd August, 2018</a:t>
                </a:r>
                <a:r>
                  <a:rPr lang="en-US" dirty="0" smtClean="0"/>
                  <a:t>.</a:t>
                </a:r>
              </a:p>
              <a:p>
                <a:pPr lvl="1"/>
                <a:r>
                  <a:rPr lang="en-US" dirty="0"/>
                  <a:t>Labels: </a:t>
                </a:r>
                <a:r>
                  <a:rPr lang="en-US" dirty="0" smtClean="0"/>
                  <a:t>left</a:t>
                </a:r>
                <a:r>
                  <a:rPr lang="en-US" dirty="0"/>
                  <a:t>, left-leaning, </a:t>
                </a:r>
                <a:r>
                  <a:rPr lang="en-US" dirty="0" smtClean="0"/>
                  <a:t>neutral, right-leaning </a:t>
                </a:r>
                <a:r>
                  <a:rPr lang="en-US" dirty="0"/>
                  <a:t>or </a:t>
                </a:r>
                <a:r>
                  <a:rPr lang="en-US" dirty="0" smtClean="0"/>
                  <a:t>right</a:t>
                </a:r>
              </a:p>
              <a:p>
                <a:pPr lvl="1"/>
                <a:r>
                  <a:rPr lang="en-US" dirty="0"/>
                  <a:t>For each day, we encode each </a:t>
                </a:r>
                <a:r>
                  <a:rPr lang="en-US" dirty="0" smtClean="0"/>
                  <a:t>article as </a:t>
                </a:r>
                <a:r>
                  <a:rPr lang="en-US" dirty="0"/>
                  <a:t>an arm with Bernoulli reward with mean proportional to </a:t>
                </a:r>
                <a:r>
                  <a:rPr lang="en-US" dirty="0" smtClean="0"/>
                  <a:t>the number </a:t>
                </a:r>
                <a:r>
                  <a:rPr lang="en-US" dirty="0"/>
                  <a:t>of likes on </a:t>
                </a:r>
                <a:r>
                  <a:rPr lang="en-US" dirty="0" smtClean="0"/>
                  <a:t>Facebook</a:t>
                </a:r>
              </a:p>
              <a:p>
                <a:pPr lvl="1"/>
                <a:r>
                  <a:rPr lang="en-US" dirty="0" smtClean="0"/>
                  <a:t>Group weights:</a:t>
                </a:r>
              </a:p>
              <a:p>
                <a:pPr lvl="2"/>
                <a:r>
                  <a:rPr lang="en-US" dirty="0" smtClean="0"/>
                  <a:t>Liberal Group </a:t>
                </a:r>
                <a:r>
                  <a:rPr lang="en-US" dirty="0"/>
                  <a:t>(w(L</a:t>
                </a:r>
                <a:r>
                  <a:rPr lang="en-US" dirty="0" smtClean="0"/>
                  <a:t>)): 0</a:t>
                </a:r>
                <a:r>
                  <a:rPr lang="en-US" dirty="0"/>
                  <a:t>, 0.25, 0.5, 0.75 and 1 on right, </a:t>
                </a:r>
                <a:r>
                  <a:rPr lang="en-US" dirty="0" smtClean="0"/>
                  <a:t>right leaning, neutral</a:t>
                </a:r>
                <a:r>
                  <a:rPr lang="en-US" dirty="0"/>
                  <a:t>, left-leaning and left articles </a:t>
                </a:r>
                <a:r>
                  <a:rPr lang="en-US" dirty="0" smtClean="0"/>
                  <a:t>respectively</a:t>
                </a:r>
              </a:p>
              <a:p>
                <a:pPr lvl="2"/>
                <a:r>
                  <a:rPr lang="en-US" dirty="0" smtClean="0"/>
                  <a:t>Conservative Group </a:t>
                </a:r>
                <a:r>
                  <a:rPr lang="en-US" dirty="0"/>
                  <a:t>(w(C</a:t>
                </a:r>
                <a:r>
                  <a:rPr lang="en-US" dirty="0" smtClean="0"/>
                  <a:t>)): </a:t>
                </a:r>
                <a:r>
                  <a:rPr lang="en-US" dirty="0"/>
                  <a:t>1, </a:t>
                </a:r>
                <a:r>
                  <a:rPr lang="en-US" dirty="0" smtClean="0"/>
                  <a:t>0.75, 0.5</a:t>
                </a:r>
                <a:r>
                  <a:rPr lang="en-US" dirty="0"/>
                  <a:t>, 0.25 and 0 on right, right-leaning, neutral, left-leaning and </a:t>
                </a:r>
                <a:r>
                  <a:rPr lang="en-US" dirty="0" smtClean="0"/>
                  <a:t>left articles respectively</a:t>
                </a:r>
              </a:p>
              <a:p>
                <a:r>
                  <a:rPr lang="en-US" dirty="0" err="1" smtClean="0"/>
                  <a:t>MovieLens</a:t>
                </a:r>
                <a:r>
                  <a:rPr lang="en-US" dirty="0" smtClean="0"/>
                  <a:t> Dataset:</a:t>
                </a:r>
              </a:p>
              <a:p>
                <a:pPr lvl="1"/>
                <a:r>
                  <a:rPr lang="en-US" dirty="0"/>
                  <a:t>Each movie </a:t>
                </a:r>
                <a:r>
                  <a:rPr lang="en-US" dirty="0" smtClean="0"/>
                  <a:t>is also affiliated </a:t>
                </a:r>
                <a:r>
                  <a:rPr lang="en-US" dirty="0"/>
                  <a:t>with one or more of 19 genres (e.g., </a:t>
                </a:r>
                <a:r>
                  <a:rPr lang="en-US" dirty="0" smtClean="0"/>
                  <a:t>sci-fi, romance, thriller</a:t>
                </a:r>
                <a:r>
                  <a:rPr lang="en-US" dirty="0"/>
                  <a:t>).</a:t>
                </a:r>
              </a:p>
              <a:p>
                <a:pPr lvl="1"/>
                <a:r>
                  <a:rPr lang="en-US" dirty="0" smtClean="0"/>
                  <a:t>Meta-categories formed </a:t>
                </a:r>
                <a:r>
                  <a:rPr lang="en-US" dirty="0"/>
                  <a:t>based on </a:t>
                </a:r>
                <a:r>
                  <a:rPr lang="en-US" dirty="0" smtClean="0"/>
                  <a:t>movie </a:t>
                </a:r>
                <a:r>
                  <a:rPr lang="en-US" dirty="0"/>
                  <a:t>genres using a </a:t>
                </a:r>
                <a:r>
                  <a:rPr lang="en-US" dirty="0" err="1" smtClean="0"/>
                  <a:t>blackbox</a:t>
                </a:r>
                <a:r>
                  <a:rPr lang="en-US" dirty="0" smtClean="0"/>
                  <a:t> k-means </a:t>
                </a:r>
                <a:r>
                  <a:rPr lang="en-US" dirty="0"/>
                  <a:t>clustering algorithm with k = </a:t>
                </a:r>
                <a:r>
                  <a:rPr lang="en-US" dirty="0" smtClean="0"/>
                  <a:t>25</a:t>
                </a:r>
              </a:p>
              <a:p>
                <a:pPr lvl="1"/>
                <a:r>
                  <a:rPr lang="en-US" dirty="0"/>
                  <a:t>R</a:t>
                </a:r>
                <a:r>
                  <a:rPr lang="en-US" dirty="0" smtClean="0"/>
                  <a:t>eward </a:t>
                </a:r>
                <a:r>
                  <a:rPr lang="en-US" dirty="0"/>
                  <a:t>associated </a:t>
                </a:r>
                <a:r>
                  <a:rPr lang="en-US" dirty="0" smtClean="0"/>
                  <a:t>with an </a:t>
                </a:r>
                <a:r>
                  <a:rPr lang="en-US" dirty="0"/>
                  <a:t>arm is given by a Gaussian where the mean is the average </a:t>
                </a:r>
                <a:r>
                  <a:rPr lang="en-US" dirty="0" smtClean="0"/>
                  <a:t>rating the </a:t>
                </a:r>
                <a:r>
                  <a:rPr lang="en-US" dirty="0"/>
                  <a:t>user gave to movies associated with </a:t>
                </a:r>
                <a:r>
                  <a:rPr lang="en-US" dirty="0" smtClean="0"/>
                  <a:t>representative cluster </a:t>
                </a:r>
                <a:r>
                  <a:rPr lang="en-US" dirty="0"/>
                  <a:t>arm, and </a:t>
                </a:r>
                <a:r>
                  <a:rPr lang="en-US" dirty="0" smtClean="0"/>
                  <a:t>standard deviation = </a:t>
                </a:r>
                <a:r>
                  <a:rPr lang="en-US" dirty="0"/>
                  <a:t>0.1</a:t>
                </a:r>
                <a:r>
                  <a:rPr lang="en-US" dirty="0" smtClean="0"/>
                  <a:t>.</a:t>
                </a:r>
              </a:p>
              <a:p>
                <a:pPr lvl="1"/>
                <a:r>
                  <a:rPr lang="en-US" dirty="0"/>
                  <a:t>For a genre </a:t>
                </a:r>
                <a:r>
                  <a:rPr lang="en-US" dirty="0" err="1"/>
                  <a:t>i</a:t>
                </a:r>
                <a:r>
                  <a:rPr lang="en-US" dirty="0"/>
                  <a:t> (</a:t>
                </a:r>
                <a:r>
                  <a:rPr lang="en-US" dirty="0" err="1"/>
                  <a:t>i</a:t>
                </a:r>
                <a:r>
                  <a:rPr lang="en-US" dirty="0"/>
                  <a:t> </a:t>
                </a:r>
                <a:r>
                  <a:rPr lang="en-US" i="0" smtClean="0">
                    <a:latin typeface="Cambria Math" panose="02040503050406030204" pitchFamily="18" charset="0"/>
                    <a:ea typeface="Cambria Math" panose="02040503050406030204" pitchFamily="18" charset="0"/>
                  </a:rPr>
                  <a:t>∈</a:t>
                </a:r>
                <a:r>
                  <a:rPr lang="en-US" dirty="0" smtClean="0"/>
                  <a:t> </a:t>
                </a:r>
                <a:r>
                  <a:rPr lang="en-US" dirty="0"/>
                  <a:t>[19]) and movie category a, the group </a:t>
                </a:r>
                <a:r>
                  <a:rPr lang="en-US" dirty="0" smtClean="0"/>
                  <a:t>weight </a:t>
                </a:r>
                <a:r>
                  <a:rPr lang="en-US" b="0" i="0" smtClean="0">
                    <a:latin typeface="Cambria Math" panose="02040503050406030204" pitchFamily="18" charset="0"/>
                  </a:rPr>
                  <a:t>𝑤_𝑎 (𝐺_𝑖)</a:t>
                </a:r>
                <a:r>
                  <a:rPr lang="en-US" dirty="0" smtClean="0"/>
                  <a:t> </a:t>
                </a:r>
                <a:r>
                  <a:rPr lang="en-US" dirty="0"/>
                  <a:t>is set to be the </a:t>
                </a:r>
                <a:r>
                  <a:rPr lang="en-US" dirty="0" err="1"/>
                  <a:t>i</a:t>
                </a:r>
                <a:r>
                  <a:rPr lang="en-US" baseline="30000" dirty="0" err="1" smtClean="0"/>
                  <a:t>th</a:t>
                </a:r>
                <a:r>
                  <a:rPr lang="en-US" dirty="0" smtClean="0"/>
                  <a:t>  </a:t>
                </a:r>
                <a:r>
                  <a:rPr lang="en-US" dirty="0"/>
                  <a:t>coordinate of the cluster </a:t>
                </a:r>
                <a:r>
                  <a:rPr lang="en-US" dirty="0" smtClean="0"/>
                  <a:t>center </a:t>
                </a:r>
                <a:r>
                  <a:rPr lang="en-US" dirty="0"/>
                  <a:t>of </a:t>
                </a:r>
                <a:r>
                  <a:rPr lang="en-US" dirty="0" smtClean="0"/>
                  <a:t>movie category </a:t>
                </a:r>
                <a:r>
                  <a:rPr lang="en-US" dirty="0"/>
                  <a:t>a found by the k-means clustering.</a:t>
                </a:r>
              </a:p>
              <a:p>
                <a:endParaRPr lang="en-US" dirty="0"/>
              </a:p>
            </p:txBody>
          </p:sp>
        </mc:Fallback>
      </mc:AlternateContent>
      <p:sp>
        <p:nvSpPr>
          <p:cNvPr id="4" name="Slide Number Placeholder 3"/>
          <p:cNvSpPr>
            <a:spLocks noGrp="1"/>
          </p:cNvSpPr>
          <p:nvPr>
            <p:ph type="sldNum" sz="quarter" idx="10"/>
          </p:nvPr>
        </p:nvSpPr>
        <p:spPr/>
        <p:txBody>
          <a:bodyPr/>
          <a:lstStyle/>
          <a:p>
            <a:fld id="{74CDA593-DCD2-4BBD-888E-1B1EB3F83065}" type="slidenum">
              <a:rPr lang="en-US" smtClean="0"/>
              <a:t>14</a:t>
            </a:fld>
            <a:endParaRPr lang="en-US"/>
          </a:p>
        </p:txBody>
      </p:sp>
    </p:spTree>
    <p:extLst>
      <p:ext uri="{BB962C8B-B14F-4D97-AF65-F5344CB8AC3E}">
        <p14:creationId xmlns:p14="http://schemas.microsoft.com/office/powerpoint/2010/main" val="1278106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for each dataset we plot the normalized cumulative weighted probability mass on the best group for each </a:t>
            </a:r>
            <a:r>
              <a:rPr lang="en-US" sz="1200" b="0" i="0" u="none" strike="noStrike" kern="1200" baseline="0" dirty="0" err="1" smtClean="0">
                <a:solidFill>
                  <a:schemeClr val="tx1"/>
                </a:solidFill>
                <a:latin typeface="+mn-lt"/>
                <a:ea typeface="+mn-ea"/>
                <a:cs typeface="+mn-cs"/>
              </a:rPr>
              <a:t>datapoint</a:t>
            </a:r>
            <a:r>
              <a:rPr lang="en-US" sz="1200" b="0" i="0" u="none" strike="noStrike" kern="1200" baseline="0" dirty="0" smtClean="0">
                <a:solidFill>
                  <a:schemeClr val="tx1"/>
                </a:solidFill>
                <a:latin typeface="+mn-lt"/>
                <a:ea typeface="+mn-ea"/>
                <a:cs typeface="+mn-cs"/>
              </a:rPr>
              <a:t> against the number of iterations, with the u = 0.75.</a:t>
            </a:r>
            <a:endParaRPr lang="en-US" dirty="0"/>
          </a:p>
        </p:txBody>
      </p:sp>
      <p:sp>
        <p:nvSpPr>
          <p:cNvPr id="4" name="Slide Number Placeholder 3"/>
          <p:cNvSpPr>
            <a:spLocks noGrp="1"/>
          </p:cNvSpPr>
          <p:nvPr>
            <p:ph type="sldNum" sz="quarter" idx="10"/>
          </p:nvPr>
        </p:nvSpPr>
        <p:spPr/>
        <p:txBody>
          <a:bodyPr/>
          <a:lstStyle/>
          <a:p>
            <a:fld id="{74CDA593-DCD2-4BBD-888E-1B1EB3F83065}" type="slidenum">
              <a:rPr lang="en-US" smtClean="0"/>
              <a:t>15</a:t>
            </a:fld>
            <a:endParaRPr lang="en-US"/>
          </a:p>
        </p:txBody>
      </p:sp>
    </p:spTree>
    <p:extLst>
      <p:ext uri="{BB962C8B-B14F-4D97-AF65-F5344CB8AC3E}">
        <p14:creationId xmlns:p14="http://schemas.microsoft.com/office/powerpoint/2010/main" val="2285678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These labels would either need to be </a:t>
            </a:r>
            <a:r>
              <a:rPr lang="en-US" sz="1200" b="0" i="0" u="none" strike="noStrike" kern="1200" baseline="0" dirty="0" smtClean="0">
                <a:solidFill>
                  <a:schemeClr val="tx1"/>
                </a:solidFill>
                <a:latin typeface="+mn-lt"/>
                <a:ea typeface="+mn-ea"/>
                <a:cs typeface="+mn-cs"/>
              </a:rPr>
              <a:t>inferred from </a:t>
            </a:r>
            <a:r>
              <a:rPr lang="en-US" sz="1200" b="0" i="0" u="none" strike="noStrike" kern="1200" baseline="0" dirty="0">
                <a:solidFill>
                  <a:schemeClr val="tx1"/>
                </a:solidFill>
                <a:latin typeface="+mn-lt"/>
                <a:ea typeface="+mn-ea"/>
                <a:cs typeface="+mn-cs"/>
              </a:rPr>
              <a:t>the data, which could bring with it additional bias </a:t>
            </a:r>
            <a:r>
              <a:rPr lang="en-US" sz="1200" b="0" i="0" u="none" strike="noStrike" kern="1200" baseline="0" dirty="0" smtClean="0">
                <a:solidFill>
                  <a:schemeClr val="tx1"/>
                </a:solidFill>
                <a:latin typeface="+mn-lt"/>
                <a:ea typeface="+mn-ea"/>
                <a:cs typeface="+mn-cs"/>
              </a:rPr>
              <a:t>associated with </a:t>
            </a:r>
            <a:r>
              <a:rPr lang="en-US" sz="1200" b="0" i="0" u="none" strike="noStrike" kern="1200" baseline="0" dirty="0">
                <a:solidFill>
                  <a:schemeClr val="tx1"/>
                </a:solidFill>
                <a:latin typeface="+mn-lt"/>
                <a:ea typeface="+mn-ea"/>
                <a:cs typeface="+mn-cs"/>
              </a:rPr>
              <a:t>this learning algorithm, or would need to be </a:t>
            </a:r>
            <a:r>
              <a:rPr lang="en-US" sz="1200" b="0" i="0" u="none" strike="noStrike" kern="1200" baseline="0" dirty="0" smtClean="0">
                <a:solidFill>
                  <a:schemeClr val="tx1"/>
                </a:solidFill>
                <a:latin typeface="+mn-lt"/>
                <a:ea typeface="+mn-ea"/>
                <a:cs typeface="+mn-cs"/>
              </a:rPr>
              <a:t>self-reported, which </a:t>
            </a:r>
            <a:r>
              <a:rPr lang="en-US" sz="1200" b="0" i="0" u="none" strike="noStrike" kern="1200" baseline="0" dirty="0">
                <a:solidFill>
                  <a:schemeClr val="tx1"/>
                </a:solidFill>
                <a:latin typeface="+mn-lt"/>
                <a:ea typeface="+mn-ea"/>
                <a:cs typeface="+mn-cs"/>
              </a:rPr>
              <a:t>can lead to adversarial manipulation.</a:t>
            </a:r>
            <a:endParaRPr lang="en-US" dirty="0"/>
          </a:p>
        </p:txBody>
      </p:sp>
      <p:sp>
        <p:nvSpPr>
          <p:cNvPr id="4" name="Slide Number Placeholder 3"/>
          <p:cNvSpPr>
            <a:spLocks noGrp="1"/>
          </p:cNvSpPr>
          <p:nvPr>
            <p:ph type="sldNum" sz="quarter" idx="10"/>
          </p:nvPr>
        </p:nvSpPr>
        <p:spPr/>
        <p:txBody>
          <a:bodyPr/>
          <a:lstStyle/>
          <a:p>
            <a:fld id="{74CDA593-DCD2-4BBD-888E-1B1EB3F83065}" type="slidenum">
              <a:rPr lang="en-US" smtClean="0"/>
              <a:t>16</a:t>
            </a:fld>
            <a:endParaRPr lang="en-US"/>
          </a:p>
        </p:txBody>
      </p:sp>
    </p:spTree>
    <p:extLst>
      <p:ext uri="{BB962C8B-B14F-4D97-AF65-F5344CB8AC3E}">
        <p14:creationId xmlns:p14="http://schemas.microsoft.com/office/powerpoint/2010/main" val="2576275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Google search results differ significantly based on political preferences in the month following the 2016 elections in the United States.</a:t>
            </a:r>
          </a:p>
          <a:p>
            <a:r>
              <a:rPr lang="en-US" sz="1200" b="0" i="0" u="none" strike="noStrike" kern="1200" baseline="0" dirty="0">
                <a:solidFill>
                  <a:schemeClr val="tx1"/>
                </a:solidFill>
                <a:latin typeface="+mn-lt"/>
                <a:ea typeface="+mn-ea"/>
                <a:cs typeface="+mn-cs"/>
              </a:rPr>
              <a:t>loss to the utility for both the user and the platform</a:t>
            </a:r>
            <a:endParaRPr lang="en-US" dirty="0"/>
          </a:p>
        </p:txBody>
      </p:sp>
      <p:sp>
        <p:nvSpPr>
          <p:cNvPr id="4" name="Slide Number Placeholder 3"/>
          <p:cNvSpPr>
            <a:spLocks noGrp="1"/>
          </p:cNvSpPr>
          <p:nvPr>
            <p:ph type="sldNum" sz="quarter" idx="5"/>
          </p:nvPr>
        </p:nvSpPr>
        <p:spPr/>
        <p:txBody>
          <a:bodyPr/>
          <a:lstStyle/>
          <a:p>
            <a:fld id="{74CDA593-DCD2-4BBD-888E-1B1EB3F83065}" type="slidenum">
              <a:rPr lang="en-US" smtClean="0"/>
              <a:t>4</a:t>
            </a:fld>
            <a:endParaRPr lang="en-US"/>
          </a:p>
        </p:txBody>
      </p:sp>
    </p:spTree>
    <p:extLst>
      <p:ext uri="{BB962C8B-B14F-4D97-AF65-F5344CB8AC3E}">
        <p14:creationId xmlns:p14="http://schemas.microsoft.com/office/powerpoint/2010/main" val="1633559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At every time-step, the algorithm must select a piece of content to display to a given user, and feedback is obtained in the form of whether they click on, purchase or hover over the item.</a:t>
            </a:r>
          </a:p>
          <a:p>
            <a:r>
              <a:rPr lang="en-US" sz="1200" b="0" i="0" u="none" strike="noStrike" kern="1200" baseline="0" dirty="0">
                <a:solidFill>
                  <a:schemeClr val="tx1"/>
                </a:solidFill>
                <a:latin typeface="+mn-lt"/>
                <a:ea typeface="+mn-ea"/>
                <a:cs typeface="+mn-cs"/>
              </a:rPr>
              <a:t>user-specific probability distribution (from which one selects content) is maintained and updated according to feedback given.</a:t>
            </a:r>
            <a:endParaRPr lang="en-US" dirty="0"/>
          </a:p>
        </p:txBody>
      </p:sp>
      <p:sp>
        <p:nvSpPr>
          <p:cNvPr id="4" name="Slide Number Placeholder 3"/>
          <p:cNvSpPr>
            <a:spLocks noGrp="1"/>
          </p:cNvSpPr>
          <p:nvPr>
            <p:ph type="sldNum" sz="quarter" idx="5"/>
          </p:nvPr>
        </p:nvSpPr>
        <p:spPr/>
        <p:txBody>
          <a:bodyPr/>
          <a:lstStyle/>
          <a:p>
            <a:fld id="{74CDA593-DCD2-4BBD-888E-1B1EB3F83065}" type="slidenum">
              <a:rPr lang="en-US" smtClean="0"/>
              <a:t>5</a:t>
            </a:fld>
            <a:endParaRPr lang="en-US"/>
          </a:p>
        </p:txBody>
      </p:sp>
    </p:spTree>
    <p:extLst>
      <p:ext uri="{BB962C8B-B14F-4D97-AF65-F5344CB8AC3E}">
        <p14:creationId xmlns:p14="http://schemas.microsoft.com/office/powerpoint/2010/main" val="3273431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CDA593-DCD2-4BBD-888E-1B1EB3F83065}" type="slidenum">
              <a:rPr lang="en-US" smtClean="0"/>
              <a:t>6</a:t>
            </a:fld>
            <a:endParaRPr lang="en-US"/>
          </a:p>
        </p:txBody>
      </p:sp>
    </p:spTree>
    <p:extLst>
      <p:ext uri="{BB962C8B-B14F-4D97-AF65-F5344CB8AC3E}">
        <p14:creationId xmlns:p14="http://schemas.microsoft.com/office/powerpoint/2010/main" val="4073567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Slot</a:t>
            </a:r>
            <a:r>
              <a:rPr lang="en-US" baseline="0" dirty="0"/>
              <a:t> machine example at first: </a:t>
            </a:r>
            <a:r>
              <a:rPr lang="en-US" sz="1200" b="0" i="0" u="none" strike="noStrike" kern="1200" dirty="0">
                <a:solidFill>
                  <a:schemeClr val="tx1"/>
                </a:solidFill>
                <a:effectLst/>
                <a:latin typeface="+mn-lt"/>
                <a:ea typeface="+mn-ea"/>
                <a:cs typeface="+mn-cs"/>
              </a:rPr>
              <a:t>decide which machines to play, how many times to play each machine and in which order to play them, and whether to continue with the current machine or try a different machine.</a:t>
            </a:r>
            <a:endParaRPr lang="en-US" baseline="0" dirty="0"/>
          </a:p>
          <a:p>
            <a:r>
              <a:rPr lang="en-US" sz="1200" b="0" i="0" u="none" strike="noStrike" kern="1200" baseline="0" dirty="0">
                <a:solidFill>
                  <a:schemeClr val="tx1"/>
                </a:solidFill>
                <a:latin typeface="+mn-lt"/>
                <a:ea typeface="+mn-ea"/>
                <a:cs typeface="+mn-cs"/>
              </a:rPr>
              <a:t>A feature of bandit algorithms is that the probability distribution on the arms, that the algorithm is learning, converges to the action with the best expected reward; i.e., the entire probability mass ends up on a single arm, and hence in a single group – causing polarization.</a:t>
            </a:r>
            <a:endParaRPr lang="en-US" dirty="0"/>
          </a:p>
        </p:txBody>
      </p:sp>
      <p:sp>
        <p:nvSpPr>
          <p:cNvPr id="4" name="Slide Number Placeholder 3"/>
          <p:cNvSpPr>
            <a:spLocks noGrp="1"/>
          </p:cNvSpPr>
          <p:nvPr>
            <p:ph type="sldNum" sz="quarter" idx="5"/>
          </p:nvPr>
        </p:nvSpPr>
        <p:spPr/>
        <p:txBody>
          <a:bodyPr/>
          <a:lstStyle/>
          <a:p>
            <a:fld id="{6DC93B0E-75D6-42F6-AC05-BFC3341BC5A9}" type="slidenum">
              <a:rPr lang="en-US" smtClean="0"/>
              <a:t>7</a:t>
            </a:fld>
            <a:endParaRPr lang="en-US"/>
          </a:p>
        </p:txBody>
      </p:sp>
    </p:spTree>
    <p:extLst>
      <p:ext uri="{BB962C8B-B14F-4D97-AF65-F5344CB8AC3E}">
        <p14:creationId xmlns:p14="http://schemas.microsoft.com/office/powerpoint/2010/main" val="3765087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each group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𝑖</m:t>
                        </m:r>
                      </m:sub>
                    </m:sSub>
                  </m:oMath>
                </a14:m>
                <a:r>
                  <a:rPr lang="en-US" dirty="0"/>
                  <a:t>, let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𝑖</m:t>
                        </m:r>
                      </m:sub>
                    </m:sSub>
                  </m:oMath>
                </a14:m>
                <a:r>
                  <a:rPr lang="en-US" dirty="0"/>
                  <a:t> be a lower bound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𝑢</m:t>
                        </m:r>
                      </m:e>
                      <m:sub>
                        <m:r>
                          <a:rPr lang="en-US" i="1">
                            <a:latin typeface="Cambria Math" panose="02040503050406030204" pitchFamily="18" charset="0"/>
                          </a:rPr>
                          <m:t>𝑖</m:t>
                        </m:r>
                      </m:sub>
                    </m:sSub>
                  </m:oMath>
                </a14:m>
                <a:r>
                  <a:rPr lang="en-US" dirty="0"/>
                  <a:t> be an upper bound on the amount of weighted probability mass that we allow the content selection algorithm can place on this group.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Importantly, though simple, these constraints are versatile enough to control polarization with respect to a variety of metrics which can measure the extent of polarization, or lack thereof, in a given algorithm. This is due to the fact that several fairness metrics depend, e.g., on the ratio or difference between the probability mass on two groups, hence can be implemented by picking appropriate lower/upper bound parameters for the constraints in our setting to give an immediate fairness guarantee.</a:t>
                </a:r>
                <a:endParaRPr lang="en-US" dirty="0"/>
              </a:p>
              <a:p>
                <a:r>
                  <a:rPr lang="en-US" sz="1200" b="0" i="0" u="none" strike="noStrike" kern="1200" baseline="0" dirty="0">
                    <a:solidFill>
                      <a:schemeClr val="tx1"/>
                    </a:solidFill>
                    <a:latin typeface="+mn-lt"/>
                    <a:ea typeface="+mn-ea"/>
                    <a:cs typeface="+mn-cs"/>
                  </a:rPr>
                  <a:t>For instance, following our earlier discussion on news articles, a conservative leaning news article might have a group weight of 0.9 for the conservative articles group and a group weight</a:t>
                </a:r>
              </a:p>
              <a:p>
                <a:r>
                  <a:rPr lang="en-US" sz="1200" b="0" i="0" u="none" strike="noStrike" kern="1200" baseline="0" dirty="0">
                    <a:solidFill>
                      <a:schemeClr val="tx1"/>
                    </a:solidFill>
                    <a:latin typeface="+mn-lt"/>
                    <a:ea typeface="+mn-ea"/>
                    <a:cs typeface="+mn-cs"/>
                  </a:rPr>
                  <a:t>of 0.1 for the liberal articles group, whereas a neutral article might have both of these weights as 0.5.</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constraints allow for personalization across groups, as well as at the group level.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risk difference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each group </a:t>
                </a:r>
                <a:r>
                  <a:rPr lang="en-US" b="0" i="0">
                    <a:latin typeface="Cambria Math" panose="02040503050406030204" pitchFamily="18" charset="0"/>
                  </a:rPr>
                  <a:t>𝐺_𝑖</a:t>
                </a:r>
                <a:r>
                  <a:rPr lang="en-US" dirty="0"/>
                  <a:t>, let </a:t>
                </a:r>
                <a:r>
                  <a:rPr lang="en-US" b="0" i="0">
                    <a:latin typeface="Cambria Math" panose="02040503050406030204" pitchFamily="18" charset="0"/>
                  </a:rPr>
                  <a:t>𝑙_</a:t>
                </a:r>
                <a:r>
                  <a:rPr lang="en-US" i="0">
                    <a:latin typeface="Cambria Math" panose="02040503050406030204" pitchFamily="18" charset="0"/>
                  </a:rPr>
                  <a:t>𝑖</a:t>
                </a:r>
                <a:r>
                  <a:rPr lang="en-US" dirty="0"/>
                  <a:t> be a lower bound and </a:t>
                </a:r>
                <a:r>
                  <a:rPr lang="en-US" b="0" i="0">
                    <a:latin typeface="Cambria Math" panose="02040503050406030204" pitchFamily="18" charset="0"/>
                  </a:rPr>
                  <a:t>𝑢_</a:t>
                </a:r>
                <a:r>
                  <a:rPr lang="en-US" i="0">
                    <a:latin typeface="Cambria Math" panose="02040503050406030204" pitchFamily="18" charset="0"/>
                  </a:rPr>
                  <a:t>𝑖</a:t>
                </a:r>
                <a:r>
                  <a:rPr lang="en-US" dirty="0"/>
                  <a:t> be an upper bound on the amount of weighted probability mass that we allow the content selection algorithm can place on this group. </a:t>
                </a:r>
              </a:p>
              <a:p>
                <a:r>
                  <a:rPr lang="en-US" dirty="0"/>
                  <a:t>Examples to explain all the points made above.</a:t>
                </a:r>
              </a:p>
            </p:txBody>
          </p:sp>
        </mc:Fallback>
      </mc:AlternateContent>
      <p:sp>
        <p:nvSpPr>
          <p:cNvPr id="4" name="Slide Number Placeholder 3"/>
          <p:cNvSpPr>
            <a:spLocks noGrp="1"/>
          </p:cNvSpPr>
          <p:nvPr>
            <p:ph type="sldNum" sz="quarter" idx="5"/>
          </p:nvPr>
        </p:nvSpPr>
        <p:spPr/>
        <p:txBody>
          <a:bodyPr/>
          <a:lstStyle/>
          <a:p>
            <a:fld id="{6DC93B0E-75D6-42F6-AC05-BFC3341BC5A9}" type="slidenum">
              <a:rPr lang="en-US" smtClean="0"/>
              <a:t>8</a:t>
            </a:fld>
            <a:endParaRPr lang="en-US"/>
          </a:p>
        </p:txBody>
      </p:sp>
    </p:spTree>
    <p:extLst>
      <p:ext uri="{BB962C8B-B14F-4D97-AF65-F5344CB8AC3E}">
        <p14:creationId xmlns:p14="http://schemas.microsoft.com/office/powerpoint/2010/main" val="3574037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74CDA593-DCD2-4BBD-888E-1B1EB3F83065}" type="slidenum">
              <a:rPr lang="en-US" smtClean="0"/>
              <a:t>9</a:t>
            </a:fld>
            <a:endParaRPr lang="en-US"/>
          </a:p>
        </p:txBody>
      </p:sp>
    </p:spTree>
    <p:extLst>
      <p:ext uri="{BB962C8B-B14F-4D97-AF65-F5344CB8AC3E}">
        <p14:creationId xmlns:p14="http://schemas.microsoft.com/office/powerpoint/2010/main" val="2128489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Explain the algorithm step by step using the details of section 4.1 Overview of Algorithm 1</a:t>
                </a:r>
              </a:p>
              <a:p>
                <a:endParaRPr lang="en-US" dirty="0"/>
              </a:p>
              <a:p>
                <a:pPr lvl="1">
                  <a:lnSpc>
                    <a:spcPct val="150000"/>
                  </a:lnSpc>
                </a:pPr>
                <a:r>
                  <a:rPr lang="en-US" b="0" i="1" dirty="0">
                    <a:latin typeface="Cambria Math" panose="02040503050406030204" pitchFamily="18" charset="0"/>
                  </a:rPr>
                  <a:t>-</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𝜇</m:t>
                        </m:r>
                      </m:e>
                      <m:sub>
                        <m:r>
                          <a:rPr lang="en-US" b="0" i="1" smtClean="0">
                            <a:latin typeface="Cambria Math" panose="02040503050406030204" pitchFamily="18" charset="0"/>
                          </a:rPr>
                          <m:t>𝑎</m:t>
                        </m:r>
                      </m:sub>
                      <m:sup>
                        <m:r>
                          <a:rPr lang="en-US" b="0" i="1" smtClean="0">
                            <a:latin typeface="Cambria Math" panose="02040503050406030204" pitchFamily="18" charset="0"/>
                          </a:rPr>
                          <m:t>∗</m:t>
                        </m:r>
                      </m:sup>
                    </m:sSubSup>
                  </m:oMath>
                </a14:m>
                <a:r>
                  <a:rPr lang="en-US" dirty="0"/>
                  <a:t> is the mean reward for each arm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oMath>
                </a14:m>
                <a:r>
                  <a:rPr lang="en-US" dirty="0"/>
                  <a:t>. (unknown)</a:t>
                </a:r>
              </a:p>
              <a:p>
                <a:pPr lvl="1">
                  <a:lnSpc>
                    <a:spcPct val="150000"/>
                  </a:lnSpc>
                </a:pPr>
                <a:r>
                  <a:rPr lang="en-US" dirty="0"/>
                  <a:t>-Reward for the </a:t>
                </a:r>
                <a14:m>
                  <m:oMath xmlns:m="http://schemas.openxmlformats.org/officeDocument/2006/math">
                    <m:r>
                      <a:rPr lang="en-US" b="0" i="1" smtClean="0">
                        <a:latin typeface="Cambria Math" panose="02040503050406030204" pitchFamily="18" charset="0"/>
                      </a:rPr>
                      <m:t>𝑡</m:t>
                    </m:r>
                  </m:oMath>
                </a14:m>
                <a:r>
                  <a:rPr lang="en-US" dirty="0"/>
                  <a:t>-</a:t>
                </a:r>
                <a:r>
                  <a:rPr lang="en-US" dirty="0" err="1"/>
                  <a:t>th</a:t>
                </a:r>
                <a:r>
                  <a:rPr lang="en-US" dirty="0"/>
                  <a:t> time step is sampled from a Bernoulli distribution with probability of success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𝜇</m:t>
                        </m:r>
                      </m:e>
                      <m:sub>
                        <m:r>
                          <a:rPr lang="en-US" i="1">
                            <a:latin typeface="Cambria Math" panose="02040503050406030204" pitchFamily="18" charset="0"/>
                          </a:rPr>
                          <m:t>𝑎</m:t>
                        </m:r>
                      </m:sub>
                      <m:sup>
                        <m:r>
                          <a:rPr lang="en-US" i="1">
                            <a:latin typeface="Cambria Math" panose="02040503050406030204" pitchFamily="18" charset="0"/>
                          </a:rPr>
                          <m:t>∗</m:t>
                        </m:r>
                      </m:sup>
                    </m:sSubSup>
                  </m:oMath>
                </a14:m>
                <a:r>
                  <a:rPr lang="en-US" dirty="0"/>
                  <a:t>.</a:t>
                </a:r>
              </a:p>
              <a:p>
                <a:pPr lvl="1">
                  <a:lnSpc>
                    <a:spcPct val="150000"/>
                  </a:lnSpc>
                </a:pPr>
                <a:r>
                  <a:rPr lang="en-US" dirty="0"/>
                  <a:t>-For a probability distribution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𝐶</m:t>
                    </m:r>
                  </m:oMath>
                </a14:m>
                <a:r>
                  <a:rPr lang="en-US" dirty="0"/>
                  <a:t> and a small enough constant </a:t>
                </a:r>
                <a14:m>
                  <m:oMath xmlns:m="http://schemas.openxmlformats.org/officeDocument/2006/math">
                    <m:r>
                      <a:rPr lang="en-US" b="0" i="1" smtClean="0">
                        <a:latin typeface="Cambria Math" panose="02040503050406030204" pitchFamily="18" charset="0"/>
                      </a:rPr>
                      <m:t>𝜂</m:t>
                    </m:r>
                    <m:r>
                      <a:rPr lang="en-US" b="0" i="1" smtClean="0">
                        <a:latin typeface="Cambria Math" panose="02040503050406030204" pitchFamily="18" charset="0"/>
                      </a:rPr>
                      <m:t>&gt;0</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𝑞</m:t>
                        </m:r>
                        <m:r>
                          <a:rPr lang="en-US" b="0" i="1" smtClean="0">
                            <a:latin typeface="Cambria Math" panose="02040503050406030204" pitchFamily="18" charset="0"/>
                          </a:rPr>
                          <m:t>, </m:t>
                        </m:r>
                        <m:r>
                          <a:rPr lang="en-US" b="0" i="1" smtClean="0">
                            <a:latin typeface="Cambria Math" panose="02040503050406030204" pitchFamily="18" charset="0"/>
                          </a:rPr>
                          <m:t>𝜂</m:t>
                        </m:r>
                      </m:e>
                    </m:d>
                    <m:r>
                      <a:rPr lang="en-US" b="0" i="1" smtClean="0">
                        <a:latin typeface="Cambria Math" panose="02040503050406030204" pitchFamily="18" charset="0"/>
                      </a:rPr>
                      <m:t>∈</m:t>
                    </m:r>
                    <m:r>
                      <a:rPr lang="en-US" b="0" i="1" smtClean="0">
                        <a:latin typeface="Cambria Math" panose="02040503050406030204" pitchFamily="18" charset="0"/>
                      </a:rPr>
                      <m:t>𝐶</m:t>
                    </m:r>
                  </m:oMath>
                </a14:m>
                <a:r>
                  <a:rPr lang="en-US" dirty="0"/>
                  <a:t> is an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m:t>
                        </m:r>
                      </m:sub>
                    </m:sSub>
                  </m:oMath>
                </a14:m>
                <a:r>
                  <a:rPr lang="en-US" dirty="0"/>
                  <a:t>-ball of radius </a:t>
                </a:r>
                <a14:m>
                  <m:oMath xmlns:m="http://schemas.openxmlformats.org/officeDocument/2006/math">
                    <m:r>
                      <a:rPr lang="en-US" b="0" i="1" smtClean="0">
                        <a:latin typeface="Cambria Math" panose="02040503050406030204" pitchFamily="18" charset="0"/>
                      </a:rPr>
                      <m:t>𝜂</m:t>
                    </m:r>
                  </m:oMath>
                </a14:m>
                <a:r>
                  <a:rPr lang="en-US" dirty="0"/>
                  <a:t> centered at </a:t>
                </a:r>
                <a14:m>
                  <m:oMath xmlns:m="http://schemas.openxmlformats.org/officeDocument/2006/math">
                    <m:r>
                      <a:rPr lang="en-US" i="1">
                        <a:latin typeface="Cambria Math" panose="02040503050406030204" pitchFamily="18" charset="0"/>
                      </a:rPr>
                      <m:t>𝑞</m:t>
                    </m:r>
                  </m:oMath>
                </a14:m>
                <a:r>
                  <a:rPr lang="en-US" dirty="0"/>
                  <a:t>. </a:t>
                </a:r>
              </a:p>
              <a:p>
                <a:pPr lvl="1">
                  <a:lnSpc>
                    <a:spcPct val="150000"/>
                  </a:lnSpc>
                </a:pPr>
                <a:r>
                  <a:rPr lang="en-US" b="0" dirty="0"/>
                  <a:t>-</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oMath>
                </a14:m>
                <a:r>
                  <a:rPr lang="en-US" dirty="0"/>
                  <a:t> denotes the set of vertices of </a:t>
                </a:r>
                <a14:m>
                  <m:oMath xmlns:m="http://schemas.openxmlformats.org/officeDocument/2006/math">
                    <m:r>
                      <a:rPr lang="en-US" b="0" i="1" smtClean="0">
                        <a:latin typeface="Cambria Math" panose="02040503050406030204" pitchFamily="18" charset="0"/>
                      </a:rPr>
                      <m:t>𝐶</m:t>
                    </m:r>
                  </m:oMath>
                </a14:m>
                <a:r>
                  <a:rPr lang="en-US" dirty="0"/>
                  <a:t> and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𝑣</m:t>
                        </m:r>
                      </m:e>
                      <m:sup>
                        <m:r>
                          <a:rPr lang="en-US" i="1">
                            <a:latin typeface="Cambria Math" panose="02040503050406030204" pitchFamily="18" charset="0"/>
                          </a:rPr>
                          <m:t>∗</m:t>
                        </m:r>
                      </m:sup>
                    </m:sSup>
                    <m:r>
                      <a:rPr lang="en-US" b="0" i="1" smtClean="0">
                        <a:latin typeface="Cambria Math" panose="02040503050406030204" pitchFamily="18" charset="0"/>
                      </a:rPr>
                      <m:t>=</m:t>
                    </m:r>
                    <m:r>
                      <m:rPr>
                        <m:sty m:val="p"/>
                      </m:rPr>
                      <a:rPr lang="en-US" b="0" i="0" smtClean="0">
                        <a:latin typeface="Cambria Math" panose="02040503050406030204" pitchFamily="18" charset="0"/>
                      </a:rPr>
                      <m:t>arg</m:t>
                    </m:r>
                    <m:limLow>
                      <m:limLowPr>
                        <m:ctrlPr>
                          <a:rPr lang="en-US" b="0" i="1" smtClean="0">
                            <a:latin typeface="Cambria Math" panose="02040503050406030204" pitchFamily="18" charset="0"/>
                          </a:rPr>
                        </m:ctrlPr>
                      </m:limLowPr>
                      <m:e>
                        <m:r>
                          <a:rPr lang="en-US" b="0" i="0" smtClean="0">
                            <a:latin typeface="Cambria Math" panose="02040503050406030204" pitchFamily="18" charset="0"/>
                          </a:rPr>
                          <m:t> </m:t>
                        </m:r>
                        <m:r>
                          <m:rPr>
                            <m:sty m:val="p"/>
                          </m:rPr>
                          <a:rPr lang="en-US" b="0" i="0" smtClean="0">
                            <a:latin typeface="Cambria Math" panose="02040503050406030204" pitchFamily="18" charset="0"/>
                          </a:rPr>
                          <m:t>max</m:t>
                        </m:r>
                      </m:e>
                      <m:lim>
                        <m:r>
                          <m:rPr>
                            <m:sty m:val="p"/>
                          </m:rPr>
                          <a:rPr lang="en-US" b="0" i="0" smtClean="0">
                            <a:latin typeface="Cambria Math" panose="02040503050406030204" pitchFamily="18" charset="0"/>
                          </a:rPr>
                          <m:t>v</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lim>
                    </m:limLow>
                    <m:nary>
                      <m:naryPr>
                        <m:chr m:val="∑"/>
                        <m:ctrlPr>
                          <a:rPr lang="pt-BR" b="0" i="1" smtClean="0">
                            <a:latin typeface="Cambria Math" panose="02040503050406030204" pitchFamily="18" charset="0"/>
                          </a:rPr>
                        </m:ctrlPr>
                      </m:naryPr>
                      <m:sub>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sub>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𝜇</m:t>
                            </m:r>
                          </m:e>
                          <m:sub>
                            <m:r>
                              <a:rPr lang="en-US" b="0" i="1" smtClean="0">
                                <a:latin typeface="Cambria Math" panose="02040503050406030204" pitchFamily="18" charset="0"/>
                              </a:rPr>
                              <m:t>𝑎</m:t>
                            </m:r>
                          </m:sub>
                          <m:sup>
                            <m:r>
                              <a:rPr lang="en-US" b="0" i="1" smtClean="0">
                                <a:latin typeface="Cambria Math" panose="02040503050406030204" pitchFamily="18" charset="0"/>
                              </a:rPr>
                              <m:t>∗</m:t>
                            </m:r>
                          </m:sup>
                        </m:sSubSup>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𝑎</m:t>
                            </m:r>
                          </m:sub>
                        </m:sSub>
                      </m:e>
                    </m:nary>
                  </m:oMath>
                </a14:m>
                <a:r>
                  <a:rPr lang="en-US" dirty="0"/>
                  <a:t>.</a:t>
                </a:r>
              </a:p>
              <a:p>
                <a:endParaRPr lang="en-US" dirty="0"/>
              </a:p>
            </p:txBody>
          </p:sp>
        </mc:Choice>
        <mc:Fallback xmlns="">
          <p:sp>
            <p:nvSpPr>
              <p:cNvPr id="3" name="Notes Placeholder 2"/>
              <p:cNvSpPr>
                <a:spLocks noGrp="1"/>
              </p:cNvSpPr>
              <p:nvPr>
                <p:ph type="body" idx="1"/>
              </p:nvPr>
            </p:nvSpPr>
            <p:spPr/>
            <p:txBody>
              <a:bodyPr/>
              <a:lstStyle/>
              <a:p>
                <a:r>
                  <a:rPr lang="en-US" dirty="0" smtClean="0"/>
                  <a:t>Explain the algorithm </a:t>
                </a:r>
                <a:r>
                  <a:rPr lang="en-US" dirty="0"/>
                  <a:t>step by step using the details of section 4.1 Overview of Algorithm </a:t>
                </a:r>
                <a:r>
                  <a:rPr lang="en-US" dirty="0" smtClean="0"/>
                  <a:t>1</a:t>
                </a:r>
              </a:p>
              <a:p>
                <a:endParaRPr lang="en-US" dirty="0" smtClean="0"/>
              </a:p>
              <a:p>
                <a:pPr lvl="1">
                  <a:lnSpc>
                    <a:spcPct val="150000"/>
                  </a:lnSpc>
                </a:pPr>
                <a:r>
                  <a:rPr lang="en-US" b="0" i="1" dirty="0" smtClean="0">
                    <a:latin typeface="Cambria Math" panose="02040503050406030204" pitchFamily="18" charset="0"/>
                  </a:rPr>
                  <a:t>-</a:t>
                </a:r>
                <a:r>
                  <a:rPr lang="en-US" b="0" i="0" smtClean="0">
                    <a:latin typeface="Cambria Math" panose="02040503050406030204" pitchFamily="18" charset="0"/>
                  </a:rPr>
                  <a:t>𝜇</a:t>
                </a:r>
                <a:r>
                  <a:rPr lang="en-US" b="0" i="0" smtClean="0">
                    <a:latin typeface="Cambria Math" panose="02040503050406030204" pitchFamily="18" charset="0"/>
                  </a:rPr>
                  <a:t>_</a:t>
                </a:r>
                <a:r>
                  <a:rPr lang="en-US" b="0" i="0" smtClean="0">
                    <a:latin typeface="Cambria Math" panose="02040503050406030204" pitchFamily="18" charset="0"/>
                  </a:rPr>
                  <a:t>𝑎^∗</a:t>
                </a:r>
                <a:r>
                  <a:rPr lang="en-US" dirty="0"/>
                  <a:t> is the mean reward for each arm </a:t>
                </a:r>
                <a:r>
                  <a:rPr lang="en-US" b="0" i="0" smtClean="0">
                    <a:latin typeface="Cambria Math" panose="02040503050406030204" pitchFamily="18" charset="0"/>
                  </a:rPr>
                  <a:t>𝑎∈[𝑘]</a:t>
                </a:r>
                <a:r>
                  <a:rPr lang="en-US" dirty="0"/>
                  <a:t>. (unknown)</a:t>
                </a:r>
              </a:p>
              <a:p>
                <a:pPr lvl="1">
                  <a:lnSpc>
                    <a:spcPct val="150000"/>
                  </a:lnSpc>
                </a:pPr>
                <a:r>
                  <a:rPr lang="en-US" dirty="0" smtClean="0"/>
                  <a:t>-Reward </a:t>
                </a:r>
                <a:r>
                  <a:rPr lang="en-US" dirty="0"/>
                  <a:t>for the </a:t>
                </a:r>
                <a:r>
                  <a:rPr lang="en-US" b="0" i="0" smtClean="0">
                    <a:latin typeface="Cambria Math" panose="02040503050406030204" pitchFamily="18" charset="0"/>
                  </a:rPr>
                  <a:t>𝑡</a:t>
                </a:r>
                <a:r>
                  <a:rPr lang="en-US" dirty="0"/>
                  <a:t>-</a:t>
                </a:r>
                <a:r>
                  <a:rPr lang="en-US" dirty="0" err="1"/>
                  <a:t>th</a:t>
                </a:r>
                <a:r>
                  <a:rPr lang="en-US" dirty="0"/>
                  <a:t> time step is sampled from a Bernoulli distribution with probability of success </a:t>
                </a:r>
                <a:r>
                  <a:rPr lang="en-US" i="0">
                    <a:latin typeface="Cambria Math" panose="02040503050406030204" pitchFamily="18" charset="0"/>
                  </a:rPr>
                  <a:t>𝜇_𝑎^∗</a:t>
                </a:r>
                <a:r>
                  <a:rPr lang="en-US" dirty="0"/>
                  <a:t>.</a:t>
                </a:r>
              </a:p>
              <a:p>
                <a:pPr lvl="1">
                  <a:lnSpc>
                    <a:spcPct val="150000"/>
                  </a:lnSpc>
                </a:pPr>
                <a:r>
                  <a:rPr lang="en-US" dirty="0" smtClean="0"/>
                  <a:t>-For </a:t>
                </a:r>
                <a:r>
                  <a:rPr lang="en-US" dirty="0"/>
                  <a:t>a probability distribution </a:t>
                </a:r>
                <a:r>
                  <a:rPr lang="en-US" b="0" i="0" smtClean="0">
                    <a:latin typeface="Cambria Math" panose="02040503050406030204" pitchFamily="18" charset="0"/>
                  </a:rPr>
                  <a:t>𝑞∈𝐶</a:t>
                </a:r>
                <a:r>
                  <a:rPr lang="en-US" dirty="0"/>
                  <a:t> and a small enough constant </a:t>
                </a:r>
                <a:r>
                  <a:rPr lang="en-US" b="0" i="0" smtClean="0">
                    <a:latin typeface="Cambria Math" panose="02040503050406030204" pitchFamily="18" charset="0"/>
                  </a:rPr>
                  <a:t>𝜂&gt;0</a:t>
                </a:r>
                <a:r>
                  <a:rPr lang="en-US" dirty="0"/>
                  <a:t>, </a:t>
                </a:r>
                <a:r>
                  <a:rPr lang="en-US" b="0" i="0" smtClean="0">
                    <a:latin typeface="Cambria Math" panose="02040503050406030204" pitchFamily="18" charset="0"/>
                  </a:rPr>
                  <a:t>𝐵_∞ (𝑞, 𝜂)∈𝐶</a:t>
                </a:r>
                <a:r>
                  <a:rPr lang="en-US" dirty="0"/>
                  <a:t> is an </a:t>
                </a:r>
                <a:r>
                  <a:rPr lang="en-US" b="0" i="0" smtClean="0">
                    <a:latin typeface="Cambria Math" panose="02040503050406030204" pitchFamily="18" charset="0"/>
                  </a:rPr>
                  <a:t>𝑙_∞</a:t>
                </a:r>
                <a:r>
                  <a:rPr lang="en-US" dirty="0"/>
                  <a:t>-ball of radius </a:t>
                </a:r>
                <a:r>
                  <a:rPr lang="en-US" b="0" i="0" smtClean="0">
                    <a:latin typeface="Cambria Math" panose="02040503050406030204" pitchFamily="18" charset="0"/>
                  </a:rPr>
                  <a:t>𝜂</a:t>
                </a:r>
                <a:r>
                  <a:rPr lang="en-US" dirty="0"/>
                  <a:t> centered at </a:t>
                </a:r>
                <a:r>
                  <a:rPr lang="en-US" i="0">
                    <a:latin typeface="Cambria Math" panose="02040503050406030204" pitchFamily="18" charset="0"/>
                  </a:rPr>
                  <a:t>𝑞</a:t>
                </a:r>
                <a:r>
                  <a:rPr lang="en-US" dirty="0"/>
                  <a:t>. </a:t>
                </a:r>
              </a:p>
              <a:p>
                <a:pPr lvl="1">
                  <a:lnSpc>
                    <a:spcPct val="150000"/>
                  </a:lnSpc>
                </a:pPr>
                <a:r>
                  <a:rPr lang="en-US" b="0" dirty="0" smtClean="0"/>
                  <a:t>-</a:t>
                </a:r>
                <a:r>
                  <a:rPr lang="en-US" b="0" i="0" smtClean="0">
                    <a:latin typeface="Cambria Math" panose="02040503050406030204" pitchFamily="18" charset="0"/>
                  </a:rPr>
                  <a:t>𝑉(𝐶)</a:t>
                </a:r>
                <a:r>
                  <a:rPr lang="en-US" dirty="0"/>
                  <a:t> denotes the set of vertices of </a:t>
                </a:r>
                <a:r>
                  <a:rPr lang="en-US" b="0" i="0" smtClean="0">
                    <a:latin typeface="Cambria Math" panose="02040503050406030204" pitchFamily="18" charset="0"/>
                  </a:rPr>
                  <a:t>𝐶</a:t>
                </a:r>
                <a:r>
                  <a:rPr lang="en-US" dirty="0"/>
                  <a:t> and </a:t>
                </a:r>
                <a:r>
                  <a:rPr lang="en-US" i="0">
                    <a:latin typeface="Cambria Math" panose="02040503050406030204" pitchFamily="18" charset="0"/>
                  </a:rPr>
                  <a:t>𝑣^∗</a:t>
                </a:r>
                <a:r>
                  <a:rPr lang="en-US" b="0" i="0" smtClean="0">
                    <a:latin typeface="Cambria Math" panose="02040503050406030204" pitchFamily="18" charset="0"/>
                  </a:rPr>
                  <a:t>=arg ( max)┬(v∈𝑉(𝐶))</a:t>
                </a:r>
                <a:r>
                  <a:rPr lang="pt-BR" b="0" i="0" smtClean="0">
                    <a:latin typeface="Cambria Math" panose="02040503050406030204" pitchFamily="18" charset="0"/>
                  </a:rPr>
                  <a:t> ∑16</a:t>
                </a:r>
                <a:r>
                  <a:rPr lang="en-US" b="0" i="0" smtClean="0">
                    <a:latin typeface="Cambria Math" panose="02040503050406030204" pitchFamily="18" charset="0"/>
                  </a:rPr>
                  <a:t>_</a:t>
                </a:r>
                <a:r>
                  <a:rPr lang="pt-BR" b="0" i="0" smtClean="0">
                    <a:latin typeface="Cambria Math" panose="02040503050406030204" pitchFamily="18" charset="0"/>
                  </a:rPr>
                  <a:t>(</a:t>
                </a:r>
                <a:r>
                  <a:rPr lang="en-US" b="0" i="0" smtClean="0">
                    <a:latin typeface="Cambria Math" panose="02040503050406030204" pitchFamily="18" charset="0"/>
                  </a:rPr>
                  <a:t>𝑎∈[𝑘]</a:t>
                </a:r>
                <a:r>
                  <a:rPr lang="pt-BR" b="0" i="0" smtClean="0">
                    <a:latin typeface="Cambria Math" panose="02040503050406030204" pitchFamily="18" charset="0"/>
                  </a:rPr>
                  <a:t>)</a:t>
                </a:r>
                <a:r>
                  <a:rPr lang="en-US" b="0" i="0" smtClean="0">
                    <a:latin typeface="Cambria Math" panose="02040503050406030204" pitchFamily="18" charset="0"/>
                  </a:rPr>
                  <a:t>▒</a:t>
                </a:r>
                <a:r>
                  <a:rPr lang="pt-BR" b="0" i="0" smtClean="0">
                    <a:latin typeface="Cambria Math" panose="02040503050406030204" pitchFamily="18" charset="0"/>
                  </a:rPr>
                  <a:t>〖</a:t>
                </a:r>
                <a:r>
                  <a:rPr lang="en-US" b="0" i="0" smtClean="0">
                    <a:latin typeface="Cambria Math" panose="02040503050406030204" pitchFamily="18" charset="0"/>
                  </a:rPr>
                  <a:t>𝜇_𝑎^∗  𝑣_𝑎 </a:t>
                </a:r>
                <a:r>
                  <a:rPr lang="pt-BR" b="0" i="0" smtClean="0">
                    <a:latin typeface="Cambria Math" panose="02040503050406030204" pitchFamily="18" charset="0"/>
                  </a:rPr>
                  <a:t>〗</a:t>
                </a:r>
                <a:r>
                  <a:rPr lang="en-US" dirty="0"/>
                  <a:t>.</a:t>
                </a:r>
              </a:p>
              <a:p>
                <a:endParaRPr lang="en-US" dirty="0"/>
              </a:p>
            </p:txBody>
          </p:sp>
        </mc:Fallback>
      </mc:AlternateContent>
      <p:sp>
        <p:nvSpPr>
          <p:cNvPr id="4" name="Slide Number Placeholder 3"/>
          <p:cNvSpPr>
            <a:spLocks noGrp="1"/>
          </p:cNvSpPr>
          <p:nvPr>
            <p:ph type="sldNum" sz="quarter" idx="5"/>
          </p:nvPr>
        </p:nvSpPr>
        <p:spPr/>
        <p:txBody>
          <a:bodyPr/>
          <a:lstStyle/>
          <a:p>
            <a:fld id="{74CDA593-DCD2-4BBD-888E-1B1EB3F83065}" type="slidenum">
              <a:rPr lang="en-US" smtClean="0"/>
              <a:t>11</a:t>
            </a:fld>
            <a:endParaRPr lang="en-US"/>
          </a:p>
        </p:txBody>
      </p:sp>
    </p:spTree>
    <p:extLst>
      <p:ext uri="{BB962C8B-B14F-4D97-AF65-F5344CB8AC3E}">
        <p14:creationId xmlns:p14="http://schemas.microsoft.com/office/powerpoint/2010/main" val="221412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CDA593-DCD2-4BBD-888E-1B1EB3F83065}" type="slidenum">
              <a:rPr lang="en-US" smtClean="0"/>
              <a:t>12</a:t>
            </a:fld>
            <a:endParaRPr lang="en-US"/>
          </a:p>
        </p:txBody>
      </p:sp>
    </p:spTree>
    <p:extLst>
      <p:ext uri="{BB962C8B-B14F-4D97-AF65-F5344CB8AC3E}">
        <p14:creationId xmlns:p14="http://schemas.microsoft.com/office/powerpoint/2010/main" val="3960987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B742F0-6BC0-4FF5-B131-6460FFE3BB63}"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0C713A-FB80-41ED-8300-2623CD666A0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740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B742F0-6BC0-4FF5-B131-6460FFE3BB63}"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0C713A-FB80-41ED-8300-2623CD666A07}" type="slidenum">
              <a:rPr lang="en-US" smtClean="0"/>
              <a:t>‹#›</a:t>
            </a:fld>
            <a:endParaRPr lang="en-US"/>
          </a:p>
        </p:txBody>
      </p:sp>
    </p:spTree>
    <p:extLst>
      <p:ext uri="{BB962C8B-B14F-4D97-AF65-F5344CB8AC3E}">
        <p14:creationId xmlns:p14="http://schemas.microsoft.com/office/powerpoint/2010/main" val="943187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B742F0-6BC0-4FF5-B131-6460FFE3BB63}"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0C713A-FB80-41ED-8300-2623CD666A07}" type="slidenum">
              <a:rPr lang="en-US" smtClean="0"/>
              <a:t>‹#›</a:t>
            </a:fld>
            <a:endParaRPr lang="en-US"/>
          </a:p>
        </p:txBody>
      </p:sp>
    </p:spTree>
    <p:extLst>
      <p:ext uri="{BB962C8B-B14F-4D97-AF65-F5344CB8AC3E}">
        <p14:creationId xmlns:p14="http://schemas.microsoft.com/office/powerpoint/2010/main" val="294335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B742F0-6BC0-4FF5-B131-6460FFE3BB63}"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0C713A-FB80-41ED-8300-2623CD666A07}" type="slidenum">
              <a:rPr lang="en-US" smtClean="0"/>
              <a:t>‹#›</a:t>
            </a:fld>
            <a:endParaRPr lang="en-US"/>
          </a:p>
        </p:txBody>
      </p:sp>
    </p:spTree>
    <p:extLst>
      <p:ext uri="{BB962C8B-B14F-4D97-AF65-F5344CB8AC3E}">
        <p14:creationId xmlns:p14="http://schemas.microsoft.com/office/powerpoint/2010/main" val="2568298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B742F0-6BC0-4FF5-B131-6460FFE3BB63}"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0C713A-FB80-41ED-8300-2623CD666A0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4865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B742F0-6BC0-4FF5-B131-6460FFE3BB63}"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0C713A-FB80-41ED-8300-2623CD666A07}" type="slidenum">
              <a:rPr lang="en-US" smtClean="0"/>
              <a:t>‹#›</a:t>
            </a:fld>
            <a:endParaRPr lang="en-US"/>
          </a:p>
        </p:txBody>
      </p:sp>
    </p:spTree>
    <p:extLst>
      <p:ext uri="{BB962C8B-B14F-4D97-AF65-F5344CB8AC3E}">
        <p14:creationId xmlns:p14="http://schemas.microsoft.com/office/powerpoint/2010/main" val="1609224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B742F0-6BC0-4FF5-B131-6460FFE3BB63}" type="datetimeFigureOut">
              <a:rPr lang="en-US" smtClean="0"/>
              <a:t>3/14/2019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0C713A-FB80-41ED-8300-2623CD666A07}" type="slidenum">
              <a:rPr lang="en-US" smtClean="0"/>
              <a:t>‹#›</a:t>
            </a:fld>
            <a:endParaRPr lang="en-US"/>
          </a:p>
        </p:txBody>
      </p:sp>
    </p:spTree>
    <p:extLst>
      <p:ext uri="{BB962C8B-B14F-4D97-AF65-F5344CB8AC3E}">
        <p14:creationId xmlns:p14="http://schemas.microsoft.com/office/powerpoint/2010/main" val="4277730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B742F0-6BC0-4FF5-B131-6460FFE3BB63}" type="datetimeFigureOut">
              <a:rPr lang="en-US" smtClean="0"/>
              <a:t>3/14/2019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0C713A-FB80-41ED-8300-2623CD666A07}" type="slidenum">
              <a:rPr lang="en-US" smtClean="0"/>
              <a:t>‹#›</a:t>
            </a:fld>
            <a:endParaRPr lang="en-US"/>
          </a:p>
        </p:txBody>
      </p:sp>
    </p:spTree>
    <p:extLst>
      <p:ext uri="{BB962C8B-B14F-4D97-AF65-F5344CB8AC3E}">
        <p14:creationId xmlns:p14="http://schemas.microsoft.com/office/powerpoint/2010/main" val="1400629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B742F0-6BC0-4FF5-B131-6460FFE3BB63}" type="datetimeFigureOut">
              <a:rPr lang="en-US" smtClean="0"/>
              <a:t>3/14/2019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20C713A-FB80-41ED-8300-2623CD666A07}" type="slidenum">
              <a:rPr lang="en-US" smtClean="0"/>
              <a:t>‹#›</a:t>
            </a:fld>
            <a:endParaRPr lang="en-US"/>
          </a:p>
        </p:txBody>
      </p:sp>
    </p:spTree>
    <p:extLst>
      <p:ext uri="{BB962C8B-B14F-4D97-AF65-F5344CB8AC3E}">
        <p14:creationId xmlns:p14="http://schemas.microsoft.com/office/powerpoint/2010/main" val="4022243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B742F0-6BC0-4FF5-B131-6460FFE3BB63}" type="datetimeFigureOut">
              <a:rPr lang="en-US" smtClean="0"/>
              <a:t>3/14/2019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20C713A-FB80-41ED-8300-2623CD666A07}" type="slidenum">
              <a:rPr lang="en-US" smtClean="0"/>
              <a:t>‹#›</a:t>
            </a:fld>
            <a:endParaRPr lang="en-US"/>
          </a:p>
        </p:txBody>
      </p:sp>
    </p:spTree>
    <p:extLst>
      <p:ext uri="{BB962C8B-B14F-4D97-AF65-F5344CB8AC3E}">
        <p14:creationId xmlns:p14="http://schemas.microsoft.com/office/powerpoint/2010/main" val="2890995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B742F0-6BC0-4FF5-B131-6460FFE3BB63}"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0C713A-FB80-41ED-8300-2623CD666A07}" type="slidenum">
              <a:rPr lang="en-US" smtClean="0"/>
              <a:t>‹#›</a:t>
            </a:fld>
            <a:endParaRPr lang="en-US"/>
          </a:p>
        </p:txBody>
      </p:sp>
    </p:spTree>
    <p:extLst>
      <p:ext uri="{BB962C8B-B14F-4D97-AF65-F5344CB8AC3E}">
        <p14:creationId xmlns:p14="http://schemas.microsoft.com/office/powerpoint/2010/main" val="1073180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B742F0-6BC0-4FF5-B131-6460FFE3BB63}" type="datetimeFigureOut">
              <a:rPr lang="en-US" smtClean="0"/>
              <a:t>3/14/2019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20C713A-FB80-41ED-8300-2623CD666A0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0100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79" y="1408660"/>
            <a:ext cx="10058400" cy="1463012"/>
          </a:xfrm>
        </p:spPr>
        <p:txBody>
          <a:bodyPr anchor="t">
            <a:noAutofit/>
          </a:bodyPr>
          <a:lstStyle/>
          <a:p>
            <a:pPr algn="ctr"/>
            <a:r>
              <a:rPr lang="en-US" sz="4400" dirty="0"/>
              <a:t>Controlling Polarization in Personalization: An Algorithmic Framework</a:t>
            </a:r>
            <a:br>
              <a:rPr lang="en-US" sz="4400" dirty="0"/>
            </a:br>
            <a:endParaRPr lang="en-US" sz="4400" dirty="0"/>
          </a:p>
        </p:txBody>
      </p:sp>
      <p:sp>
        <p:nvSpPr>
          <p:cNvPr id="3" name="Subtitle 2"/>
          <p:cNvSpPr>
            <a:spLocks noGrp="1"/>
          </p:cNvSpPr>
          <p:nvPr>
            <p:ph type="subTitle" idx="1"/>
          </p:nvPr>
        </p:nvSpPr>
        <p:spPr/>
        <p:txBody>
          <a:bodyPr/>
          <a:lstStyle/>
          <a:p>
            <a:r>
              <a:rPr lang="en-US" dirty="0"/>
              <a:t>Presented By: Rebecca Adaimi</a:t>
            </a:r>
          </a:p>
          <a:p>
            <a:r>
              <a:rPr lang="en-US" dirty="0"/>
              <a:t>		     </a:t>
            </a:r>
            <a:r>
              <a:rPr lang="en-US" dirty="0" err="1"/>
              <a:t>Ronshee</a:t>
            </a:r>
            <a:r>
              <a:rPr lang="en-US" dirty="0"/>
              <a:t> </a:t>
            </a:r>
            <a:r>
              <a:rPr lang="en-US" dirty="0" err="1"/>
              <a:t>chawla</a:t>
            </a:r>
            <a:endParaRPr lang="en-US" dirty="0"/>
          </a:p>
          <a:p>
            <a:endParaRPr lang="en-US" dirty="0"/>
          </a:p>
        </p:txBody>
      </p:sp>
      <p:sp>
        <p:nvSpPr>
          <p:cNvPr id="6" name="Subtitle 2"/>
          <p:cNvSpPr txBox="1">
            <a:spLocks/>
          </p:cNvSpPr>
          <p:nvPr/>
        </p:nvSpPr>
        <p:spPr>
          <a:xfrm>
            <a:off x="1097279" y="2908532"/>
            <a:ext cx="10058400" cy="72443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r>
              <a:rPr lang="en-US" sz="2000" cap="none" dirty="0"/>
              <a:t>L. Elisa </a:t>
            </a:r>
            <a:r>
              <a:rPr lang="en-US" sz="2000" cap="none" dirty="0" err="1"/>
              <a:t>Celis</a:t>
            </a:r>
            <a:r>
              <a:rPr lang="en-US" sz="2000" cap="none" dirty="0"/>
              <a:t>, </a:t>
            </a:r>
            <a:r>
              <a:rPr lang="en-US" sz="2000" cap="none" dirty="0" err="1"/>
              <a:t>Sayash</a:t>
            </a:r>
            <a:r>
              <a:rPr lang="en-US" sz="2000" cap="none" dirty="0"/>
              <a:t> Kapoor, Farnood Salehi, </a:t>
            </a:r>
            <a:r>
              <a:rPr lang="en-US" sz="2000" cap="none" dirty="0" err="1"/>
              <a:t>Nisheeth</a:t>
            </a:r>
            <a:r>
              <a:rPr lang="en-US" sz="2000" cap="none" dirty="0"/>
              <a:t> </a:t>
            </a:r>
            <a:r>
              <a:rPr lang="en-US" sz="2000" cap="none" dirty="0" err="1"/>
              <a:t>Vishnoi</a:t>
            </a:r>
            <a:endParaRPr lang="en-US" sz="2000" cap="none" dirty="0"/>
          </a:p>
        </p:txBody>
      </p:sp>
    </p:spTree>
    <p:extLst>
      <p:ext uri="{BB962C8B-B14F-4D97-AF65-F5344CB8AC3E}">
        <p14:creationId xmlns:p14="http://schemas.microsoft.com/office/powerpoint/2010/main" val="2192687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71406-5BA0-42D7-9308-8FE1FB5433C7}"/>
              </a:ext>
            </a:extLst>
          </p:cNvPr>
          <p:cNvSpPr>
            <a:spLocks noGrp="1"/>
          </p:cNvSpPr>
          <p:nvPr>
            <p:ph type="title"/>
          </p:nvPr>
        </p:nvSpPr>
        <p:spPr/>
        <p:txBody>
          <a:bodyPr/>
          <a:lstStyle/>
          <a:p>
            <a:r>
              <a:rPr lang="en-US" dirty="0"/>
              <a:t>Algorithmic Results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2B2C55-B8D5-4750-AB23-6A0FB306A1F1}"/>
                  </a:ext>
                </a:extLst>
              </p:cNvPr>
              <p:cNvSpPr>
                <a:spLocks noGrp="1"/>
              </p:cNvSpPr>
              <p:nvPr>
                <p:ph idx="1"/>
              </p:nvPr>
            </p:nvSpPr>
            <p:spPr/>
            <p:txBody>
              <a:bodyPr/>
              <a:lstStyle/>
              <a:p>
                <a:pPr lvl="1">
                  <a:lnSpc>
                    <a:spcPct val="150000"/>
                  </a:lnSpc>
                </a:pP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𝜇</m:t>
                        </m:r>
                      </m:e>
                      <m:sub>
                        <m:r>
                          <a:rPr lang="en-US" b="0" i="1" smtClean="0">
                            <a:latin typeface="Cambria Math" panose="02040503050406030204" pitchFamily="18" charset="0"/>
                          </a:rPr>
                          <m:t>𝑎</m:t>
                        </m:r>
                      </m:sub>
                      <m:sup>
                        <m:r>
                          <a:rPr lang="en-US" b="0" i="1" smtClean="0">
                            <a:latin typeface="Cambria Math" panose="02040503050406030204" pitchFamily="18" charset="0"/>
                          </a:rPr>
                          <m:t>∗</m:t>
                        </m:r>
                      </m:sup>
                    </m:sSubSup>
                  </m:oMath>
                </a14:m>
                <a:r>
                  <a:rPr lang="en-US" dirty="0"/>
                  <a:t> is the mean reward for each arm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oMath>
                </a14:m>
                <a:r>
                  <a:rPr lang="en-US" dirty="0"/>
                  <a:t>. (unknown)</a:t>
                </a:r>
              </a:p>
              <a:p>
                <a:pPr lvl="1">
                  <a:lnSpc>
                    <a:spcPct val="150000"/>
                  </a:lnSpc>
                </a:pPr>
                <a:r>
                  <a:rPr lang="en-US" dirty="0"/>
                  <a:t>Reward for the </a:t>
                </a:r>
                <a14:m>
                  <m:oMath xmlns:m="http://schemas.openxmlformats.org/officeDocument/2006/math">
                    <m:r>
                      <a:rPr lang="en-US" b="0" i="1" smtClean="0">
                        <a:latin typeface="Cambria Math" panose="02040503050406030204" pitchFamily="18" charset="0"/>
                      </a:rPr>
                      <m:t>𝑡</m:t>
                    </m:r>
                  </m:oMath>
                </a14:m>
                <a:r>
                  <a:rPr lang="en-US" dirty="0"/>
                  <a:t>-</a:t>
                </a:r>
                <a:r>
                  <a:rPr lang="en-US" dirty="0" err="1"/>
                  <a:t>th</a:t>
                </a:r>
                <a:r>
                  <a:rPr lang="en-US" dirty="0"/>
                  <a:t> time step is sampled from a Bernoulli distribution with probability of success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𝜇</m:t>
                        </m:r>
                      </m:e>
                      <m:sub>
                        <m:r>
                          <a:rPr lang="en-US" i="1">
                            <a:latin typeface="Cambria Math" panose="02040503050406030204" pitchFamily="18" charset="0"/>
                          </a:rPr>
                          <m:t>𝑎</m:t>
                        </m:r>
                      </m:sub>
                      <m:sup>
                        <m:r>
                          <a:rPr lang="en-US" i="1">
                            <a:latin typeface="Cambria Math" panose="02040503050406030204" pitchFamily="18" charset="0"/>
                          </a:rPr>
                          <m:t>∗</m:t>
                        </m:r>
                      </m:sup>
                    </m:sSubSup>
                  </m:oMath>
                </a14:m>
                <a:r>
                  <a:rPr lang="en-US" dirty="0"/>
                  <a:t>.</a:t>
                </a:r>
              </a:p>
              <a:p>
                <a:pPr lvl="1">
                  <a:lnSpc>
                    <a:spcPct val="150000"/>
                  </a:lnSpc>
                </a:pPr>
                <a:r>
                  <a:rPr lang="en-US" dirty="0"/>
                  <a:t>For a probability distribution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𝐶</m:t>
                    </m:r>
                  </m:oMath>
                </a14:m>
                <a:r>
                  <a:rPr lang="en-US" dirty="0"/>
                  <a:t> and a small enough constant </a:t>
                </a:r>
                <a14:m>
                  <m:oMath xmlns:m="http://schemas.openxmlformats.org/officeDocument/2006/math">
                    <m:r>
                      <a:rPr lang="en-US" b="0" i="1" smtClean="0">
                        <a:latin typeface="Cambria Math" panose="02040503050406030204" pitchFamily="18" charset="0"/>
                      </a:rPr>
                      <m:t>𝜂</m:t>
                    </m:r>
                    <m:r>
                      <a:rPr lang="en-US" b="0" i="1" smtClean="0">
                        <a:latin typeface="Cambria Math" panose="02040503050406030204" pitchFamily="18" charset="0"/>
                      </a:rPr>
                      <m:t>&gt;0</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𝑞</m:t>
                        </m:r>
                        <m:r>
                          <a:rPr lang="en-US" b="0" i="1" smtClean="0">
                            <a:latin typeface="Cambria Math" panose="02040503050406030204" pitchFamily="18" charset="0"/>
                          </a:rPr>
                          <m:t>, </m:t>
                        </m:r>
                        <m:r>
                          <a:rPr lang="en-US" b="0" i="1" smtClean="0">
                            <a:latin typeface="Cambria Math" panose="02040503050406030204" pitchFamily="18" charset="0"/>
                          </a:rPr>
                          <m:t>𝜂</m:t>
                        </m:r>
                      </m:e>
                    </m:d>
                    <m:r>
                      <a:rPr lang="en-US" b="0" i="1" smtClean="0">
                        <a:latin typeface="Cambria Math" panose="02040503050406030204" pitchFamily="18" charset="0"/>
                      </a:rPr>
                      <m:t>∈</m:t>
                    </m:r>
                    <m:r>
                      <a:rPr lang="en-US" b="0" i="1" smtClean="0">
                        <a:latin typeface="Cambria Math" panose="02040503050406030204" pitchFamily="18" charset="0"/>
                      </a:rPr>
                      <m:t>𝐶</m:t>
                    </m:r>
                  </m:oMath>
                </a14:m>
                <a:r>
                  <a:rPr lang="en-US" dirty="0"/>
                  <a:t> is an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m:t>
                        </m:r>
                      </m:sub>
                    </m:sSub>
                  </m:oMath>
                </a14:m>
                <a:r>
                  <a:rPr lang="en-US" dirty="0"/>
                  <a:t>-ball of radius </a:t>
                </a:r>
                <a14:m>
                  <m:oMath xmlns:m="http://schemas.openxmlformats.org/officeDocument/2006/math">
                    <m:r>
                      <a:rPr lang="en-US" b="0" i="1" smtClean="0">
                        <a:latin typeface="Cambria Math" panose="02040503050406030204" pitchFamily="18" charset="0"/>
                      </a:rPr>
                      <m:t>𝜂</m:t>
                    </m:r>
                  </m:oMath>
                </a14:m>
                <a:r>
                  <a:rPr lang="en-US" dirty="0"/>
                  <a:t> centered at </a:t>
                </a:r>
                <a14:m>
                  <m:oMath xmlns:m="http://schemas.openxmlformats.org/officeDocument/2006/math">
                    <m:r>
                      <a:rPr lang="en-US" i="1">
                        <a:latin typeface="Cambria Math" panose="02040503050406030204" pitchFamily="18" charset="0"/>
                      </a:rPr>
                      <m:t>𝑞</m:t>
                    </m:r>
                  </m:oMath>
                </a14:m>
                <a:r>
                  <a:rPr lang="en-US" dirty="0"/>
                  <a:t>. </a:t>
                </a:r>
              </a:p>
              <a:p>
                <a:pPr lvl="1">
                  <a:lnSpc>
                    <a:spcPct val="150000"/>
                  </a:lnSpc>
                </a:pP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oMath>
                </a14:m>
                <a:r>
                  <a:rPr lang="en-US" dirty="0"/>
                  <a:t> denotes the set of vertices of </a:t>
                </a:r>
                <a14:m>
                  <m:oMath xmlns:m="http://schemas.openxmlformats.org/officeDocument/2006/math">
                    <m:r>
                      <a:rPr lang="en-US" b="0" i="1" smtClean="0">
                        <a:latin typeface="Cambria Math" panose="02040503050406030204" pitchFamily="18" charset="0"/>
                      </a:rPr>
                      <m:t>𝐶</m:t>
                    </m:r>
                  </m:oMath>
                </a14:m>
                <a:r>
                  <a:rPr lang="en-US" dirty="0"/>
                  <a:t> and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𝑣</m:t>
                        </m:r>
                      </m:e>
                      <m:sup>
                        <m:r>
                          <a:rPr lang="en-US" i="1">
                            <a:latin typeface="Cambria Math" panose="02040503050406030204" pitchFamily="18" charset="0"/>
                          </a:rPr>
                          <m:t>∗</m:t>
                        </m:r>
                      </m:sup>
                    </m:sSup>
                    <m:r>
                      <a:rPr lang="en-US" b="0" i="1" smtClean="0">
                        <a:latin typeface="Cambria Math" panose="02040503050406030204" pitchFamily="18" charset="0"/>
                      </a:rPr>
                      <m:t>=</m:t>
                    </m:r>
                    <m:r>
                      <m:rPr>
                        <m:sty m:val="p"/>
                      </m:rPr>
                      <a:rPr lang="en-US" b="0" i="0" smtClean="0">
                        <a:latin typeface="Cambria Math" panose="02040503050406030204" pitchFamily="18" charset="0"/>
                      </a:rPr>
                      <m:t>arg</m:t>
                    </m:r>
                    <m:limLow>
                      <m:limLowPr>
                        <m:ctrlPr>
                          <a:rPr lang="en-US" b="0" i="1" smtClean="0">
                            <a:latin typeface="Cambria Math" panose="02040503050406030204" pitchFamily="18" charset="0"/>
                          </a:rPr>
                        </m:ctrlPr>
                      </m:limLowPr>
                      <m:e>
                        <m:r>
                          <a:rPr lang="en-US" b="0" i="0" smtClean="0">
                            <a:latin typeface="Cambria Math" panose="02040503050406030204" pitchFamily="18" charset="0"/>
                          </a:rPr>
                          <m:t> </m:t>
                        </m:r>
                        <m:r>
                          <m:rPr>
                            <m:sty m:val="p"/>
                          </m:rPr>
                          <a:rPr lang="en-US" b="0" i="0" smtClean="0">
                            <a:latin typeface="Cambria Math" panose="02040503050406030204" pitchFamily="18" charset="0"/>
                          </a:rPr>
                          <m:t>max</m:t>
                        </m:r>
                      </m:e>
                      <m:lim>
                        <m:r>
                          <m:rPr>
                            <m:sty m:val="p"/>
                          </m:rPr>
                          <a:rPr lang="en-US" b="0" i="0" smtClean="0">
                            <a:latin typeface="Cambria Math" panose="02040503050406030204" pitchFamily="18" charset="0"/>
                          </a:rPr>
                          <m:t>v</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lim>
                    </m:limLow>
                    <m:nary>
                      <m:naryPr>
                        <m:chr m:val="∑"/>
                        <m:ctrlPr>
                          <a:rPr lang="pt-BR" b="0" i="1" smtClean="0">
                            <a:latin typeface="Cambria Math" panose="02040503050406030204" pitchFamily="18" charset="0"/>
                          </a:rPr>
                        </m:ctrlPr>
                      </m:naryPr>
                      <m:sub>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sub>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𝜇</m:t>
                            </m:r>
                          </m:e>
                          <m:sub>
                            <m:r>
                              <a:rPr lang="en-US" b="0" i="1" smtClean="0">
                                <a:latin typeface="Cambria Math" panose="02040503050406030204" pitchFamily="18" charset="0"/>
                              </a:rPr>
                              <m:t>𝑎</m:t>
                            </m:r>
                          </m:sub>
                          <m:sup>
                            <m:r>
                              <a:rPr lang="en-US" b="0" i="1" smtClean="0">
                                <a:latin typeface="Cambria Math" panose="02040503050406030204" pitchFamily="18" charset="0"/>
                              </a:rPr>
                              <m:t>∗</m:t>
                            </m:r>
                          </m:sup>
                        </m:sSubSup>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𝑎</m:t>
                            </m:r>
                          </m:sub>
                        </m:sSub>
                      </m:e>
                    </m:nary>
                  </m:oMath>
                </a14:m>
                <a:r>
                  <a:rPr lang="en-US" dirty="0"/>
                  <a:t>.</a:t>
                </a:r>
              </a:p>
              <a:p>
                <a:r>
                  <a:rPr lang="en-US" dirty="0"/>
                  <a:t> </a:t>
                </a:r>
              </a:p>
            </p:txBody>
          </p:sp>
        </mc:Choice>
        <mc:Fallback xmlns="">
          <p:sp>
            <p:nvSpPr>
              <p:cNvPr id="3" name="Content Placeholder 2">
                <a:extLst>
                  <a:ext uri="{FF2B5EF4-FFF2-40B4-BE49-F238E27FC236}">
                    <a16:creationId xmlns:a16="http://schemas.microsoft.com/office/drawing/2014/main" id="{452B2C55-B8D5-4750-AB23-6A0FB306A1F1}"/>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60372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240158-C3BC-447A-B2E4-949421B697C6}"/>
              </a:ext>
            </a:extLst>
          </p:cNvPr>
          <p:cNvSpPr>
            <a:spLocks noGrp="1"/>
          </p:cNvSpPr>
          <p:nvPr>
            <p:ph type="title"/>
          </p:nvPr>
        </p:nvSpPr>
        <p:spPr/>
        <p:txBody>
          <a:bodyPr/>
          <a:lstStyle/>
          <a:p>
            <a:r>
              <a:rPr lang="en-US" dirty="0"/>
              <a:t>Algorithmic Results</a:t>
            </a:r>
          </a:p>
        </p:txBody>
      </p:sp>
      <p:pic>
        <p:nvPicPr>
          <p:cNvPr id="12" name="Content Placeholder 11">
            <a:extLst>
              <a:ext uri="{FF2B5EF4-FFF2-40B4-BE49-F238E27FC236}">
                <a16:creationId xmlns:a16="http://schemas.microsoft.com/office/drawing/2014/main" id="{2CDF312F-13D7-401C-8D7F-594B9F6CDEA0}"/>
              </a:ext>
            </a:extLst>
          </p:cNvPr>
          <p:cNvPicPr>
            <a:picLocks noGrp="1" noChangeAspect="1"/>
          </p:cNvPicPr>
          <p:nvPr>
            <p:ph sz="half" idx="2"/>
          </p:nvPr>
        </p:nvPicPr>
        <p:blipFill>
          <a:blip r:embed="rId3"/>
          <a:stretch>
            <a:fillRect/>
          </a:stretch>
        </p:blipFill>
        <p:spPr>
          <a:xfrm>
            <a:off x="6218238" y="2287355"/>
            <a:ext cx="4937125" cy="3140540"/>
          </a:xfrm>
          <a:prstGeom prst="rect">
            <a:avLst/>
          </a:prstGeom>
        </p:spPr>
      </p:pic>
      <p:pic>
        <p:nvPicPr>
          <p:cNvPr id="11" name="Content Placeholder 10">
            <a:extLst>
              <a:ext uri="{FF2B5EF4-FFF2-40B4-BE49-F238E27FC236}">
                <a16:creationId xmlns:a16="http://schemas.microsoft.com/office/drawing/2014/main" id="{90AF2E20-1EB7-45FB-9CB5-FA07CBB8B29A}"/>
              </a:ext>
            </a:extLst>
          </p:cNvPr>
          <p:cNvPicPr>
            <a:picLocks noGrp="1" noChangeAspect="1"/>
          </p:cNvPicPr>
          <p:nvPr>
            <p:ph sz="half" idx="1"/>
          </p:nvPr>
        </p:nvPicPr>
        <p:blipFill>
          <a:blip r:embed="rId4"/>
          <a:stretch>
            <a:fillRect/>
          </a:stretch>
        </p:blipFill>
        <p:spPr>
          <a:xfrm>
            <a:off x="1096963" y="2373178"/>
            <a:ext cx="4938712" cy="2968895"/>
          </a:xfrm>
          <a:prstGeom prst="rect">
            <a:avLst/>
          </a:prstGeom>
        </p:spPr>
      </p:pic>
    </p:spTree>
    <p:extLst>
      <p:ext uri="{BB962C8B-B14F-4D97-AF65-F5344CB8AC3E}">
        <p14:creationId xmlns:p14="http://schemas.microsoft.com/office/powerpoint/2010/main" val="2885810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Empirical Results</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1097280" y="1845733"/>
                <a:ext cx="10225238" cy="4474855"/>
              </a:xfrm>
            </p:spPr>
            <p:txBody>
              <a:bodyPr>
                <a:normAutofit fontScale="85000" lnSpcReduction="20000"/>
              </a:bodyPr>
              <a:lstStyle/>
              <a:p>
                <a:pPr lvl="0"/>
                <a:r>
                  <a:rPr lang="en-US" u="sng" dirty="0"/>
                  <a:t>UNCONSTRAINED-OPTIMAL</a:t>
                </a:r>
              </a:p>
              <a:p>
                <a:pPr lvl="1"/>
                <a:r>
                  <a:rPr lang="en-US" dirty="0"/>
                  <a:t>Hypothetical </a:t>
                </a:r>
                <a:r>
                  <a:rPr lang="en-US" i="1" dirty="0"/>
                  <a:t>optimal </a:t>
                </a:r>
                <a:r>
                  <a:rPr lang="en-US" dirty="0"/>
                  <a:t>algorithm (expected rewards of all arms are known)</a:t>
                </a:r>
              </a:p>
              <a:p>
                <a:pPr lvl="0"/>
                <a:r>
                  <a:rPr lang="en-US" u="sng" dirty="0"/>
                  <a:t>UNCONSTRAINED-</a:t>
                </a:r>
                <a:r>
                  <a:rPr lang="el-GR" u="sng" dirty="0">
                    <a:latin typeface="Calibri" panose="020F0502020204030204" pitchFamily="34" charset="0"/>
                    <a:cs typeface="Calibri" panose="020F0502020204030204" pitchFamily="34" charset="0"/>
                  </a:rPr>
                  <a:t>ε</a:t>
                </a:r>
                <a:r>
                  <a:rPr lang="en-US" u="sng" dirty="0">
                    <a:latin typeface="Calibri" panose="020F0502020204030204" pitchFamily="34" charset="0"/>
                    <a:cs typeface="Calibri" panose="020F0502020204030204" pitchFamily="34" charset="0"/>
                  </a:rPr>
                  <a:t>-GREEDY</a:t>
                </a:r>
                <a:endParaRPr lang="en-US" u="sng" dirty="0"/>
              </a:p>
              <a:p>
                <a:pPr lvl="1"/>
                <a:r>
                  <a:rPr lang="en-US" i="1" dirty="0"/>
                  <a:t>Unconstrained </a:t>
                </a:r>
                <a:r>
                  <a:rPr lang="el-GR" dirty="0">
                    <a:latin typeface="Calibri" panose="020F0502020204030204" pitchFamily="34" charset="0"/>
                    <a:cs typeface="Calibri" panose="020F0502020204030204" pitchFamily="34" charset="0"/>
                  </a:rPr>
                  <a:t>ε</a:t>
                </a:r>
                <a:r>
                  <a:rPr lang="en-US" dirty="0">
                    <a:latin typeface="Calibri" panose="020F0502020204030204" pitchFamily="34" charset="0"/>
                    <a:cs typeface="Calibri" panose="020F0502020204030204" pitchFamily="34" charset="0"/>
                  </a:rPr>
                  <a:t>-Greedy (without polarization constraints)</a:t>
                </a:r>
                <a:endParaRPr lang="en-US" i="1" dirty="0"/>
              </a:p>
              <a:p>
                <a:pPr lvl="0"/>
                <a:r>
                  <a:rPr lang="en-US" u="sng" dirty="0"/>
                  <a:t>CONSTRAINED-OPTIMAL</a:t>
                </a:r>
              </a:p>
              <a:p>
                <a:pPr lvl="1"/>
                <a:r>
                  <a:rPr lang="en-US" dirty="0"/>
                  <a:t>Hypothetical </a:t>
                </a:r>
                <a:r>
                  <a:rPr lang="en-US" i="1" dirty="0"/>
                  <a:t>optimal </a:t>
                </a:r>
                <a:r>
                  <a:rPr lang="en-US" dirty="0"/>
                  <a:t>probability distribution subject to the polarization constraints (reward vector for the arms known a-priori)</a:t>
                </a:r>
              </a:p>
              <a:p>
                <a:pPr lvl="0"/>
                <a:r>
                  <a:rPr lang="en-US" u="sng" dirty="0"/>
                  <a:t>CONSTRAINED-</a:t>
                </a:r>
                <a:r>
                  <a:rPr lang="el-GR" u="sng" dirty="0">
                    <a:latin typeface="Calibri" panose="020F0502020204030204" pitchFamily="34" charset="0"/>
                    <a:cs typeface="Calibri" panose="020F0502020204030204" pitchFamily="34" charset="0"/>
                  </a:rPr>
                  <a:t>ε</a:t>
                </a:r>
                <a:r>
                  <a:rPr lang="en-US" u="sng" dirty="0">
                    <a:latin typeface="Calibri" panose="020F0502020204030204" pitchFamily="34" charset="0"/>
                    <a:cs typeface="Calibri" panose="020F0502020204030204" pitchFamily="34" charset="0"/>
                  </a:rPr>
                  <a:t>-GREEDY</a:t>
                </a:r>
                <a:endParaRPr lang="en-US" u="sng" dirty="0"/>
              </a:p>
              <a:p>
                <a:pPr lvl="1"/>
                <a:r>
                  <a:rPr lang="en-US" dirty="0"/>
                  <a:t>Proposed algorithm</a:t>
                </a:r>
              </a:p>
              <a:p>
                <a:pPr lvl="0"/>
                <a:r>
                  <a:rPr lang="en-US" u="sng" dirty="0"/>
                  <a:t>CONSTRAINED-RAN</a:t>
                </a:r>
              </a:p>
              <a:p>
                <a:pPr lvl="1"/>
                <a:r>
                  <a:rPr lang="en-US" dirty="0"/>
                  <a:t>Smoothed version of Unconstrained-</a:t>
                </a:r>
                <a:r>
                  <a:rPr lang="el-GR" dirty="0">
                    <a:latin typeface="Calibri" panose="020F0502020204030204" pitchFamily="34" charset="0"/>
                    <a:cs typeface="Calibri" panose="020F0502020204030204" pitchFamily="34" charset="0"/>
                  </a:rPr>
                  <a:t>ε</a:t>
                </a:r>
                <a:r>
                  <a:rPr lang="en-US" dirty="0">
                    <a:latin typeface="Calibri" panose="020F0502020204030204" pitchFamily="34" charset="0"/>
                    <a:cs typeface="Calibri" panose="020F0502020204030204" pitchFamily="34" charset="0"/>
                  </a:rPr>
                  <a:t>-Greedy</a:t>
                </a:r>
                <a:endParaRPr lang="en-US" dirty="0"/>
              </a:p>
              <a:p>
                <a:pPr lvl="2"/>
                <a:r>
                  <a:rPr lang="en-US" dirty="0"/>
                  <a:t>Given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𝑡</m:t>
                        </m:r>
                      </m:sup>
                    </m:sSup>
                  </m:oMath>
                </a14:m>
                <a:r>
                  <a:rPr lang="en-US" dirty="0"/>
                  <a:t>, take largest </a:t>
                </a:r>
                <a14:m>
                  <m:oMath xmlns:m="http://schemas.openxmlformats.org/officeDocument/2006/math">
                    <m:r>
                      <a:rPr lang="en-US" i="1">
                        <a:latin typeface="Cambria Math" panose="02040503050406030204" pitchFamily="18" charset="0"/>
                        <a:ea typeface="Cambria Math" panose="02040503050406030204" pitchFamily="18" charset="0"/>
                      </a:rPr>
                      <m:t>𝜃𝜖</m:t>
                    </m:r>
                    <m:r>
                      <a:rPr lang="en-US" i="1">
                        <a:latin typeface="Cambria Math" panose="02040503050406030204" pitchFamily="18" charset="0"/>
                        <a:ea typeface="Cambria Math" panose="02040503050406030204" pitchFamily="18" charset="0"/>
                      </a:rPr>
                      <m:t>[0,1]</m:t>
                    </m:r>
                  </m:oMath>
                </a14:m>
                <a:r>
                  <a:rPr lang="en-US" dirty="0"/>
                  <a:t> such that selecting an arm with probability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𝑡</m:t>
                        </m:r>
                      </m:sup>
                    </m:sSup>
                  </m:oMath>
                </a14:m>
                <a:r>
                  <a:rPr lang="en-US" dirty="0"/>
                  <a:t> does not violate the constraints.</a:t>
                </a:r>
              </a:p>
              <a:p>
                <a:pPr lvl="2"/>
                <a:r>
                  <a:rPr lang="en-US" dirty="0"/>
                  <a:t>For remaining probability </a:t>
                </a:r>
                <a14:m>
                  <m:oMath xmlns:m="http://schemas.openxmlformats.org/officeDocument/2006/math">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oMath>
                </a14:m>
                <a:r>
                  <a:rPr lang="en-US" dirty="0"/>
                  <a:t>, follows same process as Constrained-Naïve.</a:t>
                </a:r>
              </a:p>
              <a:p>
                <a:pPr lvl="0"/>
                <a:r>
                  <a:rPr lang="en-US" u="sng" dirty="0"/>
                  <a:t>CONSTRAINED-NAÏVE</a:t>
                </a:r>
              </a:p>
              <a:p>
                <a:pPr lvl="1"/>
                <a:r>
                  <a:rPr lang="en-US" dirty="0"/>
                  <a:t>Baseline: satisfying the constraints, for each group </a:t>
                </a:r>
                <a:r>
                  <a:rPr lang="en-US" dirty="0" err="1"/>
                  <a:t>i</a:t>
                </a:r>
                <a:r>
                  <a:rPr lang="en-US" dirty="0"/>
                  <a:t> and arm a, selects an arm at random with probability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𝑖</m:t>
                            </m:r>
                          </m:sub>
                        </m:sSub>
                      </m:num>
                      <m:den>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𝑎</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𝑖</m:t>
                            </m:r>
                          </m:sub>
                        </m:sSub>
                        <m:r>
                          <a:rPr lang="en-US" i="1">
                            <a:latin typeface="Cambria Math" panose="02040503050406030204" pitchFamily="18" charset="0"/>
                          </a:rPr>
                          <m:t>)</m:t>
                        </m:r>
                      </m:den>
                    </m:f>
                  </m:oMath>
                </a14:m>
                <a:r>
                  <a:rPr lang="en-US" dirty="0"/>
                  <a:t>, then with remaining probability selects an arm uniformly at random from entire collection.</a:t>
                </a:r>
              </a:p>
              <a:p>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1097280" y="1845733"/>
                <a:ext cx="10225238" cy="4474855"/>
              </a:xfrm>
              <a:blipFill>
                <a:blip r:embed="rId3"/>
                <a:stretch>
                  <a:fillRect l="-358" t="-2044" r="-775"/>
                </a:stretch>
              </a:blipFill>
            </p:spPr>
            <p:txBody>
              <a:bodyPr/>
              <a:lstStyle/>
              <a:p>
                <a:r>
                  <a:rPr lang="en-US">
                    <a:noFill/>
                  </a:rPr>
                  <a:t> </a:t>
                </a:r>
              </a:p>
            </p:txBody>
          </p:sp>
        </mc:Fallback>
      </mc:AlternateContent>
    </p:spTree>
    <p:extLst>
      <p:ext uri="{BB962C8B-B14F-4D97-AF65-F5344CB8AC3E}">
        <p14:creationId xmlns:p14="http://schemas.microsoft.com/office/powerpoint/2010/main" val="1407299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Setup</a:t>
            </a:r>
          </a:p>
        </p:txBody>
      </p:sp>
      <p:sp>
        <p:nvSpPr>
          <p:cNvPr id="3" name="Content Placeholder 2"/>
          <p:cNvSpPr>
            <a:spLocks noGrp="1"/>
          </p:cNvSpPr>
          <p:nvPr>
            <p:ph idx="1"/>
          </p:nvPr>
        </p:nvSpPr>
        <p:spPr/>
        <p:txBody>
          <a:bodyPr>
            <a:normAutofit lnSpcReduction="10000"/>
          </a:bodyPr>
          <a:lstStyle/>
          <a:p>
            <a:r>
              <a:rPr lang="en-US" dirty="0" err="1"/>
              <a:t>PoliticalNews</a:t>
            </a:r>
            <a:r>
              <a:rPr lang="en-US" dirty="0"/>
              <a:t> Dataset</a:t>
            </a:r>
          </a:p>
          <a:p>
            <a:pPr lvl="1"/>
            <a:r>
              <a:rPr lang="en-US" dirty="0"/>
              <a:t>Arms: news articles</a:t>
            </a:r>
          </a:p>
          <a:p>
            <a:pPr lvl="1"/>
            <a:r>
              <a:rPr lang="en-US" dirty="0"/>
              <a:t>Groups: Liberal and Conservative</a:t>
            </a:r>
          </a:p>
          <a:p>
            <a:pPr lvl="1"/>
            <a:r>
              <a:rPr lang="en-US" dirty="0"/>
              <a:t>Categories: right, right-leaning, neutral, left-leaning, left</a:t>
            </a:r>
          </a:p>
          <a:p>
            <a:pPr lvl="1"/>
            <a:r>
              <a:rPr lang="en-US" dirty="0"/>
              <a:t>Reward: Bernoulli variable with mean proportional to likes on Facebook</a:t>
            </a:r>
          </a:p>
          <a:p>
            <a:r>
              <a:rPr lang="en-US" dirty="0" err="1"/>
              <a:t>MovieLens</a:t>
            </a:r>
            <a:r>
              <a:rPr lang="en-US" dirty="0"/>
              <a:t> Dataset</a:t>
            </a:r>
          </a:p>
          <a:p>
            <a:pPr lvl="1"/>
            <a:r>
              <a:rPr lang="en-US" dirty="0"/>
              <a:t>Arms: movies</a:t>
            </a:r>
          </a:p>
          <a:p>
            <a:pPr lvl="1"/>
            <a:r>
              <a:rPr lang="en-US" dirty="0"/>
              <a:t>Groups: </a:t>
            </a:r>
            <a:r>
              <a:rPr lang="en-US" dirty="0" smtClean="0"/>
              <a:t>19 genres</a:t>
            </a:r>
            <a:endParaRPr lang="en-US" dirty="0"/>
          </a:p>
          <a:p>
            <a:pPr lvl="1"/>
            <a:r>
              <a:rPr lang="en-US" dirty="0"/>
              <a:t>Categories: k-means clustering (k=25)</a:t>
            </a:r>
          </a:p>
          <a:p>
            <a:pPr lvl="1"/>
            <a:r>
              <a:rPr lang="en-US" dirty="0"/>
              <a:t>Reward: Gaussian </a:t>
            </a:r>
            <a:r>
              <a:rPr lang="en-US" dirty="0" smtClean="0"/>
              <a:t>with average rating a user gave to movies associated with an arm as mean </a:t>
            </a:r>
            <a:endParaRPr lang="en-US" dirty="0"/>
          </a:p>
          <a:p>
            <a:r>
              <a:rPr lang="en-US" dirty="0"/>
              <a:t>YOW Dataset</a:t>
            </a:r>
          </a:p>
          <a:p>
            <a:pPr lvl="1"/>
            <a:r>
              <a:rPr lang="en-US" dirty="0"/>
              <a:t>Similar to </a:t>
            </a:r>
            <a:r>
              <a:rPr lang="en-US" dirty="0" err="1"/>
              <a:t>MovieLens</a:t>
            </a:r>
            <a:endParaRPr lang="en-US" dirty="0"/>
          </a:p>
          <a:p>
            <a:pPr lvl="1"/>
            <a:endParaRPr lang="en-US" dirty="0"/>
          </a:p>
        </p:txBody>
      </p:sp>
    </p:spTree>
    <p:extLst>
      <p:ext uri="{BB962C8B-B14F-4D97-AF65-F5344CB8AC3E}">
        <p14:creationId xmlns:p14="http://schemas.microsoft.com/office/powerpoint/2010/main" val="20658747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Reducing Polarization on the Reward</a:t>
            </a:r>
          </a:p>
        </p:txBody>
      </p:sp>
      <p:sp>
        <p:nvSpPr>
          <p:cNvPr id="3" name="Content Placeholder 2"/>
          <p:cNvSpPr>
            <a:spLocks noGrp="1"/>
          </p:cNvSpPr>
          <p:nvPr>
            <p:ph idx="1"/>
          </p:nvPr>
        </p:nvSpPr>
        <p:spPr>
          <a:xfrm>
            <a:off x="1097280" y="1845734"/>
            <a:ext cx="10501162" cy="4023360"/>
          </a:xfrm>
        </p:spPr>
        <p:txBody>
          <a:bodyPr/>
          <a:lstStyle/>
          <a:p>
            <a:r>
              <a:rPr lang="en-US" dirty="0"/>
              <a:t>Effect of varying upper bound constraint (polarization constraint) </a:t>
            </a:r>
            <a:r>
              <a:rPr lang="en-US" dirty="0" smtClean="0"/>
              <a:t>on normalized cumulative </a:t>
            </a:r>
            <a:r>
              <a:rPr lang="en-US" dirty="0"/>
              <a:t>reward </a:t>
            </a:r>
          </a:p>
        </p:txBody>
      </p:sp>
      <p:pic>
        <p:nvPicPr>
          <p:cNvPr id="4" name="Picture 3"/>
          <p:cNvPicPr>
            <a:picLocks noChangeAspect="1"/>
          </p:cNvPicPr>
          <p:nvPr/>
        </p:nvPicPr>
        <p:blipFill>
          <a:blip r:embed="rId3"/>
          <a:stretch>
            <a:fillRect/>
          </a:stretch>
        </p:blipFill>
        <p:spPr>
          <a:xfrm>
            <a:off x="494155" y="2280315"/>
            <a:ext cx="11264649" cy="2926080"/>
          </a:xfrm>
          <a:prstGeom prst="rect">
            <a:avLst/>
          </a:prstGeom>
        </p:spPr>
      </p:pic>
    </p:spTree>
    <p:extLst>
      <p:ext uri="{BB962C8B-B14F-4D97-AF65-F5344CB8AC3E}">
        <p14:creationId xmlns:p14="http://schemas.microsoft.com/office/powerpoint/2010/main" val="34395537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Polarization Over Time</a:t>
            </a:r>
          </a:p>
        </p:txBody>
      </p:sp>
      <p:sp>
        <p:nvSpPr>
          <p:cNvPr id="3" name="Content Placeholder 2"/>
          <p:cNvSpPr>
            <a:spLocks noGrp="1"/>
          </p:cNvSpPr>
          <p:nvPr>
            <p:ph idx="1"/>
          </p:nvPr>
        </p:nvSpPr>
        <p:spPr/>
        <p:txBody>
          <a:bodyPr/>
          <a:lstStyle/>
          <a:p>
            <a:r>
              <a:rPr lang="en-US" dirty="0"/>
              <a:t>Avoiding polarization and enforcing diversification</a:t>
            </a:r>
          </a:p>
        </p:txBody>
      </p:sp>
      <p:pic>
        <p:nvPicPr>
          <p:cNvPr id="4" name="Picture 3"/>
          <p:cNvPicPr>
            <a:picLocks noChangeAspect="1"/>
          </p:cNvPicPr>
          <p:nvPr/>
        </p:nvPicPr>
        <p:blipFill>
          <a:blip r:embed="rId3"/>
          <a:stretch>
            <a:fillRect/>
          </a:stretch>
        </p:blipFill>
        <p:spPr>
          <a:xfrm>
            <a:off x="326083" y="2544418"/>
            <a:ext cx="11600794" cy="2927671"/>
          </a:xfrm>
          <a:prstGeom prst="rect">
            <a:avLst/>
          </a:prstGeom>
        </p:spPr>
      </p:pic>
    </p:spTree>
    <p:extLst>
      <p:ext uri="{BB962C8B-B14F-4D97-AF65-F5344CB8AC3E}">
        <p14:creationId xmlns:p14="http://schemas.microsoft.com/office/powerpoint/2010/main" val="18328863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lvl="1"/>
            <a:r>
              <a:rPr lang="en-US" dirty="0"/>
              <a:t>Combating polarization in personalization algorithms that learn user behavior.</a:t>
            </a:r>
          </a:p>
          <a:p>
            <a:pPr lvl="1"/>
            <a:r>
              <a:rPr lang="en-US" dirty="0"/>
              <a:t>(</a:t>
            </a:r>
            <a:r>
              <a:rPr lang="en-US" i="1" dirty="0"/>
              <a:t>Constrained-</a:t>
            </a:r>
            <a:r>
              <a:rPr lang="el-GR" i="1" dirty="0">
                <a:latin typeface="Calibri" panose="020F0502020204030204" pitchFamily="34" charset="0"/>
                <a:cs typeface="Calibri" panose="020F0502020204030204" pitchFamily="34" charset="0"/>
              </a:rPr>
              <a:t>ε</a:t>
            </a:r>
            <a:r>
              <a:rPr lang="en-US" i="1" dirty="0">
                <a:latin typeface="Calibri" panose="020F0502020204030204" pitchFamily="34" charset="0"/>
                <a:cs typeface="Calibri" panose="020F0502020204030204" pitchFamily="34" charset="0"/>
              </a:rPr>
              <a:t>-Greedy) </a:t>
            </a:r>
            <a:r>
              <a:rPr lang="en-US" dirty="0"/>
              <a:t>A simple bandit algorithm modified to perform well with respect to regret while satisfying polarization constraints. </a:t>
            </a:r>
          </a:p>
          <a:p>
            <a:pPr lvl="1"/>
            <a:endParaRPr lang="en-US" dirty="0"/>
          </a:p>
          <a:p>
            <a:r>
              <a:rPr lang="en-US" dirty="0"/>
              <a:t>LIMITATIONS &amp; FUTURE WORK:</a:t>
            </a:r>
          </a:p>
          <a:p>
            <a:pPr lvl="1"/>
            <a:r>
              <a:rPr lang="en-US" dirty="0"/>
              <a:t>A limitation to the </a:t>
            </a:r>
            <a:r>
              <a:rPr lang="en-US" i="1" dirty="0"/>
              <a:t>Constrained-</a:t>
            </a:r>
            <a:r>
              <a:rPr lang="el-GR" i="1" dirty="0">
                <a:latin typeface="Calibri" panose="020F0502020204030204" pitchFamily="34" charset="0"/>
                <a:cs typeface="Calibri" panose="020F0502020204030204" pitchFamily="34" charset="0"/>
              </a:rPr>
              <a:t>ε</a:t>
            </a:r>
            <a:r>
              <a:rPr lang="en-US" i="1" dirty="0">
                <a:latin typeface="Calibri" panose="020F0502020204030204" pitchFamily="34" charset="0"/>
                <a:cs typeface="Calibri" panose="020F0502020204030204" pitchFamily="34" charset="0"/>
              </a:rPr>
              <a:t>-Greedy </a:t>
            </a:r>
            <a:r>
              <a:rPr lang="en-US" dirty="0">
                <a:latin typeface="Calibri" panose="020F0502020204030204" pitchFamily="34" charset="0"/>
                <a:cs typeface="Calibri" panose="020F0502020204030204" pitchFamily="34" charset="0"/>
              </a:rPr>
              <a:t>is the fact that they assume the group levels and weights for each piece of content are given.</a:t>
            </a:r>
          </a:p>
          <a:p>
            <a:pPr lvl="1"/>
            <a:r>
              <a:rPr lang="en-US" dirty="0">
                <a:latin typeface="Calibri" panose="020F0502020204030204" pitchFamily="34" charset="0"/>
                <a:cs typeface="Calibri" panose="020F0502020204030204" pitchFamily="34" charset="0"/>
              </a:rPr>
              <a:t>Extending the work to a dynamic setting where the type of content changes over time (e.g. using restless bandit techniques).</a:t>
            </a:r>
          </a:p>
          <a:p>
            <a:pPr lvl="1"/>
            <a:r>
              <a:rPr lang="en-US" dirty="0">
                <a:latin typeface="Calibri" panose="020F0502020204030204" pitchFamily="34" charset="0"/>
                <a:cs typeface="Calibri" panose="020F0502020204030204" pitchFamily="34" charset="0"/>
              </a:rPr>
              <a:t>Testing the algorithm in the field to capture user satisfaction would give deeper insights into the benefits and tradeoffs between personalization and diversification.</a:t>
            </a:r>
            <a:endParaRPr lang="en-US" dirty="0"/>
          </a:p>
        </p:txBody>
      </p:sp>
    </p:spTree>
    <p:extLst>
      <p:ext uri="{BB962C8B-B14F-4D97-AF65-F5344CB8AC3E}">
        <p14:creationId xmlns:p14="http://schemas.microsoft.com/office/powerpoint/2010/main" val="4004176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Title 1"/>
          <p:cNvSpPr txBox="1">
            <a:spLocks/>
          </p:cNvSpPr>
          <p:nvPr/>
        </p:nvSpPr>
        <p:spPr>
          <a:xfrm>
            <a:off x="4440141" y="3301473"/>
            <a:ext cx="3372678" cy="97235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t>THANK YOU!</a:t>
            </a:r>
            <a:endParaRPr lang="en-US" dirty="0"/>
          </a:p>
        </p:txBody>
      </p:sp>
    </p:spTree>
    <p:extLst>
      <p:ext uri="{BB962C8B-B14F-4D97-AF65-F5344CB8AC3E}">
        <p14:creationId xmlns:p14="http://schemas.microsoft.com/office/powerpoint/2010/main" val="2747420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6160D-AE5F-4C8A-8101-813D96D066C9}"/>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E8054605-35D8-4622-ADEA-7D98F889D9B3}"/>
              </a:ext>
            </a:extLst>
          </p:cNvPr>
          <p:cNvSpPr>
            <a:spLocks noGrp="1"/>
          </p:cNvSpPr>
          <p:nvPr>
            <p:ph idx="1"/>
          </p:nvPr>
        </p:nvSpPr>
        <p:spPr/>
        <p:txBody>
          <a:bodyPr/>
          <a:lstStyle/>
          <a:p>
            <a:pPr lvl="1">
              <a:lnSpc>
                <a:spcPct val="150000"/>
              </a:lnSpc>
            </a:pPr>
            <a:r>
              <a:rPr lang="en-US" dirty="0"/>
              <a:t>Introduction</a:t>
            </a:r>
          </a:p>
          <a:p>
            <a:pPr lvl="1">
              <a:lnSpc>
                <a:spcPct val="150000"/>
              </a:lnSpc>
            </a:pPr>
            <a:r>
              <a:rPr lang="en-US" dirty="0"/>
              <a:t>Why Does Polarization Occur?</a:t>
            </a:r>
          </a:p>
          <a:p>
            <a:pPr lvl="1">
              <a:lnSpc>
                <a:spcPct val="150000"/>
              </a:lnSpc>
            </a:pPr>
            <a:r>
              <a:rPr lang="en-US" dirty="0"/>
              <a:t>Contributions</a:t>
            </a:r>
          </a:p>
          <a:p>
            <a:pPr lvl="1">
              <a:lnSpc>
                <a:spcPct val="150000"/>
              </a:lnSpc>
            </a:pPr>
            <a:r>
              <a:rPr lang="en-US" dirty="0"/>
              <a:t>Formal Definitions</a:t>
            </a:r>
          </a:p>
          <a:p>
            <a:pPr lvl="1">
              <a:lnSpc>
                <a:spcPct val="150000"/>
              </a:lnSpc>
            </a:pPr>
            <a:r>
              <a:rPr lang="en-US" dirty="0"/>
              <a:t>Model Description</a:t>
            </a:r>
          </a:p>
          <a:p>
            <a:pPr lvl="1">
              <a:lnSpc>
                <a:spcPct val="150000"/>
              </a:lnSpc>
            </a:pPr>
            <a:r>
              <a:rPr lang="en-US" dirty="0"/>
              <a:t>Algorithmic Results</a:t>
            </a:r>
          </a:p>
          <a:p>
            <a:pPr lvl="1">
              <a:lnSpc>
                <a:spcPct val="150000"/>
              </a:lnSpc>
            </a:pPr>
            <a:r>
              <a:rPr lang="en-US" dirty="0"/>
              <a:t>Empirical Results</a:t>
            </a:r>
          </a:p>
          <a:p>
            <a:pPr lvl="1">
              <a:lnSpc>
                <a:spcPct val="150000"/>
              </a:lnSpc>
            </a:pPr>
            <a:r>
              <a:rPr lang="en-US" dirty="0"/>
              <a:t>Conclusion and Extensions</a:t>
            </a:r>
          </a:p>
          <a:p>
            <a:endParaRPr lang="en-US" dirty="0"/>
          </a:p>
        </p:txBody>
      </p:sp>
    </p:spTree>
    <p:extLst>
      <p:ext uri="{BB962C8B-B14F-4D97-AF65-F5344CB8AC3E}">
        <p14:creationId xmlns:p14="http://schemas.microsoft.com/office/powerpoint/2010/main" val="1008881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pPr marL="201168" lvl="1" indent="0">
              <a:lnSpc>
                <a:spcPct val="150000"/>
              </a:lnSpc>
              <a:buNone/>
            </a:pPr>
            <a:r>
              <a:rPr lang="en-US" dirty="0"/>
              <a:t>Prevalence of personalization in day-to-day life</a:t>
            </a:r>
          </a:p>
          <a:p>
            <a:pPr lvl="1">
              <a:lnSpc>
                <a:spcPct val="150000"/>
              </a:lnSpc>
            </a:pPr>
            <a:r>
              <a:rPr lang="en-US" dirty="0"/>
              <a:t>News and social media feeds, online advertising, product recommendation.</a:t>
            </a:r>
          </a:p>
          <a:p>
            <a:pPr lvl="1">
              <a:lnSpc>
                <a:spcPct val="150000"/>
              </a:lnSpc>
            </a:pPr>
            <a:r>
              <a:rPr lang="en-US" dirty="0"/>
              <a:t>Higher utility and efficiency for the platform, as well as increased user satisfaction.</a:t>
            </a:r>
          </a:p>
        </p:txBody>
      </p:sp>
      <p:pic>
        <p:nvPicPr>
          <p:cNvPr id="1032" name="Picture 8" descr="Image result for social media recommendati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00494" y="0"/>
            <a:ext cx="4034878" cy="15741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amazon recommendations me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8874" y="3635432"/>
            <a:ext cx="2604156" cy="223213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youtube recommendations me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2562" y="3635432"/>
            <a:ext cx="2233662" cy="2233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33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1097280" y="4621292"/>
            <a:ext cx="10058400" cy="748453"/>
          </a:xfrm>
        </p:spPr>
        <p:txBody>
          <a:bodyPr>
            <a:normAutofit lnSpcReduction="10000"/>
          </a:bodyPr>
          <a:lstStyle/>
          <a:p>
            <a:pPr marL="0" indent="0" algn="ctr">
              <a:buNone/>
            </a:pPr>
            <a:r>
              <a:rPr lang="en-US" sz="2400" i="1" dirty="0">
                <a:solidFill>
                  <a:srgbClr val="FF0000"/>
                </a:solidFill>
              </a:rPr>
              <a:t>Can we design personalization algorithms that allow us to avoid polarization yet still optimize individual utility?</a:t>
            </a:r>
          </a:p>
        </p:txBody>
      </p:sp>
      <p:sp>
        <p:nvSpPr>
          <p:cNvPr id="6" name="Content Placeholder 2">
            <a:extLst>
              <a:ext uri="{FF2B5EF4-FFF2-40B4-BE49-F238E27FC236}">
                <a16:creationId xmlns:a16="http://schemas.microsoft.com/office/drawing/2014/main" id="{309B5107-1EBA-4DA2-B2BF-715764E66BCE}"/>
              </a:ext>
            </a:extLst>
          </p:cNvPr>
          <p:cNvSpPr txBox="1">
            <a:spLocks/>
          </p:cNvSpPr>
          <p:nvPr/>
        </p:nvSpPr>
        <p:spPr>
          <a:xfrm>
            <a:off x="1097280" y="1845734"/>
            <a:ext cx="10058400" cy="220672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lnSpc>
                <a:spcPct val="150000"/>
              </a:lnSpc>
              <a:buFont typeface="Calibri" pitchFamily="34" charset="0"/>
              <a:buNone/>
            </a:pPr>
            <a:r>
              <a:rPr lang="en-US" sz="2000" dirty="0"/>
              <a:t>Polarization as a consequence of personalization:</a:t>
            </a:r>
          </a:p>
          <a:p>
            <a:pPr lvl="1">
              <a:lnSpc>
                <a:spcPct val="150000"/>
              </a:lnSpc>
            </a:pPr>
            <a:r>
              <a:rPr lang="en-US" dirty="0"/>
              <a:t>Propagation or creation of biases which can influence decisions or opinions.</a:t>
            </a:r>
          </a:p>
          <a:p>
            <a:pPr lvl="1">
              <a:lnSpc>
                <a:spcPct val="150000"/>
              </a:lnSpc>
            </a:pPr>
            <a:r>
              <a:rPr lang="en-US" dirty="0"/>
              <a:t>Examples: Google search results after 2016 presidential election, targeting people on Facebook.</a:t>
            </a:r>
          </a:p>
          <a:p>
            <a:pPr lvl="1">
              <a:lnSpc>
                <a:spcPct val="150000"/>
              </a:lnSpc>
            </a:pPr>
            <a:r>
              <a:rPr lang="en-US" dirty="0"/>
              <a:t>Naïve solution: Hide certain user characteristics. </a:t>
            </a:r>
          </a:p>
          <a:p>
            <a:pPr marL="0" indent="0">
              <a:buFont typeface="Calibri" panose="020F0502020204030204" pitchFamily="34" charset="0"/>
              <a:buNone/>
            </a:pPr>
            <a:endParaRPr lang="en-US" dirty="0"/>
          </a:p>
        </p:txBody>
      </p:sp>
    </p:spTree>
    <p:extLst>
      <p:ext uri="{BB962C8B-B14F-4D97-AF65-F5344CB8AC3E}">
        <p14:creationId xmlns:p14="http://schemas.microsoft.com/office/powerpoint/2010/main" val="3110836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Does Polarization Occur?</a:t>
            </a:r>
          </a:p>
        </p:txBody>
      </p:sp>
      <p:sp>
        <p:nvSpPr>
          <p:cNvPr id="5" name="Content Placeholder 4">
            <a:extLst>
              <a:ext uri="{FF2B5EF4-FFF2-40B4-BE49-F238E27FC236}">
                <a16:creationId xmlns:a16="http://schemas.microsoft.com/office/drawing/2014/main" id="{3187993E-FDE1-4109-9064-0CCC7AAF72DA}"/>
              </a:ext>
            </a:extLst>
          </p:cNvPr>
          <p:cNvSpPr>
            <a:spLocks noGrp="1"/>
          </p:cNvSpPr>
          <p:nvPr>
            <p:ph sz="half" idx="1"/>
          </p:nvPr>
        </p:nvSpPr>
        <p:spPr/>
        <p:txBody>
          <a:bodyPr>
            <a:normAutofit/>
          </a:bodyPr>
          <a:lstStyle/>
          <a:p>
            <a:pPr lvl="1">
              <a:lnSpc>
                <a:spcPct val="150000"/>
              </a:lnSpc>
            </a:pPr>
            <a:r>
              <a:rPr lang="en-US" dirty="0"/>
              <a:t>Online learning using content selection algorithms to maximize positive feedback and revenue.</a:t>
            </a:r>
          </a:p>
          <a:p>
            <a:pPr lvl="1">
              <a:lnSpc>
                <a:spcPct val="150000"/>
              </a:lnSpc>
            </a:pPr>
            <a:r>
              <a:rPr lang="en-US" dirty="0"/>
              <a:t>Maintain and update a user-specific probability distribution.</a:t>
            </a:r>
          </a:p>
          <a:p>
            <a:pPr lvl="1">
              <a:lnSpc>
                <a:spcPct val="150000"/>
              </a:lnSpc>
            </a:pPr>
            <a:r>
              <a:rPr lang="en-US" dirty="0"/>
              <a:t>Corresponding probability distribution concentrates as the algorithm learns more about the user.</a:t>
            </a:r>
          </a:p>
          <a:p>
            <a:pPr lvl="1">
              <a:lnSpc>
                <a:spcPct val="150000"/>
              </a:lnSpc>
            </a:pPr>
            <a:endParaRPr lang="en-US" dirty="0"/>
          </a:p>
          <a:p>
            <a:pPr marL="0" indent="0">
              <a:buNone/>
            </a:pPr>
            <a:endParaRPr lang="en-US" dirty="0"/>
          </a:p>
          <a:p>
            <a:endParaRPr lang="en-US" dirty="0"/>
          </a:p>
        </p:txBody>
      </p:sp>
      <p:pic>
        <p:nvPicPr>
          <p:cNvPr id="6" name="Content Placeholder 5">
            <a:extLst>
              <a:ext uri="{FF2B5EF4-FFF2-40B4-BE49-F238E27FC236}">
                <a16:creationId xmlns:a16="http://schemas.microsoft.com/office/drawing/2014/main" id="{585E0B9E-7B7F-4FE0-AB94-4ED36A519B32}"/>
              </a:ext>
            </a:extLst>
          </p:cNvPr>
          <p:cNvPicPr>
            <a:picLocks noGrp="1" noChangeAspect="1"/>
          </p:cNvPicPr>
          <p:nvPr>
            <p:ph sz="half" idx="2"/>
          </p:nvPr>
        </p:nvPicPr>
        <p:blipFill>
          <a:blip r:embed="rId3"/>
          <a:stretch>
            <a:fillRect/>
          </a:stretch>
        </p:blipFill>
        <p:spPr>
          <a:xfrm>
            <a:off x="6087992" y="1943100"/>
            <a:ext cx="5072366" cy="3925994"/>
          </a:xfrm>
          <a:prstGeom prst="rect">
            <a:avLst/>
          </a:prstGeom>
        </p:spPr>
      </p:pic>
    </p:spTree>
    <p:extLst>
      <p:ext uri="{BB962C8B-B14F-4D97-AF65-F5344CB8AC3E}">
        <p14:creationId xmlns:p14="http://schemas.microsoft.com/office/powerpoint/2010/main" val="3863918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9E64-C72A-4961-AA06-1D44E90B51B5}"/>
              </a:ext>
            </a:extLst>
          </p:cNvPr>
          <p:cNvSpPr>
            <a:spLocks noGrp="1"/>
          </p:cNvSpPr>
          <p:nvPr>
            <p:ph type="title"/>
          </p:nvPr>
        </p:nvSpPr>
        <p:spPr/>
        <p:txBody>
          <a:bodyPr/>
          <a:lstStyle/>
          <a:p>
            <a:r>
              <a:rPr lang="en-US" dirty="0"/>
              <a:t>Contributions</a:t>
            </a:r>
          </a:p>
        </p:txBody>
      </p:sp>
      <p:sp>
        <p:nvSpPr>
          <p:cNvPr id="4" name="Content Placeholder 3">
            <a:extLst>
              <a:ext uri="{FF2B5EF4-FFF2-40B4-BE49-F238E27FC236}">
                <a16:creationId xmlns:a16="http://schemas.microsoft.com/office/drawing/2014/main" id="{043A4300-2955-48C0-83F5-D7DE96D78B87}"/>
              </a:ext>
            </a:extLst>
          </p:cNvPr>
          <p:cNvSpPr>
            <a:spLocks noGrp="1"/>
          </p:cNvSpPr>
          <p:nvPr>
            <p:ph sz="half" idx="1"/>
          </p:nvPr>
        </p:nvSpPr>
        <p:spPr/>
        <p:txBody>
          <a:bodyPr>
            <a:normAutofit/>
          </a:bodyPr>
          <a:lstStyle/>
          <a:p>
            <a:pPr lvl="1">
              <a:lnSpc>
                <a:spcPct val="150000"/>
              </a:lnSpc>
            </a:pPr>
            <a:r>
              <a:rPr lang="en-US" dirty="0"/>
              <a:t>A simple framework introduced which allows to place constraints on the probability distribution from which content is sampled.</a:t>
            </a:r>
          </a:p>
          <a:p>
            <a:pPr lvl="1">
              <a:lnSpc>
                <a:spcPct val="150000"/>
              </a:lnSpc>
            </a:pPr>
            <a:r>
              <a:rPr lang="en-US" dirty="0"/>
              <a:t>Existing algorithm for the unconstrained bandit setting used with polarization constraints. </a:t>
            </a:r>
          </a:p>
          <a:p>
            <a:pPr lvl="1">
              <a:lnSpc>
                <a:spcPct val="150000"/>
              </a:lnSpc>
            </a:pPr>
            <a:r>
              <a:rPr lang="en-US" dirty="0"/>
              <a:t>Scalable algorithm with provable guarantees.</a:t>
            </a:r>
          </a:p>
          <a:p>
            <a:pPr lvl="1">
              <a:lnSpc>
                <a:spcPct val="150000"/>
              </a:lnSpc>
            </a:pPr>
            <a:endParaRPr lang="en-US" dirty="0"/>
          </a:p>
          <a:p>
            <a:pPr lvl="1">
              <a:lnSpc>
                <a:spcPct val="150000"/>
              </a:lnSpc>
            </a:pPr>
            <a:endParaRPr lang="en-US" dirty="0"/>
          </a:p>
          <a:p>
            <a:pPr marL="0" indent="0">
              <a:buNone/>
            </a:pPr>
            <a:endParaRPr lang="en-US" dirty="0"/>
          </a:p>
          <a:p>
            <a:endParaRPr lang="en-US" dirty="0"/>
          </a:p>
          <a:p>
            <a:endParaRPr lang="en-US" dirty="0"/>
          </a:p>
        </p:txBody>
      </p:sp>
      <p:pic>
        <p:nvPicPr>
          <p:cNvPr id="7" name="Content Placeholder 6">
            <a:extLst>
              <a:ext uri="{FF2B5EF4-FFF2-40B4-BE49-F238E27FC236}">
                <a16:creationId xmlns:a16="http://schemas.microsoft.com/office/drawing/2014/main" id="{C88E1D9D-9D94-4FBB-B845-A259CFAF524B}"/>
              </a:ext>
            </a:extLst>
          </p:cNvPr>
          <p:cNvPicPr>
            <a:picLocks noGrp="1" noChangeAspect="1"/>
          </p:cNvPicPr>
          <p:nvPr>
            <p:ph sz="half" idx="2"/>
          </p:nvPr>
        </p:nvPicPr>
        <p:blipFill>
          <a:blip r:embed="rId3"/>
          <a:stretch>
            <a:fillRect/>
          </a:stretch>
        </p:blipFill>
        <p:spPr>
          <a:xfrm>
            <a:off x="6107886" y="1845734"/>
            <a:ext cx="5158371" cy="4023360"/>
          </a:xfrm>
          <a:prstGeom prst="rect">
            <a:avLst/>
          </a:prstGeom>
        </p:spPr>
      </p:pic>
    </p:spTree>
    <p:extLst>
      <p:ext uri="{BB962C8B-B14F-4D97-AF65-F5344CB8AC3E}">
        <p14:creationId xmlns:p14="http://schemas.microsoft.com/office/powerpoint/2010/main" val="3653193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Definitions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3274907"/>
              </a:xfrm>
            </p:spPr>
            <p:txBody>
              <a:bodyPr>
                <a:normAutofit lnSpcReduction="10000"/>
              </a:bodyPr>
              <a:lstStyle/>
              <a:p>
                <a:pPr marL="201168" lvl="1" indent="0">
                  <a:lnSpc>
                    <a:spcPct val="150000"/>
                  </a:lnSpc>
                  <a:buNone/>
                </a:pPr>
                <a:r>
                  <a:rPr lang="en-US" dirty="0"/>
                  <a:t>Multi-armed bandit setting</a:t>
                </a:r>
              </a:p>
              <a:p>
                <a:pPr lvl="1">
                  <a:lnSpc>
                    <a:spcPct val="150000"/>
                  </a:lnSpc>
                </a:pPr>
                <a:r>
                  <a:rPr lang="en-US" dirty="0"/>
                  <a:t>At each time step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=1, …, </m:t>
                    </m:r>
                    <m:r>
                      <a:rPr lang="en-US" b="0" i="1" smtClean="0">
                        <a:latin typeface="Cambria Math" panose="02040503050406030204" pitchFamily="18" charset="0"/>
                      </a:rPr>
                      <m:t>𝑇</m:t>
                    </m:r>
                  </m:oMath>
                </a14:m>
                <a:r>
                  <a:rPr lang="en-US" dirty="0"/>
                  <a:t>, a sample </a:t>
                </a:r>
                <a14:m>
                  <m:oMath xmlns:m="http://schemas.openxmlformats.org/officeDocument/2006/math">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𝑟</m:t>
                        </m:r>
                      </m:e>
                      <m:sub>
                        <m:r>
                          <a:rPr lang="en-US" b="0" i="1" smtClean="0">
                            <a:latin typeface="Cambria Math" panose="02040503050406030204" pitchFamily="18" charset="0"/>
                          </a:rPr>
                          <m:t>1</m:t>
                        </m:r>
                      </m:sub>
                      <m:sup>
                        <m:r>
                          <a:rPr lang="en-US" b="0" i="1" smtClean="0">
                            <a:latin typeface="Cambria Math" panose="02040503050406030204" pitchFamily="18" charset="0"/>
                          </a:rPr>
                          <m:t>𝑡</m:t>
                        </m:r>
                      </m:sup>
                    </m:sSubSup>
                    <m:r>
                      <a:rPr lang="en-US" b="0" i="1" smtClean="0">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b="0" i="1" smtClean="0">
                            <a:latin typeface="Cambria Math" panose="02040503050406030204" pitchFamily="18" charset="0"/>
                          </a:rPr>
                          <m:t>𝑘</m:t>
                        </m:r>
                      </m:sub>
                      <m:sup>
                        <m:r>
                          <a:rPr lang="en-US" i="1">
                            <a:latin typeface="Cambria Math" panose="02040503050406030204" pitchFamily="18" charset="0"/>
                          </a:rPr>
                          <m:t>𝑡</m:t>
                        </m:r>
                      </m:sup>
                    </m:sSubSup>
                    <m:r>
                      <a:rPr lang="en-US" b="0" i="1" smtClean="0">
                        <a:latin typeface="Cambria Math" panose="02040503050406030204" pitchFamily="18" charset="0"/>
                      </a:rPr>
                      <m:t>)</m:t>
                    </m:r>
                  </m:oMath>
                </a14:m>
                <a:r>
                  <a:rPr lang="en-US" dirty="0"/>
                  <a:t> is drawn from an unknown distribution </a:t>
                </a:r>
                <a14:m>
                  <m:oMath xmlns:m="http://schemas.openxmlformats.org/officeDocument/2006/math">
                    <m:r>
                      <a:rPr lang="en-US" b="0" i="1" smtClean="0">
                        <a:latin typeface="Cambria Math" panose="02040503050406030204" pitchFamily="18" charset="0"/>
                      </a:rPr>
                      <m:t>𝓓</m:t>
                    </m:r>
                  </m:oMath>
                </a14:m>
                <a:r>
                  <a:rPr lang="en-US" dirty="0"/>
                  <a:t>. </a:t>
                </a:r>
              </a:p>
              <a:p>
                <a:pPr lvl="1">
                  <a:lnSpc>
                    <a:spcPct val="150000"/>
                  </a:lnSpc>
                </a:pPr>
                <a:r>
                  <a:rPr lang="en-US" dirty="0"/>
                  <a:t>The player (content selection algorithm) selects an </a:t>
                </a:r>
                <a:r>
                  <a:rPr lang="en-US" i="1" dirty="0"/>
                  <a:t>arm</a:t>
                </a:r>
                <a:r>
                  <a:rPr lang="en-US" dirty="0"/>
                  <a:t> (content)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oMath>
                </a14:m>
                <a:r>
                  <a:rPr lang="en-US" dirty="0"/>
                  <a:t> and receives a </a:t>
                </a:r>
                <a:r>
                  <a:rPr lang="en-US" i="1" dirty="0"/>
                  <a:t>reward</a:t>
                </a:r>
                <a:r>
                  <a:rPr lang="en-US" dirty="0"/>
                  <a: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𝑟</m:t>
                        </m:r>
                      </m:e>
                      <m:sub>
                        <m:r>
                          <a:rPr lang="en-US" b="0" i="1" smtClean="0">
                            <a:latin typeface="Cambria Math" panose="02040503050406030204" pitchFamily="18" charset="0"/>
                          </a:rPr>
                          <m:t>𝑎</m:t>
                        </m:r>
                      </m:sub>
                      <m:sup>
                        <m:r>
                          <a:rPr lang="en-US" b="0" i="1" smtClean="0">
                            <a:latin typeface="Cambria Math" panose="02040503050406030204" pitchFamily="18" charset="0"/>
                          </a:rPr>
                          <m:t>𝑡</m:t>
                        </m:r>
                      </m:sup>
                    </m:sSubSup>
                    <m:r>
                      <a:rPr lang="en-US" b="0" i="1" smtClean="0">
                        <a:latin typeface="Cambria Math" panose="02040503050406030204" pitchFamily="18" charset="0"/>
                      </a:rPr>
                      <m:t>∈[0, 1]</m:t>
                    </m:r>
                  </m:oMath>
                </a14:m>
                <a:r>
                  <a:rPr lang="en-US" dirty="0"/>
                  <a:t>.</a:t>
                </a:r>
              </a:p>
              <a:p>
                <a:pPr lvl="1">
                  <a:lnSpc>
                    <a:spcPct val="150000"/>
                  </a:lnSpc>
                </a:pPr>
                <a:r>
                  <a:rPr lang="en-US" dirty="0"/>
                  <a:t>The algorithm computes a probability distribution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𝑡</m:t>
                        </m:r>
                      </m:sup>
                    </m:sSup>
                  </m:oMath>
                </a14:m>
                <a:r>
                  <a:rPr lang="en-US" dirty="0"/>
                  <a:t> over the arms based on the previous observations </a:t>
                </a:r>
                <a14:m>
                  <m:oMath xmlns:m="http://schemas.openxmlformats.org/officeDocument/2006/math">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1</m:t>
                            </m:r>
                          </m:sup>
                        </m:sSup>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𝑟</m:t>
                            </m:r>
                          </m:e>
                          <m:sub>
                            <m:r>
                              <a:rPr lang="en-US" b="0" i="1" smtClean="0">
                                <a:latin typeface="Cambria Math" panose="02040503050406030204" pitchFamily="18" charset="0"/>
                              </a:rPr>
                              <m:t>𝑎</m:t>
                            </m:r>
                          </m:sub>
                          <m:sup>
                            <m:r>
                              <a:rPr lang="en-US" b="0" i="1" smtClean="0">
                                <a:latin typeface="Cambria Math" panose="02040503050406030204" pitchFamily="18" charset="0"/>
                              </a:rPr>
                              <m:t>1</m:t>
                            </m:r>
                          </m:sup>
                        </m:sSubSup>
                      </m:e>
                    </m:d>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b="0" i="1" smtClean="0">
                            <a:latin typeface="Cambria Math" panose="02040503050406030204" pitchFamily="18" charset="0"/>
                          </a:rPr>
                          <m:t>𝑡</m:t>
                        </m:r>
                        <m:r>
                          <a:rPr lang="en-US" b="0" i="1" smtClean="0">
                            <a:latin typeface="Cambria Math" panose="02040503050406030204" pitchFamily="18" charset="0"/>
                          </a:rPr>
                          <m:t>−1</m:t>
                        </m:r>
                      </m:sup>
                    </m:sSup>
                    <m:r>
                      <a:rPr lang="en-US" i="1">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𝑎</m:t>
                        </m:r>
                      </m:sub>
                      <m:sup>
                        <m:r>
                          <a:rPr lang="en-US" b="0" i="1" smtClean="0">
                            <a:latin typeface="Cambria Math" panose="02040503050406030204" pitchFamily="18" charset="0"/>
                          </a:rPr>
                          <m:t>𝑡</m:t>
                        </m:r>
                        <m:r>
                          <a:rPr lang="en-US" b="0" i="1" smtClean="0">
                            <a:latin typeface="Cambria Math" panose="02040503050406030204" pitchFamily="18" charset="0"/>
                          </a:rPr>
                          <m:t>−1</m:t>
                        </m:r>
                      </m:sup>
                    </m:sSubSup>
                    <m:r>
                      <a:rPr lang="en-US" i="1">
                        <a:latin typeface="Cambria Math" panose="02040503050406030204" pitchFamily="18" charset="0"/>
                      </a:rPr>
                      <m:t>)</m:t>
                    </m:r>
                  </m:oMath>
                </a14:m>
                <a:r>
                  <a:rPr lang="en-US" dirty="0"/>
                  <a:t> and then selects an arm </a:t>
                </a:r>
                <a14:m>
                  <m:oMath xmlns:m="http://schemas.openxmlformats.org/officeDocument/2006/math">
                    <m:sSup>
                      <m:sSupPr>
                        <m:ctrlPr>
                          <a:rPr lang="en-US" b="0" i="1" smtClean="0">
                            <a:latin typeface="Cambria Math" panose="02040503050406030204" pitchFamily="18" charset="0"/>
                          </a:rPr>
                        </m:ctrlPr>
                      </m:sSupPr>
                      <m:e>
                        <m:r>
                          <a:rPr lang="en-US" i="1">
                            <a:latin typeface="Cambria Math" panose="02040503050406030204" pitchFamily="18" charset="0"/>
                          </a:rPr>
                          <m:t>𝑎</m:t>
                        </m:r>
                      </m:e>
                      <m:sup>
                        <m:r>
                          <a:rPr lang="en-US" b="0" i="1" smtClean="0">
                            <a:latin typeface="Cambria Math" panose="02040503050406030204" pitchFamily="18" charset="0"/>
                          </a:rPr>
                          <m:t>𝑡</m:t>
                        </m:r>
                      </m:sup>
                    </m:sSup>
                    <m:r>
                      <a:rPr lang="en-US" i="1">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𝑡</m:t>
                        </m:r>
                      </m:sup>
                    </m:sSup>
                  </m:oMath>
                </a14:m>
                <a:r>
                  <a:rPr lang="en-US" dirty="0"/>
                  <a:t>.</a:t>
                </a:r>
              </a:p>
              <a:p>
                <a:pPr lvl="1">
                  <a:lnSpc>
                    <a:spcPct val="150000"/>
                  </a:lnSpc>
                </a:pPr>
                <a:r>
                  <a:rPr lang="en-US" b="1" u="sng" dirty="0"/>
                  <a:t>Goal</a:t>
                </a:r>
                <a:r>
                  <a:rPr lang="en-US" dirty="0"/>
                  <a:t>: maximize the expected cumulative rewards, or equivalently, minimize the regret.</a:t>
                </a:r>
              </a:p>
              <a:p>
                <a:pPr lvl="1">
                  <a:lnSpc>
                    <a:spcPct val="150000"/>
                  </a:lnSpc>
                </a:pPr>
                <a:endParaRPr lang="en-US" dirty="0"/>
              </a:p>
              <a:p>
                <a:pPr marL="201168" lvl="1" indent="0">
                  <a:lnSpc>
                    <a:spcPct val="150000"/>
                  </a:lnSpc>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3274907"/>
              </a:xfrm>
              <a:blipFill>
                <a:blip r:embed="rId3"/>
                <a:stretch>
                  <a:fillRect r="-103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95CB8A7-733A-4BF5-9598-DE8C74E89F3C}"/>
              </a:ext>
            </a:extLst>
          </p:cNvPr>
          <p:cNvPicPr>
            <a:picLocks noChangeAspect="1"/>
          </p:cNvPicPr>
          <p:nvPr/>
        </p:nvPicPr>
        <p:blipFill>
          <a:blip r:embed="rId4"/>
          <a:stretch>
            <a:fillRect/>
          </a:stretch>
        </p:blipFill>
        <p:spPr>
          <a:xfrm>
            <a:off x="4485322" y="5120641"/>
            <a:ext cx="3282315" cy="799098"/>
          </a:xfrm>
          <a:prstGeom prst="roundRect">
            <a:avLst>
              <a:gd name="adj" fmla="val 16667"/>
            </a:avLst>
          </a:prstGeom>
          <a:ln w="19050">
            <a:solidFill>
              <a:srgbClr val="00B050"/>
            </a:solidFill>
          </a:ln>
          <a:effectLst/>
        </p:spPr>
      </p:pic>
    </p:spTree>
    <p:extLst>
      <p:ext uri="{BB962C8B-B14F-4D97-AF65-F5344CB8AC3E}">
        <p14:creationId xmlns:p14="http://schemas.microsoft.com/office/powerpoint/2010/main" val="1571837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Description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737360"/>
                <a:ext cx="10342880" cy="4809066"/>
              </a:xfrm>
            </p:spPr>
            <p:txBody>
              <a:bodyPr>
                <a:normAutofit lnSpcReduction="10000"/>
              </a:bodyPr>
              <a:lstStyle/>
              <a:p>
                <a:pPr lvl="1">
                  <a:lnSpc>
                    <a:spcPct val="150000"/>
                  </a:lnSpc>
                </a:pPr>
                <a:r>
                  <a:rPr lang="en-US" dirty="0"/>
                  <a:t>Linear constraints imposed on the probability distribution:</a:t>
                </a:r>
                <a:br>
                  <a:rPr lang="en-US" dirty="0"/>
                </a:br>
                <a:r>
                  <a:rPr lang="en-US" dirty="0"/>
                  <a:t/>
                </a:r>
                <a:br>
                  <a:rPr lang="en-US" dirty="0"/>
                </a:br>
                <a:r>
                  <a:rPr lang="en-US" dirty="0"/>
                  <a:t/>
                </a:r>
                <a:br>
                  <a:rPr lang="en-US" dirty="0"/>
                </a:br>
                <a:r>
                  <a:rPr lang="en-US" dirty="0"/>
                  <a:t/>
                </a:r>
                <a:br>
                  <a:rPr lang="en-US" dirty="0"/>
                </a:br>
                <a:r>
                  <a:rPr lang="en-US" dirty="0"/>
                  <a:t>where:</a:t>
                </a:r>
              </a:p>
              <a:p>
                <a:pPr lvl="3">
                  <a:lnSpc>
                    <a:spcPct val="150000"/>
                  </a:lnSpc>
                  <a:buFont typeface="Arial" panose="020B0604020202020204" pitchFamily="34" charset="0"/>
                  <a:buChar char="•"/>
                </a:pPr>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𝐺</m:t>
                        </m:r>
                      </m:e>
                      <m:sub>
                        <m:r>
                          <a:rPr lang="en-US" sz="1800" i="1">
                            <a:latin typeface="Cambria Math" panose="02040503050406030204" pitchFamily="18" charset="0"/>
                          </a:rPr>
                          <m:t>1</m:t>
                        </m:r>
                      </m:sub>
                    </m:sSub>
                    <m:r>
                      <a:rPr lang="en-US" sz="1800" i="1">
                        <a:latin typeface="Cambria Math" panose="02040503050406030204" pitchFamily="18" charset="0"/>
                      </a:rPr>
                      <m:t>, …, </m:t>
                    </m:r>
                    <m:sSub>
                      <m:sSubPr>
                        <m:ctrlPr>
                          <a:rPr lang="en-US" sz="1800" i="1">
                            <a:latin typeface="Cambria Math" panose="02040503050406030204" pitchFamily="18" charset="0"/>
                          </a:rPr>
                        </m:ctrlPr>
                      </m:sSubPr>
                      <m:e>
                        <m:r>
                          <a:rPr lang="en-US" sz="1800" i="1">
                            <a:latin typeface="Cambria Math" panose="02040503050406030204" pitchFamily="18" charset="0"/>
                          </a:rPr>
                          <m:t>𝐺</m:t>
                        </m:r>
                      </m:e>
                      <m:sub>
                        <m:r>
                          <a:rPr lang="en-US" sz="1800" i="1">
                            <a:latin typeface="Cambria Math" panose="02040503050406030204" pitchFamily="18" charset="0"/>
                          </a:rPr>
                          <m:t>𝑔</m:t>
                        </m:r>
                      </m:sub>
                    </m:sSub>
                    <m:r>
                      <a:rPr lang="en-US" sz="1800" i="1">
                        <a:latin typeface="Cambria Math" panose="02040503050406030204" pitchFamily="18" charset="0"/>
                      </a:rPr>
                      <m:t>⊂[</m:t>
                    </m:r>
                    <m:r>
                      <a:rPr lang="en-US" sz="1800" i="1">
                        <a:latin typeface="Cambria Math" panose="02040503050406030204" pitchFamily="18" charset="0"/>
                      </a:rPr>
                      <m:t>𝑘</m:t>
                    </m:r>
                    <m:r>
                      <a:rPr lang="en-US" sz="1800" i="1">
                        <a:latin typeface="Cambria Math" panose="02040503050406030204" pitchFamily="18" charset="0"/>
                      </a:rPr>
                      <m:t>] </m:t>
                    </m:r>
                  </m:oMath>
                </a14:m>
                <a:r>
                  <a:rPr lang="en-US" sz="1800" dirty="0"/>
                  <a:t> be </a:t>
                </a:r>
                <a14:m>
                  <m:oMath xmlns:m="http://schemas.openxmlformats.org/officeDocument/2006/math">
                    <m:r>
                      <a:rPr lang="en-US" sz="1800" i="1">
                        <a:latin typeface="Cambria Math" panose="02040503050406030204" pitchFamily="18" charset="0"/>
                      </a:rPr>
                      <m:t>𝑔</m:t>
                    </m:r>
                  </m:oMath>
                </a14:m>
                <a:r>
                  <a:rPr lang="en-US" sz="1800" dirty="0"/>
                  <a:t> groups of arms which correspond to different groups of content we don’t want to polarize.</a:t>
                </a:r>
              </a:p>
              <a:p>
                <a:pPr lvl="3">
                  <a:lnSpc>
                    <a:spcPct val="150000"/>
                  </a:lnSpc>
                  <a:buFont typeface="Arial" panose="020B0604020202020204" pitchFamily="34" charset="0"/>
                  <a:buChar char="•"/>
                </a:pPr>
                <a:r>
                  <a:rPr lang="en-US" sz="1800" b="0" dirty="0"/>
                  <a:t>Group weight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𝑎</m:t>
                        </m:r>
                      </m:sub>
                    </m:sSub>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𝐺</m:t>
                            </m:r>
                          </m:e>
                          <m:sub>
                            <m:r>
                              <a:rPr lang="en-US" sz="1800" b="0" i="1" smtClean="0">
                                <a:latin typeface="Cambria Math" panose="02040503050406030204" pitchFamily="18" charset="0"/>
                              </a:rPr>
                              <m:t>𝑖</m:t>
                            </m:r>
                          </m:sub>
                        </m:sSub>
                      </m:e>
                    </m:d>
                  </m:oMath>
                </a14:m>
                <a:r>
                  <a:rPr lang="en-US" sz="1800" dirty="0"/>
                  <a:t> denotes the similarity between arm </a:t>
                </a:r>
                <a14:m>
                  <m:oMath xmlns:m="http://schemas.openxmlformats.org/officeDocument/2006/math">
                    <m:r>
                      <a:rPr lang="en-US" sz="1800" b="0" i="1" smtClean="0">
                        <a:latin typeface="Cambria Math" panose="02040503050406030204" pitchFamily="18" charset="0"/>
                      </a:rPr>
                      <m:t>𝑎</m:t>
                    </m:r>
                  </m:oMath>
                </a14:m>
                <a:r>
                  <a:rPr lang="en-US" sz="1800" dirty="0"/>
                  <a:t> and group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𝐺</m:t>
                        </m:r>
                      </m:e>
                      <m:sub>
                        <m:r>
                          <a:rPr lang="en-US" sz="1800" b="0" i="1" smtClean="0">
                            <a:latin typeface="Cambria Math" panose="02040503050406030204" pitchFamily="18" charset="0"/>
                          </a:rPr>
                          <m:t>𝑖</m:t>
                        </m:r>
                      </m:sub>
                    </m:sSub>
                  </m:oMath>
                </a14:m>
                <a:r>
                  <a:rPr lang="en-US" sz="1800" dirty="0"/>
                  <a:t>.</a:t>
                </a:r>
              </a:p>
              <a:p>
                <a:pPr lvl="3">
                  <a:lnSpc>
                    <a:spcPct val="150000"/>
                  </a:lnSpc>
                  <a:buFont typeface="Arial" panose="020B0604020202020204" pitchFamily="34" charset="0"/>
                  <a:buChar char="•"/>
                </a:pPr>
                <a:r>
                  <a:rPr lang="en-US" sz="1800" dirty="0"/>
                  <a:t>Specifying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𝑖</m:t>
                        </m:r>
                      </m:sub>
                    </m:sSub>
                  </m:oMath>
                </a14:m>
                <a:r>
                  <a:rPr lang="en-US" sz="1800" dirty="0"/>
                  <a:t> and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𝑖</m:t>
                        </m:r>
                      </m:sub>
                    </m:sSub>
                  </m:oMath>
                </a14:m>
                <a:r>
                  <a:rPr lang="en-US" sz="1800" dirty="0"/>
                  <a:t> as input allows to control the extent of polarization of context depending on the application, which in turn bounds known metrics for different notions of group fairness.</a:t>
                </a:r>
              </a:p>
              <a:p>
                <a:pPr marL="201168" lvl="1" indent="0">
                  <a:lnSpc>
                    <a:spcPct val="150000"/>
                  </a:lnSpc>
                  <a:buNone/>
                </a:pPr>
                <a:r>
                  <a:rPr lang="en-US" dirty="0"/>
                  <a:t> </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737360"/>
                <a:ext cx="10342880" cy="4809066"/>
              </a:xfr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623013" y="2540000"/>
                <a:ext cx="5291414" cy="525534"/>
              </a:xfrm>
              <a:prstGeom prst="roundRect">
                <a:avLst/>
              </a:prstGeom>
              <a:ln>
                <a:solidFill>
                  <a:srgbClr val="00B050"/>
                </a:solidFill>
              </a:ln>
            </p:spPr>
            <p:style>
              <a:lnRef idx="2">
                <a:schemeClr val="dk1"/>
              </a:lnRef>
              <a:fillRef idx="1">
                <a:schemeClr val="lt1"/>
              </a:fillRef>
              <a:effectRef idx="0">
                <a:schemeClr val="dk1"/>
              </a:effectRef>
              <a:fontRef idx="minor">
                <a:schemeClr val="dk1"/>
              </a:fontRef>
            </p:style>
            <p:txBody>
              <a:bodyPr wrap="none" rtlCol="0">
                <a:spAutoFit/>
              </a:bodyPr>
              <a:lstStyle/>
              <a:p>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𝑙</m:t>
                        </m:r>
                      </m:e>
                      <m:sub>
                        <m:r>
                          <a:rPr lang="en-US" sz="2000" i="1">
                            <a:latin typeface="Cambria Math" panose="02040503050406030204" pitchFamily="18" charset="0"/>
                          </a:rPr>
                          <m:t>𝑖</m:t>
                        </m:r>
                      </m:sub>
                    </m:sSub>
                    <m:r>
                      <a:rPr lang="en-US" sz="2000" i="1">
                        <a:latin typeface="Cambria Math" panose="02040503050406030204" pitchFamily="18" charset="0"/>
                      </a:rPr>
                      <m:t>≤ </m:t>
                    </m:r>
                    <m:nary>
                      <m:naryPr>
                        <m:chr m:val="∑"/>
                        <m:ctrlPr>
                          <a:rPr lang="pt-BR" sz="2000" i="1">
                            <a:latin typeface="Cambria Math" panose="02040503050406030204" pitchFamily="18" charset="0"/>
                          </a:rPr>
                        </m:ctrlPr>
                      </m:naryPr>
                      <m:sub>
                        <m:r>
                          <a:rPr lang="en-US" sz="2000" i="1">
                            <a:latin typeface="Cambria Math" panose="02040503050406030204" pitchFamily="18" charset="0"/>
                          </a:rPr>
                          <m:t>𝑎</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𝐺</m:t>
                            </m:r>
                          </m:e>
                          <m:sub>
                            <m:r>
                              <a:rPr lang="en-US" sz="2000" i="1">
                                <a:latin typeface="Cambria Math" panose="02040503050406030204" pitchFamily="18" charset="0"/>
                              </a:rPr>
                              <m:t>𝑖</m:t>
                            </m:r>
                          </m:sub>
                        </m:sSub>
                      </m:sub>
                      <m:sup/>
                      <m:e>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𝑎</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𝐺</m:t>
                                </m:r>
                              </m:e>
                              <m:sub>
                                <m:r>
                                  <a:rPr lang="en-US" sz="2000" i="1">
                                    <a:latin typeface="Cambria Math" panose="02040503050406030204" pitchFamily="18" charset="0"/>
                                  </a:rPr>
                                  <m:t>𝑖</m:t>
                                </m:r>
                              </m:sub>
                            </m:sSub>
                          </m:e>
                        </m:d>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𝑝</m:t>
                            </m:r>
                          </m:e>
                          <m:sub>
                            <m:r>
                              <a:rPr lang="en-US" sz="2000" i="1">
                                <a:latin typeface="Cambria Math" panose="02040503050406030204" pitchFamily="18" charset="0"/>
                              </a:rPr>
                              <m:t>𝑎</m:t>
                            </m:r>
                          </m:sub>
                          <m:sup>
                            <m:r>
                              <a:rPr lang="en-US" sz="2000" i="1">
                                <a:latin typeface="Cambria Math" panose="02040503050406030204" pitchFamily="18" charset="0"/>
                              </a:rPr>
                              <m:t>𝑡</m:t>
                            </m:r>
                          </m:sup>
                        </m:sSub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𝑖</m:t>
                            </m:r>
                          </m:sub>
                        </m:sSub>
                      </m:e>
                    </m:nary>
                    <m:r>
                      <a:rPr lang="en-US" sz="2000" i="1">
                        <a:latin typeface="Cambria Math" panose="02040503050406030204" pitchFamily="18" charset="0"/>
                      </a:rPr>
                      <m:t> ∀ </m:t>
                    </m:r>
                    <m:r>
                      <a:rPr lang="en-US" sz="2000" i="1">
                        <a:latin typeface="Cambria Math" panose="02040503050406030204" pitchFamily="18" charset="0"/>
                      </a:rPr>
                      <m:t>𝑖</m:t>
                    </m:r>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𝑔</m:t>
                        </m:r>
                      </m:e>
                    </m:d>
                    <m:r>
                      <a:rPr lang="en-US" sz="2000" i="1">
                        <a:latin typeface="Cambria Math" panose="02040503050406030204" pitchFamily="18" charset="0"/>
                      </a:rPr>
                      <m:t>, ∀ </m:t>
                    </m:r>
                    <m:r>
                      <a:rPr lang="en-US" sz="2000" i="1">
                        <a:latin typeface="Cambria Math" panose="02040503050406030204" pitchFamily="18" charset="0"/>
                      </a:rPr>
                      <m:t>𝑡</m:t>
                    </m:r>
                    <m:r>
                      <a:rPr lang="en-US" sz="2000" i="1">
                        <a:latin typeface="Cambria Math" panose="02040503050406030204" pitchFamily="18" charset="0"/>
                      </a:rPr>
                      <m:t>∈[</m:t>
                    </m:r>
                    <m:r>
                      <a:rPr lang="en-US" sz="2000" i="1">
                        <a:latin typeface="Cambria Math" panose="02040503050406030204" pitchFamily="18" charset="0"/>
                      </a:rPr>
                      <m:t>𝑇</m:t>
                    </m:r>
                    <m:r>
                      <a:rPr lang="en-US" sz="2000" i="1">
                        <a:latin typeface="Cambria Math" panose="02040503050406030204" pitchFamily="18" charset="0"/>
                      </a:rPr>
                      <m:t>]</m:t>
                    </m:r>
                  </m:oMath>
                </a14:m>
                <a:r>
                  <a:rPr lang="en-US" sz="2000" dirty="0"/>
                  <a:t> </a:t>
                </a:r>
              </a:p>
            </p:txBody>
          </p:sp>
        </mc:Choice>
        <mc:Fallback xmlns="">
          <p:sp>
            <p:nvSpPr>
              <p:cNvPr id="4" name="TextBox 3"/>
              <p:cNvSpPr txBox="1">
                <a:spLocks noRot="1" noChangeAspect="1" noMove="1" noResize="1" noEditPoints="1" noAdjustHandles="1" noChangeArrowheads="1" noChangeShapeType="1" noTextEdit="1"/>
              </p:cNvSpPr>
              <p:nvPr/>
            </p:nvSpPr>
            <p:spPr>
              <a:xfrm>
                <a:off x="3623013" y="2540000"/>
                <a:ext cx="5291414" cy="525534"/>
              </a:xfrm>
              <a:prstGeom prst="roundRect">
                <a:avLst/>
              </a:prstGeom>
              <a:blipFill>
                <a:blip r:embed="rId4"/>
                <a:stretch>
                  <a:fillRect t="-77528" b="-122472"/>
                </a:stretch>
              </a:blipFill>
              <a:ln>
                <a:solidFill>
                  <a:srgbClr val="00B050"/>
                </a:solidFill>
              </a:ln>
            </p:spPr>
            <p:txBody>
              <a:bodyPr/>
              <a:lstStyle/>
              <a:p>
                <a:r>
                  <a:rPr lang="en-US">
                    <a:noFill/>
                  </a:rPr>
                  <a:t> </a:t>
                </a:r>
              </a:p>
            </p:txBody>
          </p:sp>
        </mc:Fallback>
      </mc:AlternateContent>
    </p:spTree>
    <p:extLst>
      <p:ext uri="{BB962C8B-B14F-4D97-AF65-F5344CB8AC3E}">
        <p14:creationId xmlns:p14="http://schemas.microsoft.com/office/powerpoint/2010/main" val="2494912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8B777-EB49-4684-BE77-11112FF4DC36}"/>
              </a:ext>
            </a:extLst>
          </p:cNvPr>
          <p:cNvSpPr>
            <a:spLocks noGrp="1"/>
          </p:cNvSpPr>
          <p:nvPr>
            <p:ph type="title"/>
          </p:nvPr>
        </p:nvSpPr>
        <p:spPr/>
        <p:txBody>
          <a:bodyPr/>
          <a:lstStyle/>
          <a:p>
            <a:r>
              <a:rPr lang="en-US" dirty="0"/>
              <a:t>Model Description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497C86-4D3B-4104-8A6C-C1C020F64FF7}"/>
                  </a:ext>
                </a:extLst>
              </p:cNvPr>
              <p:cNvSpPr>
                <a:spLocks noGrp="1"/>
              </p:cNvSpPr>
              <p:nvPr>
                <p:ph idx="1"/>
              </p:nvPr>
            </p:nvSpPr>
            <p:spPr/>
            <p:txBody>
              <a:bodyPr>
                <a:normAutofit/>
              </a:bodyPr>
              <a:lstStyle/>
              <a:p>
                <a:pPr lvl="1">
                  <a:lnSpc>
                    <a:spcPct val="150000"/>
                  </a:lnSpc>
                </a:pPr>
                <a:r>
                  <a:rPr lang="en-US" b="1" u="sng" dirty="0"/>
                  <a:t>Goal</a:t>
                </a:r>
                <a:r>
                  <a:rPr lang="en-US" dirty="0"/>
                  <a:t>: to check how well the algorithm performs against the best constrained solution by minimizing constrained regret.</a:t>
                </a:r>
              </a:p>
              <a:p>
                <a:pPr lvl="1">
                  <a:lnSpc>
                    <a:spcPct val="150000"/>
                  </a:lnSpc>
                </a:pPr>
                <a:endParaRPr lang="en-US" dirty="0"/>
              </a:p>
              <a:p>
                <a:pPr lvl="1">
                  <a:lnSpc>
                    <a:spcPct val="150000"/>
                  </a:lnSpc>
                </a:pPr>
                <a:endParaRPr lang="en-US" dirty="0"/>
              </a:p>
              <a:p>
                <a:pPr lvl="1">
                  <a:lnSpc>
                    <a:spcPct val="150000"/>
                  </a:lnSpc>
                </a:pPr>
                <a:endParaRPr lang="en-US" b="0" i="1" dirty="0">
                  <a:latin typeface="Cambria Math" panose="02040503050406030204" pitchFamily="18" charset="0"/>
                </a:endParaRPr>
              </a:p>
              <a:p>
                <a:pPr lvl="1">
                  <a:lnSpc>
                    <a:spcPct val="150000"/>
                  </a:lnSpc>
                </a:pPr>
                <a:r>
                  <a:rPr lang="en-US" dirty="0"/>
                  <a:t>      is the point in the constraint set </a:t>
                </a:r>
                <a14:m>
                  <m:oMath xmlns:m="http://schemas.openxmlformats.org/officeDocument/2006/math">
                    <m:r>
                      <a:rPr lang="en-US" i="1" smtClean="0">
                        <a:latin typeface="Cambria Math" panose="02040503050406030204" pitchFamily="18" charset="0"/>
                      </a:rPr>
                      <m:t>𝐶</m:t>
                    </m:r>
                  </m:oMath>
                </a14:m>
                <a:r>
                  <a:rPr lang="en-US" dirty="0"/>
                  <a:t> with the highest expected reward.</a:t>
                </a:r>
              </a:p>
              <a:p>
                <a:pPr lvl="1">
                  <a:lnSpc>
                    <a:spcPct val="150000"/>
                  </a:lnSpc>
                </a:pPr>
                <a:endParaRPr lang="en-US" dirty="0"/>
              </a:p>
              <a:p>
                <a:pPr marL="0"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11497C86-4D3B-4104-8A6C-C1C020F64FF7}"/>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pic>
        <p:nvPicPr>
          <p:cNvPr id="7" name="Picture 6"/>
          <p:cNvPicPr>
            <a:picLocks noChangeAspect="1"/>
          </p:cNvPicPr>
          <p:nvPr/>
        </p:nvPicPr>
        <p:blipFill>
          <a:blip r:embed="rId4"/>
          <a:stretch>
            <a:fillRect/>
          </a:stretch>
        </p:blipFill>
        <p:spPr>
          <a:xfrm>
            <a:off x="3846166" y="2804160"/>
            <a:ext cx="4560628" cy="1022774"/>
          </a:xfrm>
          <a:prstGeom prst="roundRect">
            <a:avLst>
              <a:gd name="adj" fmla="val 16667"/>
            </a:avLst>
          </a:prstGeom>
          <a:ln w="19050">
            <a:solidFill>
              <a:srgbClr val="00B050"/>
            </a:solidFill>
          </a:ln>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7"/>
          <p:cNvPicPr>
            <a:picLocks noChangeAspect="1"/>
          </p:cNvPicPr>
          <p:nvPr/>
        </p:nvPicPr>
        <p:blipFill>
          <a:blip r:embed="rId5"/>
          <a:stretch>
            <a:fillRect/>
          </a:stretch>
        </p:blipFill>
        <p:spPr>
          <a:xfrm>
            <a:off x="1472418" y="4360985"/>
            <a:ext cx="282819" cy="212114"/>
          </a:xfrm>
          <a:prstGeom prst="rect">
            <a:avLst/>
          </a:prstGeom>
        </p:spPr>
      </p:pic>
    </p:spTree>
    <p:extLst>
      <p:ext uri="{BB962C8B-B14F-4D97-AF65-F5344CB8AC3E}">
        <p14:creationId xmlns:p14="http://schemas.microsoft.com/office/powerpoint/2010/main" val="308549586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2160</TotalTime>
  <Words>1069</Words>
  <Application>Microsoft Office PowerPoint</Application>
  <PresentationFormat>Widescreen</PresentationFormat>
  <Paragraphs>153</Paragraphs>
  <Slides>17</Slides>
  <Notes>12</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Retrospect</vt:lpstr>
      <vt:lpstr>Controlling Polarization in Personalization: An Algorithmic Framework </vt:lpstr>
      <vt:lpstr>Outline</vt:lpstr>
      <vt:lpstr>Introduction</vt:lpstr>
      <vt:lpstr>Introduction</vt:lpstr>
      <vt:lpstr>Why Does Polarization Occur?</vt:lpstr>
      <vt:lpstr>Contributions</vt:lpstr>
      <vt:lpstr>Formal Definitions</vt:lpstr>
      <vt:lpstr>Model Description</vt:lpstr>
      <vt:lpstr>Model Description</vt:lpstr>
      <vt:lpstr>Algorithmic Results</vt:lpstr>
      <vt:lpstr>Algorithmic Results</vt:lpstr>
      <vt:lpstr>Empirical Results</vt:lpstr>
      <vt:lpstr>Experimental Setup</vt:lpstr>
      <vt:lpstr>Reducing Polarization on the Reward</vt:lpstr>
      <vt:lpstr>Polarization Over Time</vt:lpstr>
      <vt:lpstr>Conclusion</vt:lpstr>
      <vt:lpstr>PowerPoint Presentation</vt:lpstr>
    </vt:vector>
  </TitlesOfParts>
  <Company>Cockrell School of Engineering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Adaimi, Rebecca</dc:creator>
  <cp:lastModifiedBy>Adaimi, Rebecca</cp:lastModifiedBy>
  <cp:revision>88</cp:revision>
  <dcterms:created xsi:type="dcterms:W3CDTF">2019-03-01T01:25:45Z</dcterms:created>
  <dcterms:modified xsi:type="dcterms:W3CDTF">2019-03-14T17:12:25Z</dcterms:modified>
</cp:coreProperties>
</file>