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1" r:id="rId5"/>
    <p:sldId id="260" r:id="rId6"/>
    <p:sldId id="272" r:id="rId7"/>
    <p:sldId id="259" r:id="rId8"/>
    <p:sldId id="261" r:id="rId9"/>
    <p:sldId id="263" r:id="rId10"/>
    <p:sldId id="264" r:id="rId11"/>
    <p:sldId id="266"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6600CC"/>
    <a:srgbClr val="FF0066"/>
    <a:srgbClr val="CCFF33"/>
    <a:srgbClr val="FF33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693" autoAdjust="0"/>
  </p:normalViewPr>
  <p:slideViewPr>
    <p:cSldViewPr snapToGrid="0">
      <p:cViewPr varScale="1">
        <p:scale>
          <a:sx n="62" d="100"/>
          <a:sy n="62" d="100"/>
        </p:scale>
        <p:origin x="148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5F5D1-2A09-4FEF-B90C-2D4B74B433CB}" type="datetimeFigureOut">
              <a:rPr lang="en-IN" smtClean="0"/>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8C00E-5369-4776-B658-7ABB79AEF05B}" type="slidenum">
              <a:rPr lang="en-IN" smtClean="0"/>
              <a:t>‹#›</a:t>
            </a:fld>
            <a:endParaRPr lang="en-IN"/>
          </a:p>
        </p:txBody>
      </p:sp>
    </p:spTree>
    <p:extLst>
      <p:ext uri="{BB962C8B-B14F-4D97-AF65-F5344CB8AC3E}">
        <p14:creationId xmlns:p14="http://schemas.microsoft.com/office/powerpoint/2010/main" val="106014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IN" sz="1800" b="0" i="0" u="none" strike="noStrike" baseline="0" dirty="0">
                <a:latin typeface="Times New Roman" panose="02020603050405020304" pitchFamily="18" charset="0"/>
              </a:rPr>
              <a:t>Keeping a vehicle’s electronic systems and networks safe from cyber-attacks and unauthorised access.</a:t>
            </a:r>
          </a:p>
          <a:p>
            <a:pPr marL="285750" indent="-285750">
              <a:buFont typeface="Wingdings" panose="05000000000000000000" pitchFamily="2" charset="2"/>
              <a:buChar char="§"/>
            </a:pPr>
            <a:r>
              <a:rPr lang="en-IN" sz="1800" b="0" i="0" u="none" strike="noStrike" baseline="0" dirty="0">
                <a:latin typeface="Times New Roman" panose="02020603050405020304" pitchFamily="18" charset="0"/>
              </a:rPr>
              <a:t>ECUs are electronic devices controlling various functions of a vehicle.</a:t>
            </a:r>
            <a:endParaRPr lang="en-US" sz="1200" dirty="0">
              <a:latin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latin typeface="Times New Roman" panose="02020603050405020304" pitchFamily="18" charset="0"/>
              </a:rPr>
              <a:t>Without effective intra-vehicular security, cyber-attacks could compromise the safety and functionality of a vehicle.</a:t>
            </a:r>
          </a:p>
          <a:p>
            <a:pPr marL="171450" indent="-171450">
              <a:buFont typeface="Wingdings" panose="05000000000000000000" pitchFamily="2" charset="2"/>
              <a:buChar char="§"/>
            </a:pPr>
            <a:r>
              <a:rPr lang="en-US" sz="1200" dirty="0">
                <a:latin typeface="Times New Roman" panose="02020603050405020304" pitchFamily="18" charset="0"/>
              </a:rPr>
              <a:t>CAN Bus :used in vehicles to enable communication between various electronic control units (ECUs).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latin typeface="Times New Roman" panose="02020603050405020304" pitchFamily="18" charset="0"/>
              </a:rPr>
              <a:t>An attack on the CAN bus, such as a </a:t>
            </a:r>
            <a:r>
              <a:rPr lang="en-US" sz="1200" dirty="0">
                <a:solidFill>
                  <a:srgbClr val="FF0000"/>
                </a:solidFill>
                <a:latin typeface="Times New Roman" panose="02020603050405020304" pitchFamily="18" charset="0"/>
              </a:rPr>
              <a:t>flooding or spoofing attack</a:t>
            </a:r>
            <a:r>
              <a:rPr lang="en-US" sz="1200" dirty="0">
                <a:latin typeface="Times New Roman" panose="02020603050405020304" pitchFamily="18" charset="0"/>
              </a:rPr>
              <a:t>, can lead to security vulnerabilities in the intra-vehicular systems, allowing attackers to manipulate or control critical functions, such as the brakes or steering potentially causing accidents.</a:t>
            </a:r>
            <a:r>
              <a:rPr lang="en-US" dirty="0"/>
              <a:t> Putting passengers and other road users at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B08C00E-5369-4776-B658-7ABB79AEF05B}" type="slidenum">
              <a:rPr lang="en-IN" smtClean="0"/>
              <a:t>2</a:t>
            </a:fld>
            <a:endParaRPr lang="en-IN"/>
          </a:p>
        </p:txBody>
      </p:sp>
    </p:spTree>
    <p:extLst>
      <p:ext uri="{BB962C8B-B14F-4D97-AF65-F5344CB8AC3E}">
        <p14:creationId xmlns:p14="http://schemas.microsoft.com/office/powerpoint/2010/main" val="405406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Fig.1 represents the CAN bus architecture.</a:t>
            </a:r>
          </a:p>
          <a:p>
            <a:pPr marL="171450" indent="-171450">
              <a:buFont typeface="Arial" panose="020B0604020202020204" pitchFamily="34" charset="0"/>
              <a:buChar char="•"/>
            </a:pPr>
            <a:r>
              <a:rPr lang="en-GB" sz="1200" cap="none" dirty="0">
                <a:latin typeface="Times New Roman" panose="02020603050405020304" pitchFamily="18" charset="0"/>
                <a:cs typeface="Times New Roman" panose="02020603050405020304" pitchFamily="18" charset="0"/>
              </a:rPr>
              <a:t>CAN uses a </a:t>
            </a:r>
            <a:r>
              <a:rPr lang="en-GB" sz="1200" cap="none" dirty="0">
                <a:solidFill>
                  <a:schemeClr val="accent4">
                    <a:lumMod val="75000"/>
                  </a:schemeClr>
                </a:solidFill>
                <a:latin typeface="Times New Roman" panose="02020603050405020304" pitchFamily="18" charset="0"/>
                <a:cs typeface="Times New Roman" panose="02020603050405020304" pitchFamily="18" charset="0"/>
              </a:rPr>
              <a:t>multi-master serial communication </a:t>
            </a:r>
            <a:r>
              <a:rPr lang="en-GB" sz="1200" cap="none" dirty="0">
                <a:latin typeface="Times New Roman" panose="02020603050405020304" pitchFamily="18" charset="0"/>
                <a:cs typeface="Times New Roman" panose="02020603050405020304" pitchFamily="18" charset="0"/>
              </a:rPr>
              <a:t>system that allows devices to communicate with each other using a shared communication bus</a:t>
            </a:r>
            <a:endParaRPr lang="en-GB" dirty="0"/>
          </a:p>
          <a:p>
            <a:pPr marL="171450" indent="-171450">
              <a:buFont typeface="Arial" panose="020B0604020202020204" pitchFamily="34" charset="0"/>
              <a:buChar char="•"/>
            </a:pPr>
            <a:r>
              <a:rPr lang="en-GB" dirty="0"/>
              <a:t>Multi-master means multiple nodes can initiate comms and transmit data on the CAN bus</a:t>
            </a:r>
          </a:p>
          <a:p>
            <a:pPr marL="171450" indent="-171450">
              <a:buFont typeface="Arial" panose="020B0604020202020204" pitchFamily="34" charset="0"/>
              <a:buChar char="•"/>
            </a:pPr>
            <a:r>
              <a:rPr lang="en-GB" b="0" i="0" dirty="0">
                <a:solidFill>
                  <a:srgbClr val="D1D5DB"/>
                </a:solidFill>
                <a:effectLst/>
                <a:latin typeface="Söhne"/>
              </a:rPr>
              <a:t>It uses Differential Signalling to transmit data</a:t>
            </a:r>
            <a:endParaRPr lang="en-US" b="0" i="0" dirty="0">
              <a:solidFill>
                <a:srgbClr val="D1D5DB"/>
              </a:solidFill>
              <a:effectLst/>
              <a:latin typeface="Söhne"/>
            </a:endParaRPr>
          </a:p>
          <a:p>
            <a:pPr marL="171450" indent="-171450">
              <a:buFont typeface="Arial" panose="020B0604020202020204" pitchFamily="34" charset="0"/>
              <a:buChar char="•"/>
            </a:pPr>
            <a:r>
              <a:rPr lang="en-US" b="0" i="0" dirty="0">
                <a:solidFill>
                  <a:srgbClr val="D1D5DB"/>
                </a:solidFill>
                <a:effectLst/>
                <a:latin typeface="Söhne"/>
              </a:rPr>
              <a:t>Differential </a:t>
            </a:r>
            <a:r>
              <a:rPr lang="en-US" b="0" i="0" dirty="0" err="1">
                <a:solidFill>
                  <a:srgbClr val="D1D5DB"/>
                </a:solidFill>
                <a:effectLst/>
                <a:latin typeface="Söhne"/>
              </a:rPr>
              <a:t>signalling</a:t>
            </a:r>
            <a:r>
              <a:rPr lang="en-US" b="0" i="0" dirty="0">
                <a:solidFill>
                  <a:srgbClr val="D1D5DB"/>
                </a:solidFill>
                <a:effectLst/>
                <a:latin typeface="Söhne"/>
              </a:rPr>
              <a:t> is data transmission through a pair of wires, where one wire carries the signal and the other carries its inverse. This technique helps reduce noise, improve the communication's reliability, and reduce errors caused during transmission.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Some important fields are:</a:t>
            </a:r>
          </a:p>
          <a:p>
            <a:pPr lvl="1" algn="l">
              <a:buFont typeface="Arial" panose="020B0604020202020204" pitchFamily="34" charset="0"/>
              <a:buChar char="•"/>
            </a:pPr>
            <a:r>
              <a:rPr lang="en-US" b="0" i="0" dirty="0">
                <a:solidFill>
                  <a:srgbClr val="D1D5DB"/>
                </a:solidFill>
                <a:effectLst/>
                <a:latin typeface="Söhne"/>
              </a:rPr>
              <a:t>Arbitration Field: Determines message priority and ensures that the highest priority message gets transmitted first.</a:t>
            </a:r>
          </a:p>
          <a:p>
            <a:pPr lvl="1" algn="l">
              <a:buFont typeface="Arial" panose="020B0604020202020204" pitchFamily="34" charset="0"/>
              <a:buChar char="•"/>
            </a:pPr>
            <a:r>
              <a:rPr lang="en-US" b="0" i="0" dirty="0">
                <a:solidFill>
                  <a:srgbClr val="D1D5DB"/>
                </a:solidFill>
                <a:effectLst/>
                <a:latin typeface="Söhne"/>
              </a:rPr>
              <a:t>Control Field: Specifies the data field's length and identifies the message type being transmitted (e.g., data frame or remote frame).</a:t>
            </a:r>
          </a:p>
          <a:p>
            <a:pPr lvl="1" algn="l">
              <a:buFont typeface="Arial" panose="020B0604020202020204" pitchFamily="34" charset="0"/>
              <a:buChar char="•"/>
            </a:pPr>
            <a:r>
              <a:rPr lang="en-US" b="0" i="0" dirty="0">
                <a:solidFill>
                  <a:srgbClr val="D1D5DB"/>
                </a:solidFill>
                <a:effectLst/>
                <a:latin typeface="Söhne"/>
              </a:rPr>
              <a:t>Data Field: Contains the transmitted data, up to 8 bytes.</a:t>
            </a:r>
          </a:p>
          <a:p>
            <a:pPr lvl="1" algn="l">
              <a:buFont typeface="Arial" panose="020B0604020202020204" pitchFamily="34" charset="0"/>
              <a:buChar char="•"/>
            </a:pPr>
            <a:r>
              <a:rPr lang="en-US" b="0" i="0" dirty="0">
                <a:solidFill>
                  <a:srgbClr val="D1D5DB"/>
                </a:solidFill>
                <a:effectLst/>
                <a:latin typeface="Söhne"/>
              </a:rPr>
              <a:t>CRC Field: Provides error detection by generating a checksum of the data and ensuring that it matches the transmitted value.</a:t>
            </a:r>
          </a:p>
          <a:p>
            <a:pPr lvl="1" algn="l">
              <a:buFont typeface="Arial" panose="020B0604020202020204" pitchFamily="34" charset="0"/>
              <a:buChar char="•"/>
            </a:pPr>
            <a:r>
              <a:rPr lang="en-US" b="0" i="0" dirty="0">
                <a:solidFill>
                  <a:srgbClr val="D1D5DB"/>
                </a:solidFill>
                <a:effectLst/>
                <a:latin typeface="Söhne"/>
              </a:rPr>
              <a:t>Acknowledgement Field: Confirms that the message was received correctly by the other nodes in the network.</a:t>
            </a:r>
          </a:p>
          <a:p>
            <a:pPr lvl="1" algn="l">
              <a:buFont typeface="Arial" panose="020B0604020202020204" pitchFamily="34" charset="0"/>
              <a:buChar char="•"/>
            </a:pPr>
            <a:r>
              <a:rPr lang="en-US" b="0" i="0" dirty="0">
                <a:solidFill>
                  <a:srgbClr val="D1D5DB"/>
                </a:solidFill>
                <a:effectLst/>
                <a:latin typeface="Söhne"/>
              </a:rPr>
              <a:t>End of Frame Field: Signals the end of the message and prepares the network for transmitting the following message.</a:t>
            </a:r>
          </a:p>
          <a:p>
            <a:pPr lvl="1" algn="l">
              <a:buFont typeface="Arial" panose="020B0604020202020204" pitchFamily="34" charset="0"/>
              <a:buChar char="•"/>
            </a:pPr>
            <a:endParaRPr lang="en-US"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Violation of the confidentiality, integrity, and availability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CIA</a:t>
            </a:r>
            <a:r>
              <a:rPr lang="en-US" dirty="0">
                <a:latin typeface="Times New Roman" panose="02020603050405020304" pitchFamily="18" charset="0"/>
                <a:cs typeface="Times New Roman" panose="02020603050405020304" pitchFamily="18" charset="0"/>
              </a:rPr>
              <a:t>) of information transmitted through the network.</a:t>
            </a:r>
            <a:endParaRPr lang="en-GB" dirty="0"/>
          </a:p>
          <a:p>
            <a:endParaRPr lang="en-IN" dirty="0"/>
          </a:p>
        </p:txBody>
      </p:sp>
      <p:sp>
        <p:nvSpPr>
          <p:cNvPr id="4" name="Slide Number Placeholder 3"/>
          <p:cNvSpPr>
            <a:spLocks noGrp="1"/>
          </p:cNvSpPr>
          <p:nvPr>
            <p:ph type="sldNum" sz="quarter" idx="5"/>
          </p:nvPr>
        </p:nvSpPr>
        <p:spPr/>
        <p:txBody>
          <a:bodyPr/>
          <a:lstStyle/>
          <a:p>
            <a:fld id="{EB08C00E-5369-4776-B658-7ABB79AEF05B}" type="slidenum">
              <a:rPr lang="en-IN" smtClean="0"/>
              <a:t>3</a:t>
            </a:fld>
            <a:endParaRPr lang="en-IN"/>
          </a:p>
        </p:txBody>
      </p:sp>
    </p:spTree>
    <p:extLst>
      <p:ext uri="{BB962C8B-B14F-4D97-AF65-F5344CB8AC3E}">
        <p14:creationId xmlns:p14="http://schemas.microsoft.com/office/powerpoint/2010/main" val="240340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Jeep Cherokee incident in which an attacker carried out a cyberattack on the vehicle in the year 2015. In this incident, attackers Miller and Valasek were then able to send commands to the engine and wheels through the car's internal CAN. Due to this, the vents started blasting cold air at the maximum setting, the radio was blaring at full volume, and the windshield wipers turned on. The incident lead Fiat Chrysler to recall 1.4 million Jeep Cherokees and issued a patch closing that vulnerability. Post this incident, extensive research has been carried out in the field of attack detection and attack prevention on CAN. </a:t>
            </a:r>
            <a:endParaRPr lang="en-US" sz="1800" b="0" i="0" u="none" strike="noStrike" baseline="0" dirty="0">
              <a:solidFill>
                <a:srgbClr val="000000"/>
              </a:solidFill>
              <a:latin typeface="Arial" panose="020B0604020202020204" pitchFamily="34" charset="0"/>
            </a:endParaRPr>
          </a:p>
          <a:p>
            <a:pPr marL="285750" indent="-285750">
              <a:buFont typeface="Wingdings" panose="05000000000000000000" pitchFamily="2" charset="2"/>
              <a:buChar char="§"/>
            </a:pPr>
            <a:r>
              <a:rPr lang="en-US" sz="1800" b="0" i="0" u="none" strike="noStrike" baseline="0" dirty="0">
                <a:solidFill>
                  <a:srgbClr val="000000"/>
                </a:solidFill>
                <a:latin typeface="Arial" panose="020B0604020202020204" pitchFamily="34" charset="0"/>
              </a:rPr>
              <a:t>Analysis of existing literature on  CAN Security, details regarding various security problems, and solutions.</a:t>
            </a:r>
          </a:p>
          <a:p>
            <a:pPr marL="171450" indent="-171450">
              <a:buFont typeface="Wingdings" panose="05000000000000000000" pitchFamily="2" charset="2"/>
              <a:buChar char="§"/>
            </a:pPr>
            <a:endParaRPr lang="en-IN" dirty="0"/>
          </a:p>
        </p:txBody>
      </p:sp>
      <p:sp>
        <p:nvSpPr>
          <p:cNvPr id="4" name="Slide Number Placeholder 3"/>
          <p:cNvSpPr>
            <a:spLocks noGrp="1"/>
          </p:cNvSpPr>
          <p:nvPr>
            <p:ph type="sldNum" sz="quarter" idx="5"/>
          </p:nvPr>
        </p:nvSpPr>
        <p:spPr/>
        <p:txBody>
          <a:bodyPr/>
          <a:lstStyle/>
          <a:p>
            <a:fld id="{EB08C00E-5369-4776-B658-7ABB79AEF05B}" type="slidenum">
              <a:rPr lang="en-IN" smtClean="0"/>
              <a:t>4</a:t>
            </a:fld>
            <a:endParaRPr lang="en-IN"/>
          </a:p>
        </p:txBody>
      </p:sp>
    </p:spTree>
    <p:extLst>
      <p:ext uri="{BB962C8B-B14F-4D97-AF65-F5344CB8AC3E}">
        <p14:creationId xmlns:p14="http://schemas.microsoft.com/office/powerpoint/2010/main" val="403257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i="0" dirty="0">
                <a:solidFill>
                  <a:srgbClr val="D1D5DB"/>
                </a:solidFill>
                <a:effectLst/>
                <a:latin typeface="Söhne"/>
              </a:rPr>
              <a:t>Flooding: In a flooding attack, an attacker sends a large number of messages to the network in a short period of time, overwhelming the network and causing it to stop functioning correctly.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i="0" dirty="0">
                <a:solidFill>
                  <a:srgbClr val="D1D5DB"/>
                </a:solidFill>
                <a:effectLst/>
                <a:latin typeface="Söhne"/>
              </a:rPr>
              <a:t>Fuzzing: Fuzzing is a type of attack where an attacker sends a large number of invalid or unexpected messages to the network in an attempt to trigger errors or vulnerabilities in the software or hardware components of the system.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i="0" dirty="0">
                <a:solidFill>
                  <a:srgbClr val="D1D5DB"/>
                </a:solidFill>
                <a:effectLst/>
                <a:latin typeface="Söhne"/>
              </a:rPr>
              <a:t>Spoofing: This attack involves an attacker sending messages to the CAN bus network impersonating a legitimate node.</a:t>
            </a:r>
            <a:endParaRPr lang="en-IN"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b="0" i="0" dirty="0">
                <a:solidFill>
                  <a:srgbClr val="D1D5DB"/>
                </a:solidFill>
                <a:effectLst/>
                <a:latin typeface="Söhne"/>
              </a:rPr>
              <a:t>Fabrication: </a:t>
            </a:r>
            <a:r>
              <a:rPr lang="en-US" b="0" i="0" dirty="0">
                <a:solidFill>
                  <a:srgbClr val="D1D5DB"/>
                </a:solidFill>
                <a:effectLst/>
                <a:latin typeface="Söhne"/>
              </a:rPr>
              <a:t>The attacker can fabricate messages by spoofing source IDs, modifying message content, or altering the priority of messages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i="0" dirty="0">
                <a:solidFill>
                  <a:srgbClr val="D1D5DB"/>
                </a:solidFill>
                <a:effectLst/>
                <a:latin typeface="Söhne"/>
              </a:rPr>
              <a:t>Sniffing: A sniffing attack on a CAN bus involves an attacker passively eavesdropping on the communication between nodes on the bus.</a:t>
            </a:r>
          </a:p>
        </p:txBody>
      </p:sp>
      <p:sp>
        <p:nvSpPr>
          <p:cNvPr id="4" name="Slide Number Placeholder 3"/>
          <p:cNvSpPr>
            <a:spLocks noGrp="1"/>
          </p:cNvSpPr>
          <p:nvPr>
            <p:ph type="sldNum" sz="quarter" idx="5"/>
          </p:nvPr>
        </p:nvSpPr>
        <p:spPr/>
        <p:txBody>
          <a:bodyPr/>
          <a:lstStyle/>
          <a:p>
            <a:fld id="{EB08C00E-5369-4776-B658-7ABB79AEF05B}" type="slidenum">
              <a:rPr lang="en-IN" smtClean="0"/>
              <a:t>5</a:t>
            </a:fld>
            <a:endParaRPr lang="en-IN"/>
          </a:p>
        </p:txBody>
      </p:sp>
    </p:spTree>
    <p:extLst>
      <p:ext uri="{BB962C8B-B14F-4D97-AF65-F5344CB8AC3E}">
        <p14:creationId xmlns:p14="http://schemas.microsoft.com/office/powerpoint/2010/main" val="3170457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latin typeface="Times New Roman" panose="02020603050405020304" pitchFamily="18" charset="0"/>
                <a:cs typeface="Times New Roman" panose="02020603050405020304" pitchFamily="18" charset="0"/>
              </a:rPr>
              <a:t>An Intrusion Detection System is crucial in securing the CAN bus network. It monitors the network traffic and detects any suspicious activity or security threats. </a:t>
            </a:r>
            <a:r>
              <a:rPr lang="en-US" b="0" i="0" dirty="0">
                <a:solidFill>
                  <a:srgbClr val="D1D5DB"/>
                </a:solidFill>
                <a:effectLst/>
                <a:latin typeface="Söhne"/>
              </a:rPr>
              <a:t>It can identify security incidents in real-time and provide alerts or take automated actions to mitigate the risks such as blocking the attack messages, shutting down or quarantining the affected nodes.</a:t>
            </a:r>
          </a:p>
          <a:p>
            <a:pPr marL="285750" indent="-285750">
              <a:buFont typeface="Arial" panose="020B0604020202020204" pitchFamily="34" charset="0"/>
              <a:buChar char="•"/>
            </a:pPr>
            <a:r>
              <a:rPr lang="en-US" sz="1200" b="0" i="0" u="none" strike="noStrike" baseline="0" dirty="0">
                <a:solidFill>
                  <a:srgbClr val="000000"/>
                </a:solidFill>
                <a:latin typeface="Arial" panose="020B0604020202020204" pitchFamily="34" charset="0"/>
              </a:rPr>
              <a:t>Rule Based Design detects the CAN message as malicious that does not adhere to either </a:t>
            </a:r>
            <a:r>
              <a:rPr lang="en-US" sz="1200" b="1" i="0" u="none" strike="noStrike" baseline="0" dirty="0">
                <a:solidFill>
                  <a:srgbClr val="000000"/>
                </a:solidFill>
                <a:latin typeface="Arial" panose="020B0604020202020204" pitchFamily="34" charset="0"/>
              </a:rPr>
              <a:t>periodicity, frequency, signal, payload</a:t>
            </a:r>
            <a:r>
              <a:rPr lang="en-US" sz="1200" b="0" i="0" u="none" strike="noStrike" baseline="0" dirty="0">
                <a:solidFill>
                  <a:srgbClr val="000000"/>
                </a:solidFill>
                <a:latin typeface="Arial" panose="020B0604020202020204" pitchFamily="34" charset="0"/>
              </a:rPr>
              <a:t>. But it is challenging to cover a complete set of features that depict the expected behaviour of CAN, so this system has high false alarm rates and low detection rates.</a:t>
            </a:r>
            <a:endParaRPr lang="en-IN" sz="12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r>
              <a:rPr lang="en-US" sz="1200" b="0" i="0" u="none" strike="noStrike" baseline="0" dirty="0">
                <a:solidFill>
                  <a:srgbClr val="000000"/>
                </a:solidFill>
                <a:latin typeface="Arial" panose="020B0604020202020204" pitchFamily="34" charset="0"/>
              </a:rPr>
              <a:t>Various Machine Learning techniques such as Artificial Neural Networks (ANN), Deep Neural Networks(DNN), Convolutional Neural Networks(CNN), and Generative Adversarial Networks(GAN) are used to design IDSs having better detection rates, but these methods have higher computing costs and complexities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B08C00E-5369-4776-B658-7ABB79AEF05B}" type="slidenum">
              <a:rPr lang="en-IN" smtClean="0"/>
              <a:t>6</a:t>
            </a:fld>
            <a:endParaRPr lang="en-IN"/>
          </a:p>
        </p:txBody>
      </p:sp>
    </p:spTree>
    <p:extLst>
      <p:ext uri="{BB962C8B-B14F-4D97-AF65-F5344CB8AC3E}">
        <p14:creationId xmlns:p14="http://schemas.microsoft.com/office/powerpoint/2010/main" val="181556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b="0" i="0" dirty="0">
                <a:solidFill>
                  <a:srgbClr val="D1D5DB"/>
                </a:solidFill>
                <a:effectLst/>
                <a:latin typeface="Söhne"/>
              </a:rPr>
              <a:t>High-dimensional data: such as images and videos, which makes them well-suited for processing the complex and heterogeneous data generated by CAN bus networks.</a:t>
            </a:r>
          </a:p>
          <a:p>
            <a:pPr marL="171450" indent="-171450">
              <a:buFont typeface="Wingdings" panose="05000000000000000000" pitchFamily="2" charset="2"/>
              <a:buChar char="§"/>
            </a:pPr>
            <a:r>
              <a:rPr lang="en-US" b="0" i="0" dirty="0">
                <a:solidFill>
                  <a:srgbClr val="D1D5DB"/>
                </a:solidFill>
                <a:effectLst/>
                <a:latin typeface="Söhne"/>
              </a:rPr>
              <a:t>Feature learning: automatically learns features from the raw data, which can help identify complex patterns and relationships within the data.</a:t>
            </a:r>
          </a:p>
          <a:p>
            <a:pPr marL="171450" indent="-171450">
              <a:buFont typeface="Wingdings" panose="05000000000000000000" pitchFamily="2" charset="2"/>
              <a:buChar char="§"/>
            </a:pPr>
            <a:r>
              <a:rPr lang="en-US" b="0" i="0" dirty="0">
                <a:solidFill>
                  <a:srgbClr val="D1D5DB"/>
                </a:solidFill>
                <a:effectLst/>
                <a:latin typeface="Söhne"/>
              </a:rPr>
              <a:t>Local connectivity: learn spatial relationships between adjacent data and identify patterns in time-series data.</a:t>
            </a:r>
          </a:p>
          <a:p>
            <a:pPr marL="171450" indent="-171450">
              <a:buFont typeface="Wingdings" panose="05000000000000000000" pitchFamily="2" charset="2"/>
              <a:buChar char="§"/>
            </a:pPr>
            <a:r>
              <a:rPr lang="en-US" b="0" i="0" dirty="0">
                <a:solidFill>
                  <a:srgbClr val="D1D5DB"/>
                </a:solidFill>
                <a:effectLst/>
                <a:latin typeface="Söhne"/>
              </a:rPr>
              <a:t>Parameter-efficiency: fewer parameters than other deep neural networks, so less computation, time, and storage requirements.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latin typeface="Times New Roman" panose="02020603050405020304" pitchFamily="18" charset="0"/>
                <a:cs typeface="Times New Roman" panose="02020603050405020304" pitchFamily="18" charset="0"/>
              </a:rPr>
              <a:t>IDS has been trained and tested on the publicly available and self-prepared attack dataset.</a:t>
            </a:r>
          </a:p>
          <a:p>
            <a:pPr marL="171450" indent="-171450">
              <a:buFont typeface="Wingdings" panose="05000000000000000000" pitchFamily="2" charset="2"/>
              <a:buChar char="§"/>
            </a:pPr>
            <a:endParaRPr lang="en-US" b="0" i="0" dirty="0">
              <a:solidFill>
                <a:srgbClr val="D1D5DB"/>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EB08C00E-5369-4776-B658-7ABB79AEF05B}" type="slidenum">
              <a:rPr lang="en-IN" smtClean="0"/>
              <a:t>7</a:t>
            </a:fld>
            <a:endParaRPr lang="en-IN"/>
          </a:p>
        </p:txBody>
      </p:sp>
    </p:spTree>
    <p:extLst>
      <p:ext uri="{BB962C8B-B14F-4D97-AF65-F5344CB8AC3E}">
        <p14:creationId xmlns:p14="http://schemas.microsoft.com/office/powerpoint/2010/main" val="3937048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latin typeface="Times New Roman" panose="02020603050405020304" pitchFamily="18" charset="0"/>
                <a:cs typeface="Times New Roman" panose="02020603050405020304" pitchFamily="18" charset="0"/>
              </a:rPr>
              <a:t>It is a </a:t>
            </a:r>
            <a:r>
              <a:rPr lang="en-US" sz="1200" dirty="0">
                <a:solidFill>
                  <a:srgbClr val="0070C0"/>
                </a:solidFill>
                <a:latin typeface="Times New Roman" panose="02020603050405020304" pitchFamily="18" charset="0"/>
                <a:cs typeface="Times New Roman" panose="02020603050405020304" pitchFamily="18" charset="0"/>
              </a:rPr>
              <a:t>deep transfer learning-based </a:t>
            </a:r>
            <a:r>
              <a:rPr lang="en-US" sz="1200" dirty="0">
                <a:latin typeface="Times New Roman" panose="02020603050405020304" pitchFamily="18" charset="0"/>
                <a:cs typeface="Times New Roman" panose="02020603050405020304" pitchFamily="18" charset="0"/>
              </a:rPr>
              <a:t>method to transfer the knowledge contained in the current training domain to the target domain and combine the target domain with building an efficient IDS to improve detection accuracy.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latin typeface="Times New Roman" panose="02020603050405020304" pitchFamily="18" charset="0"/>
                <a:cs typeface="Times New Roman" panose="02020603050405020304" pitchFamily="18" charset="0"/>
              </a:rPr>
              <a:t>The normal and attack scenarios are labelled by 0 and 1 respectively.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latin typeface="Times New Roman" panose="02020603050405020304" pitchFamily="18" charset="0"/>
                <a:cs typeface="Times New Roman" panose="02020603050405020304" pitchFamily="18" charset="0"/>
              </a:rPr>
              <a:t>Each layer takes the previous layer outputs as inputs for the current layer and performs some nonlinearities to transform it into a multivariate series whose dimensions are defined by the number of filters in each layer.</a:t>
            </a:r>
            <a:endParaRPr lang="en-US" dirty="0"/>
          </a:p>
          <a:p>
            <a:pPr marL="171450" indent="-171450">
              <a:buFont typeface="Wingdings" panose="05000000000000000000" pitchFamily="2" charset="2"/>
              <a:buChar char="§"/>
            </a:pPr>
            <a:r>
              <a:rPr lang="en-US" dirty="0"/>
              <a:t>Loss: The difference between predicted and actual output.</a:t>
            </a:r>
          </a:p>
          <a:p>
            <a:pPr marL="171450" indent="-171450">
              <a:buFont typeface="Wingdings" panose="05000000000000000000" pitchFamily="2" charset="2"/>
              <a:buChar char="§"/>
            </a:pPr>
            <a:r>
              <a:rPr lang="en-US" dirty="0"/>
              <a:t>Binary cross-entropy: Measures distance between predicted and actual probability distribution for binary classification tasks.</a:t>
            </a:r>
          </a:p>
          <a:p>
            <a:pPr marL="171450" indent="-171450">
              <a:buFont typeface="Wingdings" panose="05000000000000000000" pitchFamily="2" charset="2"/>
              <a:buChar char="§"/>
            </a:pPr>
            <a:r>
              <a:rPr lang="en-US" dirty="0"/>
              <a:t>Adam optimiser: An algorithm for updating parameters of a neural network during training. It uses adaptive learning rates to improve efficiency and convergence speed.</a:t>
            </a:r>
          </a:p>
          <a:p>
            <a:pPr marL="171450" indent="-171450">
              <a:buFont typeface="Wingdings" panose="05000000000000000000" pitchFamily="2" charset="2"/>
              <a:buChar char="§"/>
            </a:pPr>
            <a:r>
              <a:rPr lang="en-US" b="0" i="0" dirty="0">
                <a:solidFill>
                  <a:srgbClr val="D1D5DB"/>
                </a:solidFill>
                <a:effectLst/>
                <a:latin typeface="Söhne"/>
              </a:rPr>
              <a:t>Dense layer, also known as a Fully Connected layer, is typically used at the end of the network to perform classification on the features extracted by the preceding convolutional and pooling layers</a:t>
            </a:r>
            <a:r>
              <a:rPr lang="en-IN" b="0" i="0" dirty="0">
                <a:solidFill>
                  <a:srgbClr val="D1D5DB"/>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EB08C00E-5369-4776-B658-7ABB79AEF05B}" type="slidenum">
              <a:rPr lang="en-IN" smtClean="0"/>
              <a:t>8</a:t>
            </a:fld>
            <a:endParaRPr lang="en-IN"/>
          </a:p>
        </p:txBody>
      </p:sp>
    </p:spTree>
    <p:extLst>
      <p:ext uri="{BB962C8B-B14F-4D97-AF65-F5344CB8AC3E}">
        <p14:creationId xmlns:p14="http://schemas.microsoft.com/office/powerpoint/2010/main" val="1146702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Calibri" panose="020F0502020204030204" pitchFamily="34" charset="0"/>
              </a:rPr>
              <a:t>The CAN Bus data was collected using the OBD port of the Car. </a:t>
            </a:r>
          </a:p>
          <a:p>
            <a:r>
              <a:rPr lang="en-IN" sz="1800" dirty="0">
                <a:effectLst/>
                <a:latin typeface="Times New Roman" panose="02020603050405020304" pitchFamily="18" charset="0"/>
                <a:ea typeface="Calibri" panose="020F0502020204030204" pitchFamily="34" charset="0"/>
              </a:rPr>
              <a:t>The Data was filtered out using the regular expression and reduced to 5 CAN frame fields.</a:t>
            </a:r>
          </a:p>
          <a:p>
            <a:r>
              <a:rPr lang="en-IN" sz="1800" dirty="0">
                <a:effectLst/>
                <a:latin typeface="Times New Roman" panose="02020603050405020304" pitchFamily="18" charset="0"/>
                <a:ea typeface="Calibri" panose="020F0502020204030204" pitchFamily="34" charset="0"/>
              </a:rPr>
              <a:t>The timestamp differences are computed and the average timestamp difference is used for further evaluation.</a:t>
            </a:r>
          </a:p>
          <a:p>
            <a:r>
              <a:rPr lang="en-IN" sz="1800" dirty="0">
                <a:effectLst/>
                <a:latin typeface="Times New Roman" panose="02020603050405020304" pitchFamily="18" charset="0"/>
                <a:ea typeface="Calibri" panose="020F0502020204030204" pitchFamily="34" charset="0"/>
              </a:rPr>
              <a:t>The timestamp differences which are less than the average timestamp difference are the valid location where the attack frames are inserted. </a:t>
            </a:r>
          </a:p>
          <a:p>
            <a:r>
              <a:rPr lang="en-IN" sz="1800" dirty="0">
                <a:effectLst/>
                <a:latin typeface="Times New Roman" panose="02020603050405020304" pitchFamily="18" charset="0"/>
                <a:ea typeface="Calibri" panose="020F0502020204030204" pitchFamily="34" charset="0"/>
              </a:rPr>
              <a:t>The threshold limits the number of frames inserted between two timestamps that follow the sequence order.</a:t>
            </a:r>
          </a:p>
          <a:p>
            <a:r>
              <a:rPr lang="en-IN" sz="1800" dirty="0">
                <a:effectLst/>
                <a:latin typeface="Times New Roman" panose="02020603050405020304" pitchFamily="18" charset="0"/>
                <a:ea typeface="Calibri" panose="020F0502020204030204" pitchFamily="34" charset="0"/>
              </a:rPr>
              <a:t>The different attack frames inserted are replay, DoS, and Fuzzy attacks.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The previously developed IDS is used to train and test the dataset generated above. Each of the datasets is trained and tested separately.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Slide Number Placeholder 3"/>
          <p:cNvSpPr>
            <a:spLocks noGrp="1"/>
          </p:cNvSpPr>
          <p:nvPr>
            <p:ph type="sldNum" sz="quarter" idx="5"/>
          </p:nvPr>
        </p:nvSpPr>
        <p:spPr/>
        <p:txBody>
          <a:bodyPr/>
          <a:lstStyle/>
          <a:p>
            <a:fld id="{EB08C00E-5369-4776-B658-7ABB79AEF05B}" type="slidenum">
              <a:rPr lang="en-IN" smtClean="0"/>
              <a:t>9</a:t>
            </a:fld>
            <a:endParaRPr lang="en-IN"/>
          </a:p>
        </p:txBody>
      </p:sp>
    </p:spTree>
    <p:extLst>
      <p:ext uri="{BB962C8B-B14F-4D97-AF65-F5344CB8AC3E}">
        <p14:creationId xmlns:p14="http://schemas.microsoft.com/office/powerpoint/2010/main" val="1599422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anose="02020603050405020304" pitchFamily="18" charset="0"/>
                <a:ea typeface="Calibri" panose="020F0502020204030204" pitchFamily="34" charset="0"/>
              </a:rPr>
              <a:t>The model has proven its potential to efficiently exhibit anomalous data identification to protect the CAN network that can also be extended in other emerging applications within critical infrastructures where automation and secure data processing are the main challenges.</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B08C00E-5369-4776-B658-7ABB79AEF05B}" type="slidenum">
              <a:rPr lang="en-IN" smtClean="0"/>
              <a:t>13</a:t>
            </a:fld>
            <a:endParaRPr lang="en-IN"/>
          </a:p>
        </p:txBody>
      </p:sp>
    </p:spTree>
    <p:extLst>
      <p:ext uri="{BB962C8B-B14F-4D97-AF65-F5344CB8AC3E}">
        <p14:creationId xmlns:p14="http://schemas.microsoft.com/office/powerpoint/2010/main" val="349442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5CB0-3082-8455-971A-BA17C5BE4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3326C6-E620-48EC-D022-93D4DAE07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3C1FB3-5B85-E6F2-A5CA-6AE9D7DA3D7A}"/>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5" name="Footer Placeholder 4">
            <a:extLst>
              <a:ext uri="{FF2B5EF4-FFF2-40B4-BE49-F238E27FC236}">
                <a16:creationId xmlns:a16="http://schemas.microsoft.com/office/drawing/2014/main" id="{9C00FFCD-1CCC-5D94-E997-3628E4D6E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AE7FE-B765-C39D-3A80-4A18BE107ACA}"/>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411650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AD9F-D3FF-EEEE-BCA9-FFF3FA6A76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66216-56C9-639D-1BED-152F4B9D0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CB5AF-AF19-B519-6A73-08A6A624B0B1}"/>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5" name="Footer Placeholder 4">
            <a:extLst>
              <a:ext uri="{FF2B5EF4-FFF2-40B4-BE49-F238E27FC236}">
                <a16:creationId xmlns:a16="http://schemas.microsoft.com/office/drawing/2014/main" id="{771A1F2D-EDCD-93C8-A60D-9C52ECD6F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F02653-1F37-B40A-A20E-9F12E77E14B9}"/>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349958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FBABE-E06F-1005-F898-49A664E5FC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B1ECBC-E5EE-2F76-7C8E-AA63154502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1FA6A-8D35-CEA2-2937-E97D1B1368C6}"/>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5" name="Footer Placeholder 4">
            <a:extLst>
              <a:ext uri="{FF2B5EF4-FFF2-40B4-BE49-F238E27FC236}">
                <a16:creationId xmlns:a16="http://schemas.microsoft.com/office/drawing/2014/main" id="{044EB26D-B5C4-EBEA-A2D7-F972150A55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9936D-79D2-81A6-C3C5-7E02C9B9074D}"/>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187351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610B-B512-9FFA-74C5-EDBCAD2213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290184-857B-6326-B85E-1A1E7074E5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B3AB0B-D7B1-D6C6-8B3F-C08BE4CDF23A}"/>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5" name="Footer Placeholder 4">
            <a:extLst>
              <a:ext uri="{FF2B5EF4-FFF2-40B4-BE49-F238E27FC236}">
                <a16:creationId xmlns:a16="http://schemas.microsoft.com/office/drawing/2014/main" id="{210ACE10-09E8-5302-A491-8013F4AED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0DA09-6E05-DBFB-D521-B99F82A6A8A6}"/>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291196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79CC-F2BB-950D-E29D-7FAA81F81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7E024F-107F-D2DD-0E61-A8B9A1F01D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412CC-2CE6-41BE-AFA2-5031AC62984D}"/>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5" name="Footer Placeholder 4">
            <a:extLst>
              <a:ext uri="{FF2B5EF4-FFF2-40B4-BE49-F238E27FC236}">
                <a16:creationId xmlns:a16="http://schemas.microsoft.com/office/drawing/2014/main" id="{085800FE-0137-9256-EBD0-2423F5BF7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64827-11FE-5032-44B4-5A260F33A1C2}"/>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162905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267-4686-4A49-2E92-B4809C5174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9C6115-63AD-FAC3-6287-8056D385EC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8D659D-7A33-F4B2-1F71-8FD6D8445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E6ABA7-9CF3-D3FB-EC89-31F9BF976451}"/>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6" name="Footer Placeholder 5">
            <a:extLst>
              <a:ext uri="{FF2B5EF4-FFF2-40B4-BE49-F238E27FC236}">
                <a16:creationId xmlns:a16="http://schemas.microsoft.com/office/drawing/2014/main" id="{CD8BA151-CAD0-9D27-DB92-3E420EC1CF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C2536-1A06-0CA4-F6FE-433F41A10B50}"/>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258310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94AC-8793-349E-FCAC-8CC658E968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5A6FA0-68F6-A370-DF84-00CC82897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53D13-684A-FE73-B631-F78E3229F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067A01-D057-F8B5-816D-11A7099A7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E57C34-60EA-D152-B556-61F58C8161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F11E23-2424-4116-82E5-FA1EDDCD44C7}"/>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8" name="Footer Placeholder 7">
            <a:extLst>
              <a:ext uri="{FF2B5EF4-FFF2-40B4-BE49-F238E27FC236}">
                <a16:creationId xmlns:a16="http://schemas.microsoft.com/office/drawing/2014/main" id="{B4D83675-3E1E-571E-00F3-C4B9CC3670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B67D5B-AB19-413C-D6D2-606CA5A562C9}"/>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149294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870F-C6EC-A3F9-3578-654995E21D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54E2CC-CF00-96DD-80E5-4D436F82D1CD}"/>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4" name="Footer Placeholder 3">
            <a:extLst>
              <a:ext uri="{FF2B5EF4-FFF2-40B4-BE49-F238E27FC236}">
                <a16:creationId xmlns:a16="http://schemas.microsoft.com/office/drawing/2014/main" id="{202B564D-A617-EBCE-891F-33902F6E1E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A84497-AB25-94BA-6B42-0E30EBFBEDC1}"/>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1607468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395373-D13C-E506-F783-20390CB7C2BC}"/>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3" name="Footer Placeholder 2">
            <a:extLst>
              <a:ext uri="{FF2B5EF4-FFF2-40B4-BE49-F238E27FC236}">
                <a16:creationId xmlns:a16="http://schemas.microsoft.com/office/drawing/2014/main" id="{D79A475D-EAD9-6260-F6DC-909E77AF4C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57E4E3-9DB2-9243-D190-E58DF48920A9}"/>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158774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98E1-B71A-7279-AA67-D3A9631CB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6930B5-774D-CEB9-5A12-23BBFA247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5541F9-9492-01BA-A478-6E9EE9E20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EFB02-9167-2F9C-B667-27959E74E5AA}"/>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6" name="Footer Placeholder 5">
            <a:extLst>
              <a:ext uri="{FF2B5EF4-FFF2-40B4-BE49-F238E27FC236}">
                <a16:creationId xmlns:a16="http://schemas.microsoft.com/office/drawing/2014/main" id="{A501B310-71C7-7FAD-0326-49CEF52FA5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50E55F-D34D-36B9-4DB3-3084CF6B0614}"/>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276398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7A4A-2AEE-0220-D70A-0B6B0707C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42BF49-E242-A521-7958-598F3BA05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B0DD87-8FA1-3B85-ED85-54204BD72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A7000-5C80-369B-98E3-C49CC1FE5222}"/>
              </a:ext>
            </a:extLst>
          </p:cNvPr>
          <p:cNvSpPr>
            <a:spLocks noGrp="1"/>
          </p:cNvSpPr>
          <p:nvPr>
            <p:ph type="dt" sz="half" idx="10"/>
          </p:nvPr>
        </p:nvSpPr>
        <p:spPr/>
        <p:txBody>
          <a:bodyPr/>
          <a:lstStyle/>
          <a:p>
            <a:fld id="{509716A1-0F16-4E13-872C-6680668FB3EA}" type="datetimeFigureOut">
              <a:rPr lang="en-IN" smtClean="0"/>
              <a:t>13-05-2023</a:t>
            </a:fld>
            <a:endParaRPr lang="en-IN"/>
          </a:p>
        </p:txBody>
      </p:sp>
      <p:sp>
        <p:nvSpPr>
          <p:cNvPr id="6" name="Footer Placeholder 5">
            <a:extLst>
              <a:ext uri="{FF2B5EF4-FFF2-40B4-BE49-F238E27FC236}">
                <a16:creationId xmlns:a16="http://schemas.microsoft.com/office/drawing/2014/main" id="{694A2713-A47E-1167-99DC-EF9B3E377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B46D49-88F4-056D-4A4D-FE05605D68D3}"/>
              </a:ext>
            </a:extLst>
          </p:cNvPr>
          <p:cNvSpPr>
            <a:spLocks noGrp="1"/>
          </p:cNvSpPr>
          <p:nvPr>
            <p:ph type="sldNum" sz="quarter" idx="12"/>
          </p:nvPr>
        </p:nvSpPr>
        <p:spPr/>
        <p:txBody>
          <a:bodyPr/>
          <a:lstStyle/>
          <a:p>
            <a:fld id="{02325EB3-CDC8-4C85-8288-61318D53CCDC}" type="slidenum">
              <a:rPr lang="en-IN" smtClean="0"/>
              <a:t>‹#›</a:t>
            </a:fld>
            <a:endParaRPr lang="en-IN"/>
          </a:p>
        </p:txBody>
      </p:sp>
    </p:spTree>
    <p:extLst>
      <p:ext uri="{BB962C8B-B14F-4D97-AF65-F5344CB8AC3E}">
        <p14:creationId xmlns:p14="http://schemas.microsoft.com/office/powerpoint/2010/main" val="160478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E2355-95C8-FB40-34FF-819909131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56CD71-EDC7-95F3-4374-E053FD288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758A3-97CE-BAFC-D979-A398F15BE0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716A1-0F16-4E13-872C-6680668FB3EA}" type="datetimeFigureOut">
              <a:rPr lang="en-IN" smtClean="0"/>
              <a:t>13-05-2023</a:t>
            </a:fld>
            <a:endParaRPr lang="en-IN"/>
          </a:p>
        </p:txBody>
      </p:sp>
      <p:sp>
        <p:nvSpPr>
          <p:cNvPr id="5" name="Footer Placeholder 4">
            <a:extLst>
              <a:ext uri="{FF2B5EF4-FFF2-40B4-BE49-F238E27FC236}">
                <a16:creationId xmlns:a16="http://schemas.microsoft.com/office/drawing/2014/main" id="{827FD7E7-CE1E-9B6C-E80C-8C04A2CE5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222B70-F984-EB4B-D839-3B345DF53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25EB3-CDC8-4C85-8288-61318D53CCDC}" type="slidenum">
              <a:rPr lang="en-IN" smtClean="0"/>
              <a:t>‹#›</a:t>
            </a:fld>
            <a:endParaRPr lang="en-IN"/>
          </a:p>
        </p:txBody>
      </p:sp>
    </p:spTree>
    <p:extLst>
      <p:ext uri="{BB962C8B-B14F-4D97-AF65-F5344CB8AC3E}">
        <p14:creationId xmlns:p14="http://schemas.microsoft.com/office/powerpoint/2010/main" val="1397731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C280E6-38A9-7E2F-D847-29D9E8C207DC}"/>
              </a:ext>
            </a:extLst>
          </p:cNvPr>
          <p:cNvSpPr txBox="1"/>
          <p:nvPr/>
        </p:nvSpPr>
        <p:spPr>
          <a:xfrm>
            <a:off x="1515034" y="639795"/>
            <a:ext cx="8857129"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MINOR PROJECT-</a:t>
            </a:r>
            <a:r>
              <a:rPr lang="en-US" sz="2000" dirty="0">
                <a:latin typeface="Times New Roman" panose="02020603050405020304" pitchFamily="18" charset="0"/>
                <a:cs typeface="Times New Roman" panose="02020603050405020304" pitchFamily="18" charset="0"/>
              </a:rPr>
              <a:t>JCD891</a:t>
            </a:r>
          </a:p>
          <a:p>
            <a:pPr algn="ctr"/>
            <a:r>
              <a:rPr lang="en-US" dirty="0">
                <a:latin typeface="Times New Roman" panose="02020603050405020304" pitchFamily="18" charset="0"/>
                <a:cs typeface="Times New Roman" panose="02020603050405020304" pitchFamily="18" charset="0"/>
              </a:rPr>
              <a:t>Semester II, Jan-May, 2023</a:t>
            </a:r>
          </a:p>
          <a:p>
            <a:pPr algn="ct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723A1F-6BD1-B42C-263B-B72BCE12F534}"/>
              </a:ext>
            </a:extLst>
          </p:cNvPr>
          <p:cNvSpPr txBox="1"/>
          <p:nvPr/>
        </p:nvSpPr>
        <p:spPr>
          <a:xfrm>
            <a:off x="1909482" y="1655458"/>
            <a:ext cx="8068235" cy="646331"/>
          </a:xfrm>
          <a:prstGeom prst="rect">
            <a:avLst/>
          </a:prstGeom>
          <a:noFill/>
        </p:spPr>
        <p:txBody>
          <a:bodyPr wrap="square" rtlCol="0">
            <a:spAutoFit/>
          </a:bodyPr>
          <a:lstStyle/>
          <a:p>
            <a:pPr algn="ctr"/>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IDS for CAN Bus Security</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descr="People – SAMRIDH">
            <a:extLst>
              <a:ext uri="{FF2B5EF4-FFF2-40B4-BE49-F238E27FC236}">
                <a16:creationId xmlns:a16="http://schemas.microsoft.com/office/drawing/2014/main" id="{E0827574-2BDA-42AD-C446-2EC9BCA9A2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6481" y="2571800"/>
            <a:ext cx="2492189" cy="2259106"/>
          </a:xfrm>
          <a:prstGeom prst="rect">
            <a:avLst/>
          </a:prstGeom>
          <a:noFill/>
          <a:ln>
            <a:noFill/>
          </a:ln>
        </p:spPr>
      </p:pic>
      <p:sp>
        <p:nvSpPr>
          <p:cNvPr id="7" name="TextBox 6">
            <a:extLst>
              <a:ext uri="{FF2B5EF4-FFF2-40B4-BE49-F238E27FC236}">
                <a16:creationId xmlns:a16="http://schemas.microsoft.com/office/drawing/2014/main" id="{5729C1FB-EF07-243E-C2C9-CF3700B236AA}"/>
              </a:ext>
            </a:extLst>
          </p:cNvPr>
          <p:cNvSpPr txBox="1"/>
          <p:nvPr/>
        </p:nvSpPr>
        <p:spPr>
          <a:xfrm>
            <a:off x="1326776" y="5235388"/>
            <a:ext cx="1990166" cy="95410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Presented By:</a:t>
            </a:r>
          </a:p>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Arihant Jammar </a:t>
            </a:r>
          </a:p>
          <a:p>
            <a:r>
              <a:rPr lang="en-US" dirty="0">
                <a:latin typeface="Times New Roman" panose="02020603050405020304" pitchFamily="18" charset="0"/>
                <a:cs typeface="Times New Roman" panose="02020603050405020304" pitchFamily="18" charset="0"/>
              </a:rPr>
              <a:t>[2022JCS2669]</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B9D4E90-6E78-0309-D89F-228BC6F454C9}"/>
              </a:ext>
            </a:extLst>
          </p:cNvPr>
          <p:cNvSpPr txBox="1"/>
          <p:nvPr/>
        </p:nvSpPr>
        <p:spPr>
          <a:xfrm>
            <a:off x="8328212" y="5100918"/>
            <a:ext cx="2617694" cy="92333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Under the guidance of:</a:t>
            </a:r>
          </a:p>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Vireshwar Kumar</a:t>
            </a:r>
          </a:p>
          <a:p>
            <a:r>
              <a:rPr lang="en-US" dirty="0">
                <a:latin typeface="Times New Roman" panose="02020603050405020304" pitchFamily="18" charset="0"/>
                <a:cs typeface="Times New Roman" panose="02020603050405020304" pitchFamily="18" charset="0"/>
              </a:rPr>
              <a:t>[viresh@cse.iitd.ac.in]</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A4B1D6D-C0AC-6400-7B58-594E75E1479E}"/>
              </a:ext>
            </a:extLst>
          </p:cNvPr>
          <p:cNvSpPr txBox="1"/>
          <p:nvPr/>
        </p:nvSpPr>
        <p:spPr>
          <a:xfrm>
            <a:off x="4379259" y="5265694"/>
            <a:ext cx="2886635" cy="646331"/>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IIT Delhi</a:t>
            </a:r>
          </a:p>
          <a:p>
            <a:pPr algn="ctr"/>
            <a:r>
              <a:rPr lang="en-US" sz="1600" dirty="0">
                <a:latin typeface="Times New Roman" panose="02020603050405020304" pitchFamily="18" charset="0"/>
                <a:cs typeface="Times New Roman" panose="02020603050405020304" pitchFamily="18" charset="0"/>
              </a:rPr>
              <a:t>May-2023</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5BD9F-8069-1848-C4CB-283A918DE329}"/>
              </a:ext>
            </a:extLst>
          </p:cNvPr>
          <p:cNvSpPr txBox="1"/>
          <p:nvPr/>
        </p:nvSpPr>
        <p:spPr>
          <a:xfrm>
            <a:off x="723900" y="434369"/>
            <a:ext cx="10122568"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Attack Dataset Preparation</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70322E5-87E3-9D15-AA2C-1E48312CEBA5}"/>
              </a:ext>
            </a:extLst>
          </p:cNvPr>
          <p:cNvSpPr txBox="1"/>
          <p:nvPr/>
        </p:nvSpPr>
        <p:spPr>
          <a:xfrm>
            <a:off x="1446394" y="2044665"/>
            <a:ext cx="4558966" cy="3626762"/>
          </a:xfrm>
          <a:prstGeom prst="rect">
            <a:avLst/>
          </a:prstGeom>
          <a:noFill/>
          <a:ln>
            <a:solidFill>
              <a:srgbClr val="0066FF"/>
            </a:solidFill>
          </a:ln>
        </p:spPr>
        <p:txBody>
          <a:bodyPr wrap="square" rtlCol="0">
            <a:spAutoFit/>
          </a:bodyPr>
          <a:lstStyle/>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Normal,0.000000,280,8,00 00 A3 7E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Normal,0.002135,284,8,00 00 00 00 86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Attack,0.003135,284,8,00 00 00 00 86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Attack,0.004135,284,8,00 00 00 00 86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Normal,0.004485,106,8,0C 54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Attack,0.005485,284,8,00 00 00 00 86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Attack,0.006485,284,8,00 00 00 00 86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Normal,0.006124,197,8,00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Attack,0.007124,284,8,00 00 00 00 86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Normal,0.014049,106,8,0C 54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p:txBody>
      </p:sp>
      <p:sp>
        <p:nvSpPr>
          <p:cNvPr id="10" name="TextBox 9">
            <a:extLst>
              <a:ext uri="{FF2B5EF4-FFF2-40B4-BE49-F238E27FC236}">
                <a16:creationId xmlns:a16="http://schemas.microsoft.com/office/drawing/2014/main" id="{0A3F05C3-E081-BEA4-AAEA-F56390B76AD4}"/>
              </a:ext>
            </a:extLst>
          </p:cNvPr>
          <p:cNvSpPr txBox="1"/>
          <p:nvPr/>
        </p:nvSpPr>
        <p:spPr>
          <a:xfrm>
            <a:off x="6096000" y="2044665"/>
            <a:ext cx="4558965" cy="3626762"/>
          </a:xfrm>
          <a:prstGeom prst="rect">
            <a:avLst/>
          </a:prstGeom>
          <a:noFill/>
          <a:ln>
            <a:solidFill>
              <a:srgbClr val="00B0F0"/>
            </a:solidFill>
          </a:ln>
        </p:spPr>
        <p:txBody>
          <a:bodyPr wrap="square" rtlCol="0">
            <a:spAutoFit/>
          </a:bodyPr>
          <a:lstStyle/>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Normal,0.182193,197,8,00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Normal,0.184495,106,8,0C 50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Normal,0.194174,106,8,0C 50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Normal,0.198151,280,8,00 00 A4 7E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Attack,0.198651,288,8, AE 1E 28 19 AB FA 49 02</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Normal,0.200169,284,8,00 00 00 00 86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Normal,0.202010,197,8,00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Normal,0.204330,106,8,0C 50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Normal,0.214174,106,8,0C 50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Normal,0.216166,103,8,00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3142F8A5-05AA-7597-C4DC-F18DED233153}"/>
              </a:ext>
            </a:extLst>
          </p:cNvPr>
          <p:cNvSpPr txBox="1"/>
          <p:nvPr/>
        </p:nvSpPr>
        <p:spPr>
          <a:xfrm>
            <a:off x="2279982" y="5829299"/>
            <a:ext cx="2731769"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9: </a:t>
            </a:r>
            <a:r>
              <a:rPr lang="en-US" sz="1400" dirty="0">
                <a:latin typeface="Times New Roman" panose="02020603050405020304" pitchFamily="18" charset="0"/>
                <a:cs typeface="Times New Roman" panose="02020603050405020304" pitchFamily="18" charset="0"/>
              </a:rPr>
              <a:t>Replay Attack Dataset</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E409E6B-217F-D302-862C-075EDE9A9CBC}"/>
              </a:ext>
            </a:extLst>
          </p:cNvPr>
          <p:cNvSpPr txBox="1"/>
          <p:nvPr/>
        </p:nvSpPr>
        <p:spPr>
          <a:xfrm>
            <a:off x="6957060" y="5829300"/>
            <a:ext cx="2731769"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Fig.10: </a:t>
            </a:r>
            <a:r>
              <a:rPr lang="en-US" sz="1400" dirty="0">
                <a:latin typeface="Times New Roman" panose="02020603050405020304" pitchFamily="18" charset="0"/>
                <a:cs typeface="Times New Roman" panose="02020603050405020304" pitchFamily="18" charset="0"/>
              </a:rPr>
              <a:t>Fuzzing Attack Dataset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51338C3-D278-B4E3-FBE9-B4E23F47924D}"/>
              </a:ext>
            </a:extLst>
          </p:cNvPr>
          <p:cNvGraphicFramePr>
            <a:graphicFrameLocks noGrp="1"/>
          </p:cNvGraphicFramePr>
          <p:nvPr>
            <p:ph idx="1"/>
            <p:extLst>
              <p:ext uri="{D42A27DB-BD31-4B8C-83A1-F6EECF244321}">
                <p14:modId xmlns:p14="http://schemas.microsoft.com/office/powerpoint/2010/main" val="322296345"/>
              </p:ext>
            </p:extLst>
          </p:nvPr>
        </p:nvGraphicFramePr>
        <p:xfrm>
          <a:off x="929640" y="1006630"/>
          <a:ext cx="5496560" cy="2342358"/>
        </p:xfrm>
        <a:graphic>
          <a:graphicData uri="http://schemas.openxmlformats.org/drawingml/2006/table">
            <a:tbl>
              <a:tblPr firstRow="1" firstCol="1" bandRow="1">
                <a:tableStyleId>{5C22544A-7EE6-4342-B048-85BDC9FD1C3A}</a:tableStyleId>
              </a:tblPr>
              <a:tblGrid>
                <a:gridCol w="2748280">
                  <a:extLst>
                    <a:ext uri="{9D8B030D-6E8A-4147-A177-3AD203B41FA5}">
                      <a16:colId xmlns:a16="http://schemas.microsoft.com/office/drawing/2014/main" val="313256444"/>
                    </a:ext>
                  </a:extLst>
                </a:gridCol>
                <a:gridCol w="2748280">
                  <a:extLst>
                    <a:ext uri="{9D8B030D-6E8A-4147-A177-3AD203B41FA5}">
                      <a16:colId xmlns:a16="http://schemas.microsoft.com/office/drawing/2014/main" val="1598684676"/>
                    </a:ext>
                  </a:extLst>
                </a:gridCol>
              </a:tblGrid>
              <a:tr h="390393">
                <a:tc>
                  <a:txBody>
                    <a:bodyPr/>
                    <a:lstStyle/>
                    <a:p>
                      <a:pPr marL="0" marR="0" algn="just">
                        <a:lnSpc>
                          <a:spcPct val="107000"/>
                        </a:lnSpc>
                        <a:spcBef>
                          <a:spcPts val="0"/>
                        </a:spcBef>
                        <a:spcAft>
                          <a:spcPts val="0"/>
                        </a:spcAft>
                        <a:tabLst>
                          <a:tab pos="250190" algn="l"/>
                        </a:tabLst>
                      </a:pPr>
                      <a:r>
                        <a:rPr lang="en-IN" sz="1800" kern="100" dirty="0">
                          <a:effectLst/>
                        </a:rPr>
                        <a:t>Loss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tabLst>
                          <a:tab pos="250190" algn="l"/>
                        </a:tabLst>
                      </a:pPr>
                      <a:r>
                        <a:rPr lang="en-IN" sz="1800" kern="100" dirty="0">
                          <a:solidFill>
                            <a:schemeClr val="tx1"/>
                          </a:solidFill>
                          <a:effectLst/>
                        </a:rPr>
                        <a:t>10.12%</a:t>
                      </a:r>
                      <a:endParaRPr lang="en-IN" sz="11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extLst>
                  <a:ext uri="{0D108BD9-81ED-4DB2-BD59-A6C34878D82A}">
                    <a16:rowId xmlns:a16="http://schemas.microsoft.com/office/drawing/2014/main" val="3517461318"/>
                  </a:ext>
                </a:extLst>
              </a:tr>
              <a:tr h="390393">
                <a:tc>
                  <a:txBody>
                    <a:bodyPr/>
                    <a:lstStyle/>
                    <a:p>
                      <a:pPr marL="0" marR="0" algn="just">
                        <a:lnSpc>
                          <a:spcPct val="107000"/>
                        </a:lnSpc>
                        <a:spcBef>
                          <a:spcPts val="0"/>
                        </a:spcBef>
                        <a:spcAft>
                          <a:spcPts val="0"/>
                        </a:spcAft>
                        <a:tabLst>
                          <a:tab pos="250190" algn="l"/>
                        </a:tabLst>
                      </a:pPr>
                      <a:r>
                        <a:rPr lang="en-IN" sz="1800" kern="100">
                          <a:effectLst/>
                        </a:rPr>
                        <a:t>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tabLst>
                          <a:tab pos="250190" algn="l"/>
                        </a:tabLst>
                      </a:pPr>
                      <a:r>
                        <a:rPr lang="en-IN" sz="1800" b="1" kern="100" dirty="0">
                          <a:solidFill>
                            <a:schemeClr val="tx1"/>
                          </a:solidFill>
                          <a:effectLst/>
                        </a:rPr>
                        <a:t>97.06%</a:t>
                      </a:r>
                      <a:endParaRPr lang="en-IN" sz="11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377350464"/>
                  </a:ext>
                </a:extLst>
              </a:tr>
              <a:tr h="390393">
                <a:tc>
                  <a:txBody>
                    <a:bodyPr/>
                    <a:lstStyle/>
                    <a:p>
                      <a:pPr marL="0" marR="0" algn="just">
                        <a:lnSpc>
                          <a:spcPct val="107000"/>
                        </a:lnSpc>
                        <a:spcBef>
                          <a:spcPts val="0"/>
                        </a:spcBef>
                        <a:spcAft>
                          <a:spcPts val="0"/>
                        </a:spcAft>
                        <a:tabLst>
                          <a:tab pos="250190" algn="l"/>
                        </a:tabLst>
                      </a:pPr>
                      <a:r>
                        <a:rPr lang="en-IN" sz="1800" kern="100" dirty="0">
                          <a:effectLst/>
                        </a:rPr>
                        <a:t>ROC Score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tabLst>
                          <a:tab pos="250190" algn="l"/>
                        </a:tabLst>
                      </a:pPr>
                      <a:r>
                        <a:rPr lang="en-IN" sz="1800" b="1" kern="100" dirty="0">
                          <a:solidFill>
                            <a:schemeClr val="tx1"/>
                          </a:solidFill>
                          <a:effectLst/>
                        </a:rPr>
                        <a:t>0.9783</a:t>
                      </a:r>
                      <a:endParaRPr lang="en-IN" sz="11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35698432"/>
                  </a:ext>
                </a:extLst>
              </a:tr>
              <a:tr h="390393">
                <a:tc>
                  <a:txBody>
                    <a:bodyPr/>
                    <a:lstStyle/>
                    <a:p>
                      <a:pPr marL="0" marR="0" algn="just">
                        <a:lnSpc>
                          <a:spcPct val="107000"/>
                        </a:lnSpc>
                        <a:spcBef>
                          <a:spcPts val="0"/>
                        </a:spcBef>
                        <a:spcAft>
                          <a:spcPts val="0"/>
                        </a:spcAft>
                        <a:tabLst>
                          <a:tab pos="250190" algn="l"/>
                        </a:tabLst>
                      </a:pPr>
                      <a:r>
                        <a:rPr lang="en-IN" sz="1800" kern="100">
                          <a:effectLst/>
                        </a:rPr>
                        <a:t>Precision (Normal)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tabLst>
                          <a:tab pos="250190" algn="l"/>
                        </a:tabLst>
                      </a:pPr>
                      <a:r>
                        <a:rPr lang="en-IN" sz="1800" b="1" kern="100" dirty="0">
                          <a:effectLst/>
                        </a:rPr>
                        <a:t>1.00</a:t>
                      </a:r>
                      <a:endParaRPr lang="en-IN" sz="11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08516919"/>
                  </a:ext>
                </a:extLst>
              </a:tr>
              <a:tr h="390393">
                <a:tc>
                  <a:txBody>
                    <a:bodyPr/>
                    <a:lstStyle/>
                    <a:p>
                      <a:pPr marL="0" marR="0" algn="just">
                        <a:lnSpc>
                          <a:spcPct val="107000"/>
                        </a:lnSpc>
                        <a:spcBef>
                          <a:spcPts val="0"/>
                        </a:spcBef>
                        <a:spcAft>
                          <a:spcPts val="0"/>
                        </a:spcAft>
                        <a:tabLst>
                          <a:tab pos="250190" algn="l"/>
                        </a:tabLst>
                      </a:pPr>
                      <a:r>
                        <a:rPr lang="en-IN" sz="1800" kern="100" dirty="0">
                          <a:effectLst/>
                        </a:rPr>
                        <a:t>Recall (Normal)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tabLst>
                          <a:tab pos="250190" algn="l"/>
                        </a:tabLst>
                      </a:pPr>
                      <a:r>
                        <a:rPr lang="en-IN" sz="1800" b="1" kern="100" dirty="0">
                          <a:effectLst/>
                        </a:rPr>
                        <a:t>0.96</a:t>
                      </a:r>
                      <a:endParaRPr lang="en-IN" sz="11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813668504"/>
                  </a:ext>
                </a:extLst>
              </a:tr>
              <a:tr h="390393">
                <a:tc>
                  <a:txBody>
                    <a:bodyPr/>
                    <a:lstStyle/>
                    <a:p>
                      <a:pPr marL="0" marR="0" algn="just">
                        <a:lnSpc>
                          <a:spcPct val="107000"/>
                        </a:lnSpc>
                        <a:spcBef>
                          <a:spcPts val="0"/>
                        </a:spcBef>
                        <a:spcAft>
                          <a:spcPts val="0"/>
                        </a:spcAft>
                        <a:tabLst>
                          <a:tab pos="250190" algn="l"/>
                        </a:tabLst>
                      </a:pPr>
                      <a:r>
                        <a:rPr lang="en-IN" sz="1800" kern="100" dirty="0">
                          <a:effectLst/>
                        </a:rPr>
                        <a:t>F1-Score (Normal)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tabLst>
                          <a:tab pos="250190" algn="l"/>
                        </a:tabLst>
                      </a:pPr>
                      <a:r>
                        <a:rPr lang="en-IN" sz="1800" b="1" kern="100" dirty="0">
                          <a:effectLst/>
                        </a:rPr>
                        <a:t>0.98</a:t>
                      </a:r>
                      <a:endParaRPr lang="en-IN" sz="11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17757669"/>
                  </a:ext>
                </a:extLst>
              </a:tr>
            </a:tbl>
          </a:graphicData>
        </a:graphic>
      </p:graphicFrame>
      <p:sp>
        <p:nvSpPr>
          <p:cNvPr id="4" name="TextBox 3">
            <a:extLst>
              <a:ext uri="{FF2B5EF4-FFF2-40B4-BE49-F238E27FC236}">
                <a16:creationId xmlns:a16="http://schemas.microsoft.com/office/drawing/2014/main" id="{9AE8A1B3-DF49-5E81-A68F-CD11C82903F5}"/>
              </a:ext>
            </a:extLst>
          </p:cNvPr>
          <p:cNvSpPr txBox="1"/>
          <p:nvPr/>
        </p:nvSpPr>
        <p:spPr>
          <a:xfrm>
            <a:off x="838200" y="388649"/>
            <a:ext cx="10122568"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FB6547C-12AC-EE82-CFB6-C0B6A47FA611}"/>
              </a:ext>
            </a:extLst>
          </p:cNvPr>
          <p:cNvSpPr txBox="1"/>
          <p:nvPr/>
        </p:nvSpPr>
        <p:spPr>
          <a:xfrm>
            <a:off x="1757680" y="3382194"/>
            <a:ext cx="3840480"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11: </a:t>
            </a:r>
            <a:r>
              <a:rPr lang="en-US" sz="1400" dirty="0">
                <a:latin typeface="Times New Roman" panose="02020603050405020304" pitchFamily="18" charset="0"/>
                <a:cs typeface="Times New Roman" panose="02020603050405020304" pitchFamily="18" charset="0"/>
              </a:rPr>
              <a:t>CNN Model Scores on Available Dataset</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D50016B-2CC4-BF2C-7B97-38A5806782AE}"/>
              </a:ext>
            </a:extLst>
          </p:cNvPr>
          <p:cNvPicPr>
            <a:picLocks noChangeAspect="1"/>
          </p:cNvPicPr>
          <p:nvPr/>
        </p:nvPicPr>
        <p:blipFill>
          <a:blip r:embed="rId2"/>
          <a:stretch>
            <a:fillRect/>
          </a:stretch>
        </p:blipFill>
        <p:spPr>
          <a:xfrm>
            <a:off x="6915150" y="1006632"/>
            <a:ext cx="4045618" cy="2342356"/>
          </a:xfrm>
          <a:prstGeom prst="rect">
            <a:avLst/>
          </a:prstGeom>
          <a:noFill/>
          <a:ln w="12700">
            <a:solidFill>
              <a:srgbClr val="33CCCC"/>
            </a:solidFill>
          </a:ln>
        </p:spPr>
      </p:pic>
      <p:sp>
        <p:nvSpPr>
          <p:cNvPr id="7" name="Text Box 1">
            <a:extLst>
              <a:ext uri="{FF2B5EF4-FFF2-40B4-BE49-F238E27FC236}">
                <a16:creationId xmlns:a16="http://schemas.microsoft.com/office/drawing/2014/main" id="{507E9870-249D-7695-2BF6-B61A99DCD43C}"/>
              </a:ext>
            </a:extLst>
          </p:cNvPr>
          <p:cNvSpPr txBox="1"/>
          <p:nvPr/>
        </p:nvSpPr>
        <p:spPr>
          <a:xfrm>
            <a:off x="6457649" y="3429000"/>
            <a:ext cx="4960620" cy="43012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R="0" algn="ctr">
              <a:spcBef>
                <a:spcPts val="0"/>
              </a:spcBef>
              <a:spcAft>
                <a:spcPts val="1000"/>
              </a:spcAft>
            </a:pPr>
            <a:r>
              <a:rPr lang="en-IN" sz="1400" b="1" dirty="0">
                <a:latin typeface="Times New Roman" panose="02020603050405020304" pitchFamily="18" charset="0"/>
                <a:cs typeface="Times New Roman" panose="02020603050405020304" pitchFamily="18" charset="0"/>
              </a:rPr>
              <a:t>Figure 12: </a:t>
            </a:r>
            <a:r>
              <a:rPr lang="en-IN" sz="1400" dirty="0">
                <a:latin typeface="Times New Roman" panose="02020603050405020304" pitchFamily="18" charset="0"/>
                <a:cs typeface="Times New Roman" panose="02020603050405020304" pitchFamily="18" charset="0"/>
              </a:rPr>
              <a:t>Validation Loss &amp; Validation Accuracy Vs Epochs</a:t>
            </a:r>
          </a:p>
          <a:p>
            <a:pPr marL="0" marR="0">
              <a:lnSpc>
                <a:spcPct val="107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p:txBody>
      </p:sp>
      <p:pic>
        <p:nvPicPr>
          <p:cNvPr id="8" name="Picture 7">
            <a:extLst>
              <a:ext uri="{FF2B5EF4-FFF2-40B4-BE49-F238E27FC236}">
                <a16:creationId xmlns:a16="http://schemas.microsoft.com/office/drawing/2014/main" id="{34748090-23F8-4843-B294-B9C41369136D}"/>
              </a:ext>
            </a:extLst>
          </p:cNvPr>
          <p:cNvPicPr>
            <a:picLocks noChangeAspect="1"/>
          </p:cNvPicPr>
          <p:nvPr/>
        </p:nvPicPr>
        <p:blipFill>
          <a:blip r:embed="rId3"/>
          <a:stretch>
            <a:fillRect/>
          </a:stretch>
        </p:blipFill>
        <p:spPr>
          <a:xfrm>
            <a:off x="1757680" y="3821401"/>
            <a:ext cx="3976672" cy="2453669"/>
          </a:xfrm>
          <a:prstGeom prst="rect">
            <a:avLst/>
          </a:prstGeom>
          <a:noFill/>
          <a:ln w="12700">
            <a:solidFill>
              <a:srgbClr val="33CCCC"/>
            </a:solidFill>
          </a:ln>
        </p:spPr>
      </p:pic>
      <p:pic>
        <p:nvPicPr>
          <p:cNvPr id="9" name="Picture 8">
            <a:extLst>
              <a:ext uri="{FF2B5EF4-FFF2-40B4-BE49-F238E27FC236}">
                <a16:creationId xmlns:a16="http://schemas.microsoft.com/office/drawing/2014/main" id="{8B212227-A971-A3F3-D449-DE9BF8BC74F0}"/>
              </a:ext>
            </a:extLst>
          </p:cNvPr>
          <p:cNvPicPr>
            <a:picLocks noChangeAspect="1"/>
          </p:cNvPicPr>
          <p:nvPr/>
        </p:nvPicPr>
        <p:blipFill>
          <a:blip r:embed="rId4"/>
          <a:stretch>
            <a:fillRect/>
          </a:stretch>
        </p:blipFill>
        <p:spPr>
          <a:xfrm>
            <a:off x="6915150" y="3859125"/>
            <a:ext cx="4045618" cy="2415945"/>
          </a:xfrm>
          <a:prstGeom prst="rect">
            <a:avLst/>
          </a:prstGeom>
          <a:noFill/>
          <a:ln w="12700">
            <a:solidFill>
              <a:srgbClr val="33CCCC"/>
            </a:solidFill>
          </a:ln>
        </p:spPr>
      </p:pic>
      <p:sp>
        <p:nvSpPr>
          <p:cNvPr id="10" name="TextBox 9">
            <a:extLst>
              <a:ext uri="{FF2B5EF4-FFF2-40B4-BE49-F238E27FC236}">
                <a16:creationId xmlns:a16="http://schemas.microsoft.com/office/drawing/2014/main" id="{B4222957-6D09-34B2-4887-DC6DD0F4D8A4}"/>
              </a:ext>
            </a:extLst>
          </p:cNvPr>
          <p:cNvSpPr txBox="1"/>
          <p:nvPr/>
        </p:nvSpPr>
        <p:spPr>
          <a:xfrm>
            <a:off x="1757680" y="6297930"/>
            <a:ext cx="3840480"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13: </a:t>
            </a:r>
            <a:r>
              <a:rPr lang="en-US" sz="1400" dirty="0">
                <a:latin typeface="Times New Roman" panose="02020603050405020304" pitchFamily="18" charset="0"/>
                <a:cs typeface="Times New Roman" panose="02020603050405020304" pitchFamily="18" charset="0"/>
              </a:rPr>
              <a:t>Loss Vs Epochs </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9DB5BD0-B48C-C543-DE59-73740E7340B0}"/>
              </a:ext>
            </a:extLst>
          </p:cNvPr>
          <p:cNvSpPr txBox="1"/>
          <p:nvPr/>
        </p:nvSpPr>
        <p:spPr>
          <a:xfrm>
            <a:off x="7017719" y="6275070"/>
            <a:ext cx="3840480"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14: </a:t>
            </a:r>
            <a:r>
              <a:rPr lang="en-US" sz="1400" dirty="0">
                <a:latin typeface="Times New Roman" panose="02020603050405020304" pitchFamily="18" charset="0"/>
                <a:cs typeface="Times New Roman" panose="02020603050405020304" pitchFamily="18" charset="0"/>
              </a:rPr>
              <a:t>Accuracy Vs Epochs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154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62E66C0B-8A4D-2CCD-3F97-BD5E65D71A75}"/>
              </a:ext>
            </a:extLst>
          </p:cNvPr>
          <p:cNvGraphicFramePr>
            <a:graphicFrameLocks noGrp="1"/>
          </p:cNvGraphicFramePr>
          <p:nvPr>
            <p:extLst>
              <p:ext uri="{D42A27DB-BD31-4B8C-83A1-F6EECF244321}">
                <p14:modId xmlns:p14="http://schemas.microsoft.com/office/powerpoint/2010/main" val="4117487979"/>
              </p:ext>
            </p:extLst>
          </p:nvPr>
        </p:nvGraphicFramePr>
        <p:xfrm>
          <a:off x="3511550" y="671988"/>
          <a:ext cx="4620260" cy="1065372"/>
        </p:xfrm>
        <a:graphic>
          <a:graphicData uri="http://schemas.openxmlformats.org/drawingml/2006/table">
            <a:tbl>
              <a:tblPr firstRow="1" firstCol="1" bandRow="1">
                <a:tableStyleId>{5C22544A-7EE6-4342-B048-85BDC9FD1C3A}</a:tableStyleId>
              </a:tblPr>
              <a:tblGrid>
                <a:gridCol w="2310130">
                  <a:extLst>
                    <a:ext uri="{9D8B030D-6E8A-4147-A177-3AD203B41FA5}">
                      <a16:colId xmlns:a16="http://schemas.microsoft.com/office/drawing/2014/main" val="1228004552"/>
                    </a:ext>
                  </a:extLst>
                </a:gridCol>
                <a:gridCol w="2310130">
                  <a:extLst>
                    <a:ext uri="{9D8B030D-6E8A-4147-A177-3AD203B41FA5}">
                      <a16:colId xmlns:a16="http://schemas.microsoft.com/office/drawing/2014/main" val="3027009230"/>
                    </a:ext>
                  </a:extLst>
                </a:gridCol>
              </a:tblGrid>
              <a:tr h="532686">
                <a:tc>
                  <a:txBody>
                    <a:bodyPr/>
                    <a:lstStyle/>
                    <a:p>
                      <a:pPr marL="457200" marR="0" algn="just">
                        <a:lnSpc>
                          <a:spcPct val="107000"/>
                        </a:lnSpc>
                        <a:spcBef>
                          <a:spcPts val="0"/>
                        </a:spcBef>
                        <a:spcAft>
                          <a:spcPts val="800"/>
                        </a:spcAft>
                        <a:tabLst>
                          <a:tab pos="1339215" algn="l"/>
                        </a:tabLst>
                      </a:pPr>
                      <a:r>
                        <a:rPr lang="en-IN" sz="1800" kern="100" dirty="0">
                          <a:effectLst/>
                        </a:rPr>
                        <a:t>Loss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457200" marR="0" algn="just">
                        <a:lnSpc>
                          <a:spcPct val="107000"/>
                        </a:lnSpc>
                        <a:spcBef>
                          <a:spcPts val="0"/>
                        </a:spcBef>
                        <a:spcAft>
                          <a:spcPts val="800"/>
                        </a:spcAft>
                        <a:tabLst>
                          <a:tab pos="1339215" algn="l"/>
                        </a:tabLst>
                      </a:pPr>
                      <a:r>
                        <a:rPr lang="en-IN" sz="1800" b="1" kern="100" dirty="0">
                          <a:solidFill>
                            <a:schemeClr val="tx1"/>
                          </a:solidFill>
                          <a:effectLst/>
                        </a:rPr>
                        <a:t>25.38%</a:t>
                      </a:r>
                      <a:endParaRPr lang="en-IN" sz="11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110017278"/>
                  </a:ext>
                </a:extLst>
              </a:tr>
              <a:tr h="532686">
                <a:tc>
                  <a:txBody>
                    <a:bodyPr/>
                    <a:lstStyle/>
                    <a:p>
                      <a:pPr marL="457200" marR="0" algn="just">
                        <a:lnSpc>
                          <a:spcPct val="107000"/>
                        </a:lnSpc>
                        <a:spcBef>
                          <a:spcPts val="0"/>
                        </a:spcBef>
                        <a:spcAft>
                          <a:spcPts val="800"/>
                        </a:spcAft>
                        <a:tabLst>
                          <a:tab pos="1339215" algn="l"/>
                        </a:tabLst>
                      </a:pPr>
                      <a:r>
                        <a:rPr lang="en-IN" sz="1800" kern="100">
                          <a:effectLst/>
                        </a:rPr>
                        <a:t>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457200" marR="0" algn="just">
                        <a:lnSpc>
                          <a:spcPct val="107000"/>
                        </a:lnSpc>
                        <a:spcBef>
                          <a:spcPts val="0"/>
                        </a:spcBef>
                        <a:spcAft>
                          <a:spcPts val="800"/>
                        </a:spcAft>
                        <a:tabLst>
                          <a:tab pos="1339215" algn="l"/>
                        </a:tabLst>
                      </a:pPr>
                      <a:r>
                        <a:rPr lang="en-IN" sz="1800" b="1" kern="100" dirty="0">
                          <a:effectLst/>
                        </a:rPr>
                        <a:t>55.14%</a:t>
                      </a:r>
                      <a:endParaRPr lang="en-IN" sz="11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49634485"/>
                  </a:ext>
                </a:extLst>
              </a:tr>
            </a:tbl>
          </a:graphicData>
        </a:graphic>
      </p:graphicFrame>
      <p:graphicFrame>
        <p:nvGraphicFramePr>
          <p:cNvPr id="18" name="Table 17">
            <a:extLst>
              <a:ext uri="{FF2B5EF4-FFF2-40B4-BE49-F238E27FC236}">
                <a16:creationId xmlns:a16="http://schemas.microsoft.com/office/drawing/2014/main" id="{31342052-1F82-4202-3AB9-CC952F049A8C}"/>
              </a:ext>
            </a:extLst>
          </p:cNvPr>
          <p:cNvGraphicFramePr>
            <a:graphicFrameLocks noGrp="1"/>
          </p:cNvGraphicFramePr>
          <p:nvPr>
            <p:extLst>
              <p:ext uri="{D42A27DB-BD31-4B8C-83A1-F6EECF244321}">
                <p14:modId xmlns:p14="http://schemas.microsoft.com/office/powerpoint/2010/main" val="4139857267"/>
              </p:ext>
            </p:extLst>
          </p:nvPr>
        </p:nvGraphicFramePr>
        <p:xfrm>
          <a:off x="3511550" y="2527458"/>
          <a:ext cx="4620260" cy="1065372"/>
        </p:xfrm>
        <a:graphic>
          <a:graphicData uri="http://schemas.openxmlformats.org/drawingml/2006/table">
            <a:tbl>
              <a:tblPr firstRow="1" firstCol="1" bandRow="1">
                <a:tableStyleId>{5C22544A-7EE6-4342-B048-85BDC9FD1C3A}</a:tableStyleId>
              </a:tblPr>
              <a:tblGrid>
                <a:gridCol w="2310130">
                  <a:extLst>
                    <a:ext uri="{9D8B030D-6E8A-4147-A177-3AD203B41FA5}">
                      <a16:colId xmlns:a16="http://schemas.microsoft.com/office/drawing/2014/main" val="1228004552"/>
                    </a:ext>
                  </a:extLst>
                </a:gridCol>
                <a:gridCol w="2310130">
                  <a:extLst>
                    <a:ext uri="{9D8B030D-6E8A-4147-A177-3AD203B41FA5}">
                      <a16:colId xmlns:a16="http://schemas.microsoft.com/office/drawing/2014/main" val="3027009230"/>
                    </a:ext>
                  </a:extLst>
                </a:gridCol>
              </a:tblGrid>
              <a:tr h="532686">
                <a:tc>
                  <a:txBody>
                    <a:bodyPr/>
                    <a:lstStyle/>
                    <a:p>
                      <a:pPr marL="457200" marR="0" algn="just">
                        <a:lnSpc>
                          <a:spcPct val="107000"/>
                        </a:lnSpc>
                        <a:spcBef>
                          <a:spcPts val="0"/>
                        </a:spcBef>
                        <a:spcAft>
                          <a:spcPts val="800"/>
                        </a:spcAft>
                        <a:tabLst>
                          <a:tab pos="1339215" algn="l"/>
                        </a:tabLst>
                      </a:pPr>
                      <a:r>
                        <a:rPr lang="en-IN" sz="1800" kern="100" dirty="0">
                          <a:effectLst/>
                        </a:rPr>
                        <a:t>Loss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457200" marR="0" algn="just">
                        <a:lnSpc>
                          <a:spcPct val="107000"/>
                        </a:lnSpc>
                        <a:spcBef>
                          <a:spcPts val="0"/>
                        </a:spcBef>
                        <a:spcAft>
                          <a:spcPts val="800"/>
                        </a:spcAft>
                        <a:tabLst>
                          <a:tab pos="1339215" algn="l"/>
                        </a:tabLst>
                      </a:pPr>
                      <a:r>
                        <a:rPr lang="en-IN" sz="1800" b="1" kern="100" dirty="0">
                          <a:solidFill>
                            <a:schemeClr val="tx1"/>
                          </a:solidFill>
                          <a:effectLst/>
                        </a:rPr>
                        <a:t>2.56%</a:t>
                      </a:r>
                      <a:endParaRPr lang="en-IN" sz="11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110017278"/>
                  </a:ext>
                </a:extLst>
              </a:tr>
              <a:tr h="532686">
                <a:tc>
                  <a:txBody>
                    <a:bodyPr/>
                    <a:lstStyle/>
                    <a:p>
                      <a:pPr marL="457200" marR="0" algn="just">
                        <a:lnSpc>
                          <a:spcPct val="107000"/>
                        </a:lnSpc>
                        <a:spcBef>
                          <a:spcPts val="0"/>
                        </a:spcBef>
                        <a:spcAft>
                          <a:spcPts val="800"/>
                        </a:spcAft>
                        <a:tabLst>
                          <a:tab pos="1339215" algn="l"/>
                        </a:tabLst>
                      </a:pPr>
                      <a:r>
                        <a:rPr lang="en-IN" sz="1800" kern="100" dirty="0">
                          <a:effectLst/>
                        </a:rPr>
                        <a:t>Accuracy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457200" marR="0" algn="just">
                        <a:lnSpc>
                          <a:spcPct val="107000"/>
                        </a:lnSpc>
                        <a:spcBef>
                          <a:spcPts val="0"/>
                        </a:spcBef>
                        <a:spcAft>
                          <a:spcPts val="800"/>
                        </a:spcAft>
                        <a:tabLst>
                          <a:tab pos="1339215" algn="l"/>
                        </a:tabLst>
                      </a:pPr>
                      <a:r>
                        <a:rPr lang="en-IN" sz="1800" b="1" kern="100" dirty="0">
                          <a:effectLst/>
                        </a:rPr>
                        <a:t>4.98%</a:t>
                      </a:r>
                      <a:endParaRPr lang="en-IN" sz="11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49634485"/>
                  </a:ext>
                </a:extLst>
              </a:tr>
            </a:tbl>
          </a:graphicData>
        </a:graphic>
      </p:graphicFrame>
      <p:graphicFrame>
        <p:nvGraphicFramePr>
          <p:cNvPr id="19" name="Table 18">
            <a:extLst>
              <a:ext uri="{FF2B5EF4-FFF2-40B4-BE49-F238E27FC236}">
                <a16:creationId xmlns:a16="http://schemas.microsoft.com/office/drawing/2014/main" id="{42AC23BC-2B5A-F377-84A7-D8D493B7BE0C}"/>
              </a:ext>
            </a:extLst>
          </p:cNvPr>
          <p:cNvGraphicFramePr>
            <a:graphicFrameLocks noGrp="1"/>
          </p:cNvGraphicFramePr>
          <p:nvPr>
            <p:extLst>
              <p:ext uri="{D42A27DB-BD31-4B8C-83A1-F6EECF244321}">
                <p14:modId xmlns:p14="http://schemas.microsoft.com/office/powerpoint/2010/main" val="4030685061"/>
              </p:ext>
            </p:extLst>
          </p:nvPr>
        </p:nvGraphicFramePr>
        <p:xfrm>
          <a:off x="3511550" y="4587955"/>
          <a:ext cx="4620260" cy="1065372"/>
        </p:xfrm>
        <a:graphic>
          <a:graphicData uri="http://schemas.openxmlformats.org/drawingml/2006/table">
            <a:tbl>
              <a:tblPr firstRow="1" firstCol="1" bandRow="1">
                <a:tableStyleId>{5C22544A-7EE6-4342-B048-85BDC9FD1C3A}</a:tableStyleId>
              </a:tblPr>
              <a:tblGrid>
                <a:gridCol w="2310130">
                  <a:extLst>
                    <a:ext uri="{9D8B030D-6E8A-4147-A177-3AD203B41FA5}">
                      <a16:colId xmlns:a16="http://schemas.microsoft.com/office/drawing/2014/main" val="1228004552"/>
                    </a:ext>
                  </a:extLst>
                </a:gridCol>
                <a:gridCol w="2310130">
                  <a:extLst>
                    <a:ext uri="{9D8B030D-6E8A-4147-A177-3AD203B41FA5}">
                      <a16:colId xmlns:a16="http://schemas.microsoft.com/office/drawing/2014/main" val="3027009230"/>
                    </a:ext>
                  </a:extLst>
                </a:gridCol>
              </a:tblGrid>
              <a:tr h="532686">
                <a:tc>
                  <a:txBody>
                    <a:bodyPr/>
                    <a:lstStyle/>
                    <a:p>
                      <a:pPr marL="457200" marR="0" algn="just">
                        <a:lnSpc>
                          <a:spcPct val="107000"/>
                        </a:lnSpc>
                        <a:spcBef>
                          <a:spcPts val="0"/>
                        </a:spcBef>
                        <a:spcAft>
                          <a:spcPts val="800"/>
                        </a:spcAft>
                        <a:tabLst>
                          <a:tab pos="1339215" algn="l"/>
                        </a:tabLst>
                      </a:pPr>
                      <a:r>
                        <a:rPr lang="en-IN" sz="1800" kern="100" dirty="0">
                          <a:effectLst/>
                        </a:rPr>
                        <a:t>Loss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457200" marR="0" algn="just">
                        <a:lnSpc>
                          <a:spcPct val="107000"/>
                        </a:lnSpc>
                        <a:spcBef>
                          <a:spcPts val="0"/>
                        </a:spcBef>
                        <a:spcAft>
                          <a:spcPts val="800"/>
                        </a:spcAft>
                        <a:tabLst>
                          <a:tab pos="1339215" algn="l"/>
                        </a:tabLst>
                      </a:pPr>
                      <a:r>
                        <a:rPr lang="en-IN" sz="1800" b="1" kern="100" dirty="0">
                          <a:solidFill>
                            <a:schemeClr val="tx1"/>
                          </a:solidFill>
                          <a:effectLst/>
                        </a:rPr>
                        <a:t>17.39%</a:t>
                      </a:r>
                      <a:endParaRPr lang="en-IN" sz="11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110017278"/>
                  </a:ext>
                </a:extLst>
              </a:tr>
              <a:tr h="532686">
                <a:tc>
                  <a:txBody>
                    <a:bodyPr/>
                    <a:lstStyle/>
                    <a:p>
                      <a:pPr marL="457200" marR="0" algn="just">
                        <a:lnSpc>
                          <a:spcPct val="107000"/>
                        </a:lnSpc>
                        <a:spcBef>
                          <a:spcPts val="0"/>
                        </a:spcBef>
                        <a:spcAft>
                          <a:spcPts val="800"/>
                        </a:spcAft>
                        <a:tabLst>
                          <a:tab pos="1339215" algn="l"/>
                        </a:tabLst>
                      </a:pPr>
                      <a:r>
                        <a:rPr lang="en-IN" sz="1800" kern="100">
                          <a:effectLst/>
                        </a:rPr>
                        <a:t>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457200" marR="0" algn="just">
                        <a:lnSpc>
                          <a:spcPct val="107000"/>
                        </a:lnSpc>
                        <a:spcBef>
                          <a:spcPts val="0"/>
                        </a:spcBef>
                        <a:spcAft>
                          <a:spcPts val="800"/>
                        </a:spcAft>
                        <a:tabLst>
                          <a:tab pos="1339215" algn="l"/>
                        </a:tabLst>
                      </a:pPr>
                      <a:r>
                        <a:rPr lang="en-IN" sz="1800" b="1" kern="100" dirty="0">
                          <a:effectLst/>
                        </a:rPr>
                        <a:t>73.01%</a:t>
                      </a:r>
                      <a:endParaRPr lang="en-IN" sz="11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49634485"/>
                  </a:ext>
                </a:extLst>
              </a:tr>
            </a:tbl>
          </a:graphicData>
        </a:graphic>
      </p:graphicFrame>
      <p:sp>
        <p:nvSpPr>
          <p:cNvPr id="20" name="TextBox 19">
            <a:extLst>
              <a:ext uri="{FF2B5EF4-FFF2-40B4-BE49-F238E27FC236}">
                <a16:creationId xmlns:a16="http://schemas.microsoft.com/office/drawing/2014/main" id="{C6B40F4B-A403-BD1D-4C92-65FB74E9DFD4}"/>
              </a:ext>
            </a:extLst>
          </p:cNvPr>
          <p:cNvSpPr txBox="1"/>
          <p:nvPr/>
        </p:nvSpPr>
        <p:spPr>
          <a:xfrm>
            <a:off x="3669030" y="1737361"/>
            <a:ext cx="4377690"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15: </a:t>
            </a:r>
            <a:r>
              <a:rPr lang="en-US" sz="1400" dirty="0">
                <a:latin typeface="Times New Roman" panose="02020603050405020304" pitchFamily="18" charset="0"/>
                <a:cs typeface="Times New Roman" panose="02020603050405020304" pitchFamily="18" charset="0"/>
              </a:rPr>
              <a:t>CNN Model Scores on Replay Attack Dataset</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3C562B3-3A35-4368-FBF3-26DEB67DCF39}"/>
              </a:ext>
            </a:extLst>
          </p:cNvPr>
          <p:cNvSpPr txBox="1"/>
          <p:nvPr/>
        </p:nvSpPr>
        <p:spPr>
          <a:xfrm>
            <a:off x="3794760" y="3558540"/>
            <a:ext cx="4055110"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16: </a:t>
            </a:r>
            <a:r>
              <a:rPr lang="en-US" sz="1400" dirty="0">
                <a:latin typeface="Times New Roman" panose="02020603050405020304" pitchFamily="18" charset="0"/>
                <a:cs typeface="Times New Roman" panose="02020603050405020304" pitchFamily="18" charset="0"/>
              </a:rPr>
              <a:t>CNN Model Scores on Fuzzy Attack Dataset</a:t>
            </a:r>
            <a:endParaRPr lang="en-IN" sz="1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4B278A3-8EB5-019A-7DDC-2F4D948D8F2B}"/>
              </a:ext>
            </a:extLst>
          </p:cNvPr>
          <p:cNvSpPr txBox="1"/>
          <p:nvPr/>
        </p:nvSpPr>
        <p:spPr>
          <a:xfrm>
            <a:off x="3794760" y="5653327"/>
            <a:ext cx="3947160"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17: </a:t>
            </a:r>
            <a:r>
              <a:rPr lang="en-US" sz="1400" dirty="0">
                <a:latin typeface="Times New Roman" panose="02020603050405020304" pitchFamily="18" charset="0"/>
                <a:cs typeface="Times New Roman" panose="02020603050405020304" pitchFamily="18" charset="0"/>
              </a:rPr>
              <a:t>CNN Model Scores on DoS Attack Dataset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47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9438E-9B4F-5BE5-AE7F-D7819FF1777C}"/>
              </a:ext>
            </a:extLst>
          </p:cNvPr>
          <p:cNvSpPr>
            <a:spLocks noGrp="1"/>
          </p:cNvSpPr>
          <p:nvPr>
            <p:ph idx="1"/>
          </p:nvPr>
        </p:nvSpPr>
        <p:spPr>
          <a:xfrm>
            <a:off x="838200" y="1977390"/>
            <a:ext cx="10515600" cy="4108133"/>
          </a:xfrm>
        </p:spPr>
        <p:txBody>
          <a:bodyPr>
            <a:normAutofit/>
          </a:bodyPr>
          <a:lstStyle/>
          <a:p>
            <a:pPr algn="just">
              <a:buFont typeface="Wingdings" panose="05000000000000000000" pitchFamily="2" charset="2"/>
              <a:buChar char="§"/>
            </a:pPr>
            <a:r>
              <a:rPr lang="en-IN" sz="3200" dirty="0">
                <a:latin typeface="Times New Roman" panose="02020603050405020304" pitchFamily="18" charset="0"/>
                <a:ea typeface="Calibri" panose="020F0502020204030204" pitchFamily="34" charset="0"/>
              </a:rPr>
              <a:t>Literature Review on CAN Security.</a:t>
            </a:r>
          </a:p>
          <a:p>
            <a:pPr algn="just">
              <a:buFont typeface="Wingdings" panose="05000000000000000000" pitchFamily="2" charset="2"/>
              <a:buChar char="§"/>
            </a:pPr>
            <a:r>
              <a:rPr lang="en-IN" sz="3200" dirty="0">
                <a:latin typeface="Times New Roman" panose="02020603050405020304" pitchFamily="18" charset="0"/>
                <a:ea typeface="Calibri" panose="020F0502020204030204" pitchFamily="34" charset="0"/>
              </a:rPr>
              <a:t>A</a:t>
            </a:r>
            <a:r>
              <a:rPr lang="en-IN" sz="3200" dirty="0">
                <a:effectLst/>
                <a:latin typeface="Times New Roman" panose="02020603050405020304" pitchFamily="18" charset="0"/>
                <a:ea typeface="Calibri" panose="020F0502020204030204" pitchFamily="34" charset="0"/>
              </a:rPr>
              <a:t> deep-transfer learning-based CNN model has been used as IDS in automotive vehicles. </a:t>
            </a:r>
          </a:p>
          <a:p>
            <a:pPr algn="just">
              <a:buFont typeface="Wingdings" panose="05000000000000000000" pitchFamily="2" charset="2"/>
              <a:buChar char="§"/>
            </a:pPr>
            <a:r>
              <a:rPr lang="en-IN" sz="3200" dirty="0">
                <a:effectLst/>
                <a:latin typeface="Times New Roman" panose="02020603050405020304" pitchFamily="18" charset="0"/>
                <a:ea typeface="Calibri" panose="020F0502020204030204" pitchFamily="34" charset="0"/>
              </a:rPr>
              <a:t>The attack detection model has an overall </a:t>
            </a:r>
            <a:r>
              <a:rPr lang="en-IN" sz="3200" dirty="0">
                <a:solidFill>
                  <a:srgbClr val="FF0066"/>
                </a:solidFill>
                <a:effectLst/>
                <a:latin typeface="Times New Roman" panose="02020603050405020304" pitchFamily="18" charset="0"/>
                <a:ea typeface="Calibri" panose="020F0502020204030204" pitchFamily="34" charset="0"/>
              </a:rPr>
              <a:t>accuracy score of 97.06% </a:t>
            </a:r>
            <a:r>
              <a:rPr lang="en-IN" sz="3200" dirty="0">
                <a:effectLst/>
                <a:latin typeface="Times New Roman" panose="02020603050405020304" pitchFamily="18" charset="0"/>
                <a:ea typeface="Calibri" panose="020F0502020204030204" pitchFamily="34" charset="0"/>
              </a:rPr>
              <a:t>and a </a:t>
            </a:r>
            <a:r>
              <a:rPr lang="en-IN" sz="3200" dirty="0">
                <a:solidFill>
                  <a:srgbClr val="0066FF"/>
                </a:solidFill>
                <a:effectLst/>
                <a:latin typeface="Times New Roman" panose="02020603050405020304" pitchFamily="18" charset="0"/>
                <a:ea typeface="Calibri" panose="020F0502020204030204" pitchFamily="34" charset="0"/>
              </a:rPr>
              <a:t>loss of 10.12%. </a:t>
            </a:r>
          </a:p>
        </p:txBody>
      </p:sp>
      <p:sp>
        <p:nvSpPr>
          <p:cNvPr id="4" name="TextBox 3">
            <a:extLst>
              <a:ext uri="{FF2B5EF4-FFF2-40B4-BE49-F238E27FC236}">
                <a16:creationId xmlns:a16="http://schemas.microsoft.com/office/drawing/2014/main" id="{9AE8A1B3-DF49-5E81-A68F-CD11C82903F5}"/>
              </a:ext>
            </a:extLst>
          </p:cNvPr>
          <p:cNvSpPr txBox="1"/>
          <p:nvPr/>
        </p:nvSpPr>
        <p:spPr>
          <a:xfrm>
            <a:off x="746760" y="1097309"/>
            <a:ext cx="10122568"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56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310FB4-847E-0824-221A-90F57DAA05E1}"/>
              </a:ext>
            </a:extLst>
          </p:cNvPr>
          <p:cNvSpPr txBox="1"/>
          <p:nvPr/>
        </p:nvSpPr>
        <p:spPr>
          <a:xfrm>
            <a:off x="3909060" y="2388870"/>
            <a:ext cx="4080510" cy="646331"/>
          </a:xfrm>
          <a:prstGeom prst="rect">
            <a:avLst/>
          </a:prstGeom>
          <a:noFill/>
        </p:spPr>
        <p:txBody>
          <a:bodyPr wrap="square" rtlCol="0">
            <a:spAutoFit/>
          </a:bodyPr>
          <a:lstStyle/>
          <a:p>
            <a:pPr algn="ctr"/>
            <a:r>
              <a:rPr lang="en-US" sz="3600" dirty="0">
                <a:solidFill>
                  <a:srgbClr val="6600CC"/>
                </a:solidFill>
                <a:latin typeface="Times New Roman" panose="02020603050405020304" pitchFamily="18" charset="0"/>
                <a:cs typeface="Times New Roman" panose="02020603050405020304" pitchFamily="18" charset="0"/>
              </a:rPr>
              <a:t>Thank</a:t>
            </a:r>
            <a:r>
              <a:rPr lang="en-US" sz="3600" dirty="0">
                <a:latin typeface="Times New Roman" panose="02020603050405020304" pitchFamily="18" charset="0"/>
                <a:cs typeface="Times New Roman" panose="02020603050405020304" pitchFamily="18" charset="0"/>
              </a:rPr>
              <a:t> </a:t>
            </a:r>
            <a:r>
              <a:rPr lang="en-US" sz="3600" dirty="0">
                <a:solidFill>
                  <a:srgbClr val="FF3300"/>
                </a:solidFill>
                <a:latin typeface="Times New Roman" panose="02020603050405020304" pitchFamily="18" charset="0"/>
                <a:cs typeface="Times New Roman" panose="02020603050405020304" pitchFamily="18" charset="0"/>
              </a:rPr>
              <a:t>You</a:t>
            </a:r>
            <a:r>
              <a:rPr lang="en-US" sz="3600" dirty="0">
                <a:solidFill>
                  <a:schemeClr val="bg2">
                    <a:lumMod val="25000"/>
                  </a:schemeClr>
                </a:solidFill>
                <a:latin typeface="Times New Roman" panose="02020603050405020304" pitchFamily="18" charset="0"/>
                <a:cs typeface="Times New Roman" panose="02020603050405020304" pitchFamily="18" charset="0"/>
              </a:rPr>
              <a:t>!</a:t>
            </a:r>
            <a:endParaRPr lang="en-IN" sz="36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8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9CE0-1E27-6343-17B9-214FCBEB1804}"/>
              </a:ext>
            </a:extLst>
          </p:cNvPr>
          <p:cNvSpPr>
            <a:spLocks noGrp="1"/>
          </p:cNvSpPr>
          <p:nvPr>
            <p:ph type="title"/>
          </p:nvPr>
        </p:nvSpPr>
        <p:spPr>
          <a:xfrm>
            <a:off x="838200" y="474794"/>
            <a:ext cx="10515600" cy="586981"/>
          </a:xfrm>
        </p:spPr>
        <p:txBody>
          <a:bodyPr>
            <a:norm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DC9459-7967-5BBB-4D07-E9217DB2015D}"/>
              </a:ext>
            </a:extLst>
          </p:cNvPr>
          <p:cNvSpPr>
            <a:spLocks noGrp="1"/>
          </p:cNvSpPr>
          <p:nvPr>
            <p:ph idx="1"/>
          </p:nvPr>
        </p:nvSpPr>
        <p:spPr>
          <a:xfrm>
            <a:off x="746760" y="1760219"/>
            <a:ext cx="10515600" cy="4171951"/>
          </a:xfrm>
        </p:spPr>
        <p:txBody>
          <a:bodyPr>
            <a:normAutofit fontScale="92500" lnSpcReduction="20000"/>
          </a:bodyPr>
          <a:lstStyle/>
          <a:p>
            <a:pPr algn="just">
              <a:buFont typeface="Wingdings" panose="05000000000000000000" pitchFamily="2" charset="2"/>
              <a:buChar char="§"/>
            </a:pPr>
            <a:r>
              <a:rPr lang="en-US" dirty="0">
                <a:solidFill>
                  <a:srgbClr val="00B050"/>
                </a:solidFill>
                <a:latin typeface="Times New Roman" panose="02020603050405020304" pitchFamily="18" charset="0"/>
              </a:rPr>
              <a:t>Intra-vehicular security: </a:t>
            </a:r>
            <a:r>
              <a:rPr lang="en-US" dirty="0">
                <a:latin typeface="Times New Roman" panose="02020603050405020304" pitchFamily="18" charset="0"/>
              </a:rPr>
              <a:t>safeguard from cyber-attacks and unauthorised access.</a:t>
            </a:r>
          </a:p>
          <a:p>
            <a:pPr algn="just">
              <a:buFont typeface="Wingdings" panose="05000000000000000000" pitchFamily="2" charset="2"/>
              <a:buChar char="§"/>
            </a:pPr>
            <a:r>
              <a:rPr lang="en-US" dirty="0">
                <a:solidFill>
                  <a:schemeClr val="accent5">
                    <a:lumMod val="75000"/>
                  </a:schemeClr>
                </a:solidFill>
                <a:latin typeface="Times New Roman" panose="02020603050405020304" pitchFamily="18" charset="0"/>
              </a:rPr>
              <a:t>Electronic Control Units, or ECUs.: </a:t>
            </a:r>
            <a:r>
              <a:rPr lang="en-US" dirty="0">
                <a:latin typeface="Times New Roman" panose="02020603050405020304" pitchFamily="18" charset="0"/>
              </a:rPr>
              <a:t>Need For Security</a:t>
            </a:r>
            <a:endParaRPr lang="en-US" dirty="0">
              <a:solidFill>
                <a:schemeClr val="accent5">
                  <a:lumMod val="75000"/>
                </a:schemeClr>
              </a:solidFill>
              <a:latin typeface="Times New Roman" panose="02020603050405020304" pitchFamily="18" charset="0"/>
            </a:endParaRPr>
          </a:p>
          <a:p>
            <a:pPr algn="just">
              <a:buFont typeface="Wingdings" panose="05000000000000000000" pitchFamily="2" charset="2"/>
              <a:buChar char="§"/>
            </a:pPr>
            <a:r>
              <a:rPr lang="en-US" dirty="0">
                <a:solidFill>
                  <a:srgbClr val="FF0000"/>
                </a:solidFill>
                <a:latin typeface="Times New Roman" panose="02020603050405020304" pitchFamily="18" charset="0"/>
              </a:rPr>
              <a:t>Function of ECUs:</a:t>
            </a:r>
            <a:r>
              <a:rPr lang="en-US" i="1" dirty="0">
                <a:latin typeface="Times New Roman" panose="02020603050405020304" pitchFamily="18" charset="0"/>
              </a:rPr>
              <a:t> </a:t>
            </a:r>
            <a:r>
              <a:rPr lang="en-US" dirty="0">
                <a:latin typeface="Times New Roman" panose="02020603050405020304" pitchFamily="18" charset="0"/>
              </a:rPr>
              <a:t>fuel injection, ignition, emissions control, shifting of gears based on vehicle speed, antilock braking system (ABS), airbags, heating, ventilation, air conditioning (HVAC), audio-video systems, navigation systems etc.</a:t>
            </a:r>
          </a:p>
          <a:p>
            <a:pPr algn="just">
              <a:buFont typeface="Wingdings" panose="05000000000000000000" pitchFamily="2" charset="2"/>
              <a:buChar char="§"/>
            </a:pPr>
            <a:r>
              <a:rPr lang="en-US" dirty="0">
                <a:solidFill>
                  <a:srgbClr val="6600CC"/>
                </a:solidFill>
                <a:latin typeface="Times New Roman" panose="02020603050405020304" pitchFamily="18" charset="0"/>
              </a:rPr>
              <a:t>Controller Area Network Bus or CAN bus: </a:t>
            </a:r>
            <a:r>
              <a:rPr lang="en-US" dirty="0">
                <a:latin typeface="Times New Roman" panose="02020603050405020304" pitchFamily="18" charset="0"/>
              </a:rPr>
              <a:t>communication protocol</a:t>
            </a:r>
          </a:p>
          <a:p>
            <a:pPr marL="0" indent="0" algn="just">
              <a:buNone/>
            </a:pPr>
            <a:r>
              <a:rPr lang="en-US" sz="2200" dirty="0">
                <a:solidFill>
                  <a:srgbClr val="FF0066"/>
                </a:solidFill>
                <a:latin typeface="Times New Roman" panose="02020603050405020304" pitchFamily="18" charset="0"/>
              </a:rPr>
              <a:t>				</a:t>
            </a:r>
            <a:r>
              <a:rPr lang="en-US" sz="2200" dirty="0">
                <a:latin typeface="Times New Roman" panose="02020603050405020304" pitchFamily="18" charset="0"/>
              </a:rPr>
              <a:t>Robert Bosch (1980s</a:t>
            </a:r>
            <a:r>
              <a:rPr lang="en-US" dirty="0">
                <a:latin typeface="Times New Roman" panose="02020603050405020304" pitchFamily="18" charset="0"/>
              </a:rPr>
              <a:t>)</a:t>
            </a:r>
          </a:p>
          <a:p>
            <a:pPr algn="just">
              <a:buFont typeface="Wingdings" panose="05000000000000000000" pitchFamily="2" charset="2"/>
              <a:buChar char="§"/>
            </a:pPr>
            <a:r>
              <a:rPr lang="en-US" dirty="0">
                <a:solidFill>
                  <a:srgbClr val="FF0066"/>
                </a:solidFill>
                <a:latin typeface="Times New Roman" panose="02020603050405020304" pitchFamily="18" charset="0"/>
              </a:rPr>
              <a:t>Attack on CAN bus: </a:t>
            </a:r>
            <a:r>
              <a:rPr lang="en-US" dirty="0">
                <a:latin typeface="Times New Roman" panose="02020603050405020304" pitchFamily="18" charset="0"/>
              </a:rPr>
              <a:t>Flooding Attack, Spoofing Attack, Fuzzing Attack, DoS Attack etc.</a:t>
            </a:r>
          </a:p>
        </p:txBody>
      </p:sp>
    </p:spTree>
    <p:extLst>
      <p:ext uri="{BB962C8B-B14F-4D97-AF65-F5344CB8AC3E}">
        <p14:creationId xmlns:p14="http://schemas.microsoft.com/office/powerpoint/2010/main" val="222940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61AE6F-65EF-8B01-393D-BFD68726A557}"/>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5712643" y="669303"/>
            <a:ext cx="6177701" cy="2677212"/>
          </a:xfrm>
          <a:prstGeom prst="rect">
            <a:avLst/>
          </a:prstGeom>
          <a:noFill/>
          <a:ln w="12700">
            <a:solidFill>
              <a:srgbClr val="33CCCC"/>
            </a:solidFill>
          </a:ln>
        </p:spPr>
      </p:pic>
      <p:pic>
        <p:nvPicPr>
          <p:cNvPr id="1028" name="Picture 4" descr="CAN bus and its benefits | Altronics">
            <a:extLst>
              <a:ext uri="{FF2B5EF4-FFF2-40B4-BE49-F238E27FC236}">
                <a16:creationId xmlns:a16="http://schemas.microsoft.com/office/drawing/2014/main" id="{2A916053-81C1-7694-322E-F9AFBA5DB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641" y="3757406"/>
            <a:ext cx="6177701" cy="2434473"/>
          </a:xfrm>
          <a:prstGeom prst="rect">
            <a:avLst/>
          </a:prstGeom>
          <a:noFill/>
          <a:ln w="12700">
            <a:solidFill>
              <a:srgbClr val="33CCCC"/>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73BB8E-412B-E843-1C12-7D7D07473957}"/>
              </a:ext>
            </a:extLst>
          </p:cNvPr>
          <p:cNvSpPr txBox="1"/>
          <p:nvPr/>
        </p:nvSpPr>
        <p:spPr>
          <a:xfrm>
            <a:off x="7646709" y="3363013"/>
            <a:ext cx="2309567"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Fig.1: </a:t>
            </a:r>
            <a:r>
              <a:rPr lang="en-US" sz="1400" dirty="0">
                <a:latin typeface="Times New Roman" panose="02020603050405020304" pitchFamily="18" charset="0"/>
                <a:cs typeface="Times New Roman" panose="02020603050405020304" pitchFamily="18" charset="0"/>
              </a:rPr>
              <a:t>CAN bus architecture</a:t>
            </a:r>
            <a:endParaRPr lang="en-IN" sz="1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C3675F1-5A2D-A207-B7CD-7855B9970290}"/>
              </a:ext>
            </a:extLst>
          </p:cNvPr>
          <p:cNvSpPr txBox="1"/>
          <p:nvPr/>
        </p:nvSpPr>
        <p:spPr>
          <a:xfrm>
            <a:off x="7714267" y="6188940"/>
            <a:ext cx="2309567"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Fig.2: </a:t>
            </a:r>
            <a:r>
              <a:rPr lang="en-US" sz="1400" dirty="0">
                <a:latin typeface="Times New Roman" panose="02020603050405020304" pitchFamily="18" charset="0"/>
                <a:cs typeface="Times New Roman" panose="02020603050405020304" pitchFamily="18" charset="0"/>
              </a:rPr>
              <a:t>CAN bus frame</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AE70598-A848-8D21-AA22-DA45C4F5411E}"/>
              </a:ext>
            </a:extLst>
          </p:cNvPr>
          <p:cNvSpPr txBox="1"/>
          <p:nvPr/>
        </p:nvSpPr>
        <p:spPr>
          <a:xfrm>
            <a:off x="518474" y="629239"/>
            <a:ext cx="4996206" cy="6093976"/>
          </a:xfrm>
          <a:prstGeom prst="rect">
            <a:avLst/>
          </a:prstGeom>
          <a:noFill/>
        </p:spPr>
        <p:txBody>
          <a:bodyPr wrap="square" rtlCol="0">
            <a:spAutoFit/>
          </a:bodyPr>
          <a:lstStyle/>
          <a:p>
            <a:pPr marL="285750" indent="-285750" algn="just">
              <a:buFont typeface="Wingdings" panose="05000000000000000000" pitchFamily="2" charset="2"/>
              <a:buChar char="§"/>
            </a:pPr>
            <a:r>
              <a:rPr lang="en-GB" sz="2400" dirty="0">
                <a:solidFill>
                  <a:schemeClr val="accent4">
                    <a:lumMod val="75000"/>
                  </a:schemeClr>
                </a:solidFill>
                <a:latin typeface="Times New Roman" panose="02020603050405020304" pitchFamily="18" charset="0"/>
                <a:cs typeface="Times New Roman" panose="02020603050405020304" pitchFamily="18" charset="0"/>
              </a:rPr>
              <a:t>M</a:t>
            </a:r>
            <a:r>
              <a:rPr lang="en-GB" sz="2400" cap="none" dirty="0">
                <a:solidFill>
                  <a:schemeClr val="accent4">
                    <a:lumMod val="75000"/>
                  </a:schemeClr>
                </a:solidFill>
                <a:latin typeface="Times New Roman" panose="02020603050405020304" pitchFamily="18" charset="0"/>
                <a:cs typeface="Times New Roman" panose="02020603050405020304" pitchFamily="18" charset="0"/>
              </a:rPr>
              <a:t>ulti-master serial communication</a:t>
            </a:r>
            <a:endParaRPr lang="en-GB" sz="2400" cap="none"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GB" sz="2400" dirty="0">
                <a:solidFill>
                  <a:srgbClr val="FF0000"/>
                </a:solidFill>
                <a:latin typeface="Times New Roman" panose="02020603050405020304" pitchFamily="18" charset="0"/>
                <a:cs typeface="Times New Roman" panose="02020603050405020304" pitchFamily="18" charset="0"/>
              </a:rPr>
              <a:t>D</a:t>
            </a:r>
            <a:r>
              <a:rPr lang="en-GB" sz="2400" cap="none" dirty="0">
                <a:solidFill>
                  <a:srgbClr val="FF0000"/>
                </a:solidFill>
                <a:latin typeface="Times New Roman" panose="02020603050405020304" pitchFamily="18" charset="0"/>
                <a:cs typeface="Times New Roman" panose="02020603050405020304" pitchFamily="18" charset="0"/>
              </a:rPr>
              <a:t>ifferential signalling</a:t>
            </a:r>
            <a:endParaRPr lang="en-GB" sz="2400" cap="none"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GB" sz="2400" cap="none" dirty="0">
                <a:solidFill>
                  <a:srgbClr val="7030A0"/>
                </a:solidFill>
                <a:latin typeface="Times New Roman" panose="02020603050405020304" pitchFamily="18" charset="0"/>
                <a:cs typeface="Times New Roman" panose="02020603050405020304" pitchFamily="18" charset="0"/>
              </a:rPr>
              <a:t>CAN bus frame</a:t>
            </a:r>
            <a:r>
              <a:rPr lang="en-GB" sz="2400" dirty="0">
                <a:solidFill>
                  <a:srgbClr val="7030A0"/>
                </a:solidFill>
                <a:latin typeface="Times New Roman" panose="02020603050405020304" pitchFamily="18" charset="0"/>
                <a:cs typeface="Times New Roman" panose="02020603050405020304" pitchFamily="18" charset="0"/>
              </a:rPr>
              <a:t>: </a:t>
            </a:r>
            <a:r>
              <a:rPr lang="en-US" sz="2400" cap="none" dirty="0">
                <a:latin typeface="Times New Roman" panose="02020603050405020304" pitchFamily="18" charset="0"/>
                <a:cs typeface="Times New Roman" panose="02020603050405020304" pitchFamily="18" charset="0"/>
              </a:rPr>
              <a:t>basic data transmission unit</a:t>
            </a:r>
            <a:r>
              <a:rPr lang="en-GB" sz="2400" cap="none"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dirty="0">
                <a:solidFill>
                  <a:srgbClr val="006600"/>
                </a:solidFill>
                <a:latin typeface="Times New Roman" panose="02020603050405020304" pitchFamily="18" charset="0"/>
                <a:cs typeface="Times New Roman" panose="02020603050405020304" pitchFamily="18" charset="0"/>
              </a:rPr>
              <a:t>Limitations:</a:t>
            </a:r>
          </a:p>
          <a:p>
            <a:pPr marL="742950" lvl="1"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Authentication Mechanism</a:t>
            </a:r>
          </a:p>
          <a:p>
            <a:pPr marL="742950" lvl="1"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Encryption</a:t>
            </a:r>
          </a:p>
          <a:p>
            <a:pPr marL="742950" lvl="1"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Integrity Check</a:t>
            </a:r>
          </a:p>
          <a:p>
            <a:pPr marL="742950" lvl="1"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Limited Bandwidth </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solidFill>
                  <a:srgbClr val="FF0066"/>
                </a:solidFill>
                <a:latin typeface="Times New Roman" panose="02020603050405020304" pitchFamily="18" charset="0"/>
                <a:cs typeface="Times New Roman" panose="02020603050405020304" pitchFamily="18" charset="0"/>
              </a:rPr>
              <a:t>Security Threats:</a:t>
            </a:r>
          </a:p>
          <a:p>
            <a:pPr marL="742950" lvl="1"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Message tampering</a:t>
            </a:r>
          </a:p>
          <a:p>
            <a:pPr marL="742950" lvl="1"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Eavesdropping </a:t>
            </a:r>
          </a:p>
          <a:p>
            <a:pPr marL="742950" lvl="1"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Denial-of-service (DoS) attacks. </a:t>
            </a:r>
          </a:p>
          <a:p>
            <a:br>
              <a:rPr lang="en-GB" sz="1800" cap="none" dirty="0"/>
            </a:br>
            <a:br>
              <a:rPr lang="en-GB" sz="1800" cap="none" dirty="0"/>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27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665E5-A7AC-353A-DF43-50A9510B809D}"/>
              </a:ext>
            </a:extLst>
          </p:cNvPr>
          <p:cNvSpPr>
            <a:spLocks noGrp="1"/>
          </p:cNvSpPr>
          <p:nvPr>
            <p:ph idx="1"/>
          </p:nvPr>
        </p:nvSpPr>
        <p:spPr>
          <a:xfrm>
            <a:off x="838200" y="1251284"/>
            <a:ext cx="10515600" cy="5473366"/>
          </a:xfrm>
        </p:spPr>
        <p:txBody>
          <a:bodyPr>
            <a:normAutofit lnSpcReduction="10000"/>
          </a:bodyPr>
          <a:lstStyle/>
          <a:p>
            <a:pPr algn="just">
              <a:buFont typeface="Wingdings" panose="05000000000000000000" pitchFamily="2" charset="2"/>
              <a:buChar char="§"/>
            </a:pPr>
            <a:r>
              <a:rPr lang="en-US" sz="3200" dirty="0">
                <a:solidFill>
                  <a:srgbClr val="0066FF"/>
                </a:solidFill>
                <a:latin typeface="Times New Roman" panose="02020603050405020304" pitchFamily="18" charset="0"/>
                <a:cs typeface="Times New Roman" panose="02020603050405020304" pitchFamily="18" charset="0"/>
              </a:rPr>
              <a:t>Jeep Cherokee </a:t>
            </a:r>
            <a:r>
              <a:rPr lang="en-US" sz="3200" dirty="0">
                <a:latin typeface="Times New Roman" panose="02020603050405020304" pitchFamily="18" charset="0"/>
                <a:cs typeface="Times New Roman" panose="02020603050405020304" pitchFamily="18" charset="0"/>
              </a:rPr>
              <a:t>incident: </a:t>
            </a:r>
            <a:r>
              <a:rPr lang="en-US" sz="3200" b="0" i="0" u="none" strike="noStrike" baseline="0" dirty="0">
                <a:solidFill>
                  <a:srgbClr val="000000"/>
                </a:solidFill>
                <a:latin typeface="Times New Roman" panose="02020603050405020304" pitchFamily="18" charset="0"/>
              </a:rPr>
              <a:t>Miller and Valasek </a:t>
            </a: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Division of Analysis:</a:t>
            </a:r>
          </a:p>
          <a:p>
            <a:pPr lvl="1" algn="just">
              <a:buFont typeface="Wingdings" panose="05000000000000000000" pitchFamily="2" charset="2"/>
              <a:buChar char="§"/>
            </a:pPr>
            <a:r>
              <a:rPr lang="en-US" sz="2800" dirty="0">
                <a:solidFill>
                  <a:srgbClr val="FF0000"/>
                </a:solidFill>
                <a:latin typeface="Times New Roman" panose="02020603050405020304" pitchFamily="18" charset="0"/>
                <a:cs typeface="Times New Roman" panose="02020603050405020304" pitchFamily="18" charset="0"/>
              </a:rPr>
              <a:t>Attack Detection</a:t>
            </a:r>
            <a:r>
              <a:rPr lang="en-US" sz="2800" dirty="0">
                <a:latin typeface="Times New Roman" panose="02020603050405020304" pitchFamily="18" charset="0"/>
                <a:cs typeface="Times New Roman" panose="02020603050405020304" pitchFamily="18" charset="0"/>
              </a:rPr>
              <a:t>: reading CAN frames.</a:t>
            </a:r>
          </a:p>
          <a:p>
            <a:pPr lvl="1" algn="just">
              <a:buFont typeface="Wingdings" panose="05000000000000000000" pitchFamily="2" charset="2"/>
              <a:buChar char="§"/>
            </a:pPr>
            <a:r>
              <a:rPr lang="en-US" sz="2800" dirty="0">
                <a:solidFill>
                  <a:srgbClr val="FF0000"/>
                </a:solidFill>
                <a:latin typeface="Times New Roman" panose="02020603050405020304" pitchFamily="18" charset="0"/>
                <a:cs typeface="Times New Roman" panose="02020603050405020304" pitchFamily="18" charset="0"/>
              </a:rPr>
              <a:t>Attack Prevention techniques</a:t>
            </a:r>
            <a:r>
              <a:rPr lang="en-US" sz="2800" dirty="0">
                <a:latin typeface="Times New Roman" panose="02020603050405020304" pitchFamily="18" charset="0"/>
                <a:cs typeface="Times New Roman" panose="02020603050405020304" pitchFamily="18" charset="0"/>
              </a:rPr>
              <a:t>: Intrusion Detection System.</a:t>
            </a:r>
            <a:endParaRPr lang="en-US" sz="2800" dirty="0">
              <a:solidFill>
                <a:srgbClr val="FF0066"/>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200" dirty="0">
                <a:solidFill>
                  <a:srgbClr val="6600CC"/>
                </a:solidFill>
                <a:latin typeface="Times New Roman" panose="02020603050405020304" pitchFamily="18" charset="0"/>
                <a:cs typeface="Times New Roman" panose="02020603050405020304" pitchFamily="18" charset="0"/>
              </a:rPr>
              <a:t>Attacks</a:t>
            </a:r>
          </a:p>
          <a:p>
            <a:pPr lvl="1"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DoS			</a:t>
            </a:r>
          </a:p>
          <a:p>
            <a:pPr lvl="1"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Spoofing</a:t>
            </a:r>
          </a:p>
          <a:p>
            <a:pPr lvl="1"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Fabrication</a:t>
            </a:r>
          </a:p>
          <a:p>
            <a:pPr lvl="1"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Fuzzing</a:t>
            </a:r>
          </a:p>
          <a:p>
            <a:pPr lvl="1"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Message Injection</a:t>
            </a:r>
          </a:p>
          <a:p>
            <a:pPr lvl="1"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Replay</a:t>
            </a:r>
          </a:p>
          <a:p>
            <a:pPr lvl="1"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Sniffing</a:t>
            </a:r>
          </a:p>
        </p:txBody>
      </p:sp>
      <p:sp>
        <p:nvSpPr>
          <p:cNvPr id="4" name="TextBox 3">
            <a:extLst>
              <a:ext uri="{FF2B5EF4-FFF2-40B4-BE49-F238E27FC236}">
                <a16:creationId xmlns:a16="http://schemas.microsoft.com/office/drawing/2014/main" id="{84AFAA2F-AE88-1E46-3224-802E8C220987}"/>
              </a:ext>
            </a:extLst>
          </p:cNvPr>
          <p:cNvSpPr txBox="1"/>
          <p:nvPr/>
        </p:nvSpPr>
        <p:spPr>
          <a:xfrm>
            <a:off x="838200" y="421486"/>
            <a:ext cx="10122568" cy="646331"/>
          </a:xfrm>
          <a:prstGeom prst="rect">
            <a:avLst/>
          </a:prstGeom>
          <a:noFill/>
        </p:spPr>
        <p:txBody>
          <a:bodyPr wrap="square" rtlCol="0">
            <a:sp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05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CB9451-FFFF-DD46-3711-1616860E0C70}"/>
              </a:ext>
            </a:extLst>
          </p:cNvPr>
          <p:cNvSpPr txBox="1"/>
          <p:nvPr/>
        </p:nvSpPr>
        <p:spPr>
          <a:xfrm>
            <a:off x="214260" y="440556"/>
            <a:ext cx="10122568"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Attack Scenarios</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846BC6A-B08D-FC45-DAFF-5A085600B0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130" y="1615440"/>
            <a:ext cx="3693394" cy="3914608"/>
          </a:xfrm>
          <a:prstGeom prst="rect">
            <a:avLst/>
          </a:prstGeom>
          <a:noFill/>
          <a:ln w="12700">
            <a:solidFill>
              <a:srgbClr val="33CCCC"/>
            </a:solidFill>
          </a:ln>
        </p:spPr>
      </p:pic>
      <p:pic>
        <p:nvPicPr>
          <p:cNvPr id="8" name="Picture 7">
            <a:extLst>
              <a:ext uri="{FF2B5EF4-FFF2-40B4-BE49-F238E27FC236}">
                <a16:creationId xmlns:a16="http://schemas.microsoft.com/office/drawing/2014/main" id="{5F3B0ECA-8732-7161-BFCA-2FA5474A40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03030" y="1615440"/>
            <a:ext cx="3785940" cy="3913338"/>
          </a:xfrm>
          <a:prstGeom prst="rect">
            <a:avLst/>
          </a:prstGeom>
          <a:noFill/>
          <a:ln w="12700">
            <a:solidFill>
              <a:srgbClr val="33CCCC"/>
            </a:solidFill>
          </a:ln>
        </p:spPr>
      </p:pic>
      <p:pic>
        <p:nvPicPr>
          <p:cNvPr id="9" name="Picture 8">
            <a:extLst>
              <a:ext uri="{FF2B5EF4-FFF2-40B4-BE49-F238E27FC236}">
                <a16:creationId xmlns:a16="http://schemas.microsoft.com/office/drawing/2014/main" id="{4213DB3F-DCC6-2A83-8412-36170CA8FDD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81476" y="1615440"/>
            <a:ext cx="3785940" cy="3913337"/>
          </a:xfrm>
          <a:prstGeom prst="rect">
            <a:avLst/>
          </a:prstGeom>
          <a:noFill/>
          <a:ln w="12700">
            <a:solidFill>
              <a:srgbClr val="33CCCC"/>
            </a:solidFill>
          </a:ln>
        </p:spPr>
      </p:pic>
      <p:sp>
        <p:nvSpPr>
          <p:cNvPr id="10" name="TextBox 9">
            <a:extLst>
              <a:ext uri="{FF2B5EF4-FFF2-40B4-BE49-F238E27FC236}">
                <a16:creationId xmlns:a16="http://schemas.microsoft.com/office/drawing/2014/main" id="{9A71846C-9C64-E695-6E58-33BBFD62FBFF}"/>
              </a:ext>
            </a:extLst>
          </p:cNvPr>
          <p:cNvSpPr txBox="1"/>
          <p:nvPr/>
        </p:nvSpPr>
        <p:spPr>
          <a:xfrm>
            <a:off x="1009043" y="5637061"/>
            <a:ext cx="2309567"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Fig.3: </a:t>
            </a:r>
            <a:r>
              <a:rPr lang="en-US" sz="1400" dirty="0">
                <a:latin typeface="Times New Roman" panose="02020603050405020304" pitchFamily="18" charset="0"/>
                <a:cs typeface="Times New Roman" panose="02020603050405020304" pitchFamily="18" charset="0"/>
              </a:rPr>
              <a:t>Flooding Attack</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D24372F-9175-639C-A18B-746FC293E271}"/>
              </a:ext>
            </a:extLst>
          </p:cNvPr>
          <p:cNvSpPr txBox="1"/>
          <p:nvPr/>
        </p:nvSpPr>
        <p:spPr>
          <a:xfrm>
            <a:off x="5160182" y="5637060"/>
            <a:ext cx="2309567"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Fig.4: </a:t>
            </a:r>
            <a:r>
              <a:rPr lang="en-US" sz="1400" dirty="0">
                <a:latin typeface="Times New Roman" panose="02020603050405020304" pitchFamily="18" charset="0"/>
                <a:cs typeface="Times New Roman" panose="02020603050405020304" pitchFamily="18" charset="0"/>
              </a:rPr>
              <a:t>Fuzzing Attack</a:t>
            </a:r>
            <a:endParaRPr lang="en-IN" sz="1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A2EAE9E-FEAB-AF40-6778-12D43ED2C7F0}"/>
              </a:ext>
            </a:extLst>
          </p:cNvPr>
          <p:cNvSpPr txBox="1"/>
          <p:nvPr/>
        </p:nvSpPr>
        <p:spPr>
          <a:xfrm>
            <a:off x="8873390" y="5621019"/>
            <a:ext cx="2309567"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Fig.5: </a:t>
            </a:r>
            <a:r>
              <a:rPr lang="en-US" sz="1400" dirty="0">
                <a:latin typeface="Times New Roman" panose="02020603050405020304" pitchFamily="18" charset="0"/>
                <a:cs typeface="Times New Roman" panose="02020603050405020304" pitchFamily="18" charset="0"/>
              </a:rPr>
              <a:t>Spoofing Attack</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79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E8CC7-011B-F199-714B-24CD29E643DB}"/>
              </a:ext>
            </a:extLst>
          </p:cNvPr>
          <p:cNvSpPr>
            <a:spLocks noGrp="1"/>
          </p:cNvSpPr>
          <p:nvPr>
            <p:ph idx="1"/>
          </p:nvPr>
        </p:nvSpPr>
        <p:spPr>
          <a:xfrm>
            <a:off x="838200" y="400050"/>
            <a:ext cx="10515600" cy="6457950"/>
          </a:xfrm>
        </p:spPr>
        <p:txBody>
          <a:bodyPr/>
          <a:lstStyle/>
          <a:p>
            <a:pPr>
              <a:buFont typeface="Wingdings" panose="05000000000000000000" pitchFamily="2" charset="2"/>
              <a:buChar char="§"/>
            </a:pPr>
            <a:r>
              <a:rPr lang="en-US" dirty="0">
                <a:solidFill>
                  <a:srgbClr val="006600"/>
                </a:solidFill>
                <a:latin typeface="Times New Roman" panose="02020603050405020304" pitchFamily="18" charset="0"/>
                <a:cs typeface="Times New Roman" panose="02020603050405020304" pitchFamily="18" charset="0"/>
              </a:rPr>
              <a:t>Attack Prevention: </a:t>
            </a:r>
            <a:r>
              <a:rPr lang="en-US" b="1" dirty="0">
                <a:latin typeface="Times New Roman" panose="02020603050405020304" pitchFamily="18" charset="0"/>
                <a:cs typeface="Times New Roman" panose="02020603050405020304" pitchFamily="18" charset="0"/>
              </a:rPr>
              <a:t>Intrusion Detection System</a:t>
            </a:r>
          </a:p>
          <a:p>
            <a:pPr lvl="1"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Rule Based</a:t>
            </a:r>
          </a:p>
          <a:p>
            <a:pPr lvl="1"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Machine Learning Based</a:t>
            </a:r>
          </a:p>
        </p:txBody>
      </p:sp>
      <p:graphicFrame>
        <p:nvGraphicFramePr>
          <p:cNvPr id="5" name="Table 5">
            <a:extLst>
              <a:ext uri="{FF2B5EF4-FFF2-40B4-BE49-F238E27FC236}">
                <a16:creationId xmlns:a16="http://schemas.microsoft.com/office/drawing/2014/main" id="{7703836E-33AE-8F0B-55B0-3950133FF9AB}"/>
              </a:ext>
            </a:extLst>
          </p:cNvPr>
          <p:cNvGraphicFramePr>
            <a:graphicFrameLocks noGrp="1"/>
          </p:cNvGraphicFramePr>
          <p:nvPr>
            <p:extLst>
              <p:ext uri="{D42A27DB-BD31-4B8C-83A1-F6EECF244321}">
                <p14:modId xmlns:p14="http://schemas.microsoft.com/office/powerpoint/2010/main" val="2272683376"/>
              </p:ext>
            </p:extLst>
          </p:nvPr>
        </p:nvGraphicFramePr>
        <p:xfrm>
          <a:off x="1104900" y="1769110"/>
          <a:ext cx="10420350" cy="4498340"/>
        </p:xfrm>
        <a:graphic>
          <a:graphicData uri="http://schemas.openxmlformats.org/drawingml/2006/table">
            <a:tbl>
              <a:tblPr firstRow="1" bandRow="1">
                <a:tableStyleId>{93296810-A885-4BE3-A3E7-6D5BEEA58F35}</a:tableStyleId>
              </a:tblPr>
              <a:tblGrid>
                <a:gridCol w="3473450">
                  <a:extLst>
                    <a:ext uri="{9D8B030D-6E8A-4147-A177-3AD203B41FA5}">
                      <a16:colId xmlns:a16="http://schemas.microsoft.com/office/drawing/2014/main" val="386381155"/>
                    </a:ext>
                  </a:extLst>
                </a:gridCol>
                <a:gridCol w="3473450">
                  <a:extLst>
                    <a:ext uri="{9D8B030D-6E8A-4147-A177-3AD203B41FA5}">
                      <a16:colId xmlns:a16="http://schemas.microsoft.com/office/drawing/2014/main" val="3744409610"/>
                    </a:ext>
                  </a:extLst>
                </a:gridCol>
                <a:gridCol w="3473450">
                  <a:extLst>
                    <a:ext uri="{9D8B030D-6E8A-4147-A177-3AD203B41FA5}">
                      <a16:colId xmlns:a16="http://schemas.microsoft.com/office/drawing/2014/main" val="1627757117"/>
                    </a:ext>
                  </a:extLst>
                </a:gridCol>
              </a:tblGrid>
              <a:tr h="642620">
                <a:tc>
                  <a:txBody>
                    <a:bodyPr/>
                    <a:lstStyle/>
                    <a:p>
                      <a:pPr algn="ctr"/>
                      <a:r>
                        <a:rPr lang="en-US" b="1" dirty="0">
                          <a:latin typeface="Times New Roman" panose="02020603050405020304" pitchFamily="18" charset="0"/>
                          <a:cs typeface="Times New Roman" panose="02020603050405020304" pitchFamily="18" charset="0"/>
                        </a:rPr>
                        <a:t>IDS Algorithms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2124154"/>
                  </a:ext>
                </a:extLst>
              </a:tr>
              <a:tr h="642620">
                <a:tc>
                  <a:txBody>
                    <a:bodyPr/>
                    <a:lstStyle/>
                    <a:p>
                      <a:pPr algn="ctr"/>
                      <a:r>
                        <a:rPr lang="en-US" b="0" dirty="0">
                          <a:latin typeface="Times New Roman" panose="02020603050405020304" pitchFamily="18" charset="0"/>
                          <a:cs typeface="Times New Roman" panose="02020603050405020304" pitchFamily="18" charset="0"/>
                        </a:rPr>
                        <a:t>Generative Adversarial Networks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Self Training for Unknown Attacks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Hardware Cost</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8158776"/>
                  </a:ext>
                </a:extLst>
              </a:tr>
              <a:tr h="642620">
                <a:tc>
                  <a:txBody>
                    <a:bodyPr/>
                    <a:lstStyle/>
                    <a:p>
                      <a:pPr algn="ctr"/>
                      <a:r>
                        <a:rPr lang="en-US" b="0" dirty="0">
                          <a:latin typeface="Times New Roman" panose="02020603050405020304" pitchFamily="18" charset="0"/>
                          <a:cs typeface="Times New Roman" panose="02020603050405020304" pitchFamily="18" charset="0"/>
                        </a:rPr>
                        <a:t>Specification Based</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Detect Known Attacks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a:solidFill>
                            <a:schemeClr val="dk1"/>
                          </a:solidFill>
                          <a:effectLst/>
                          <a:latin typeface="+mn-lt"/>
                          <a:ea typeface="+mn-ea"/>
                          <a:cs typeface="+mn-cs"/>
                        </a:rPr>
                        <a:t>Cannot </a:t>
                      </a:r>
                      <a:r>
                        <a:rPr lang="en-US" sz="1800" b="0" i="0" kern="1200" dirty="0">
                          <a:solidFill>
                            <a:schemeClr val="dk1"/>
                          </a:solidFill>
                          <a:effectLst/>
                          <a:latin typeface="+mn-lt"/>
                          <a:ea typeface="+mn-ea"/>
                          <a:cs typeface="+mn-cs"/>
                        </a:rPr>
                        <a:t>detect unknown attacks or zero-day attacks</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4253294"/>
                  </a:ext>
                </a:extLst>
              </a:tr>
              <a:tr h="642620">
                <a:tc>
                  <a:txBody>
                    <a:bodyPr/>
                    <a:lstStyle/>
                    <a:p>
                      <a:pPr algn="ctr"/>
                      <a:r>
                        <a:rPr lang="en-US" b="0" dirty="0">
                          <a:latin typeface="Times New Roman" panose="02020603050405020304" pitchFamily="18" charset="0"/>
                          <a:cs typeface="Times New Roman" panose="02020603050405020304" pitchFamily="18" charset="0"/>
                        </a:rPr>
                        <a:t>Support Vector Machine</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Classify between Error and Attack</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High Cost and vulnerability to environment change</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3318473"/>
                  </a:ext>
                </a:extLst>
              </a:tr>
              <a:tr h="642620">
                <a:tc>
                  <a:txBody>
                    <a:bodyPr/>
                    <a:lstStyle/>
                    <a:p>
                      <a:pPr algn="ctr"/>
                      <a:r>
                        <a:rPr lang="en-US" b="0" dirty="0">
                          <a:latin typeface="Times New Roman" panose="02020603050405020304" pitchFamily="18" charset="0"/>
                          <a:cs typeface="Times New Roman" panose="02020603050405020304" pitchFamily="18" charset="0"/>
                        </a:rPr>
                        <a:t>Flow Based</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Simple Algorithm</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Works only on Periodic signals</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6552306"/>
                  </a:ext>
                </a:extLst>
              </a:tr>
              <a:tr h="642620">
                <a:tc>
                  <a:txBody>
                    <a:bodyPr/>
                    <a:lstStyle/>
                    <a:p>
                      <a:pPr algn="ctr"/>
                      <a:r>
                        <a:rPr lang="en-US" b="0" dirty="0">
                          <a:latin typeface="Times New Roman" panose="02020603050405020304" pitchFamily="18" charset="0"/>
                          <a:cs typeface="Times New Roman" panose="02020603050405020304" pitchFamily="18" charset="0"/>
                        </a:rPr>
                        <a:t>Analysis of Arbitration ID Sequences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Less computation and memory requirements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Highly vulnerable to sequence forging.</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4426755"/>
                  </a:ext>
                </a:extLst>
              </a:tr>
              <a:tr h="642620">
                <a:tc>
                  <a:txBody>
                    <a:bodyPr/>
                    <a:lstStyle/>
                    <a:p>
                      <a:pPr algn="ctr"/>
                      <a:r>
                        <a:rPr lang="en-US" b="0" dirty="0">
                          <a:latin typeface="Times New Roman" panose="02020603050405020304" pitchFamily="18" charset="0"/>
                          <a:cs typeface="Times New Roman" panose="02020603050405020304" pitchFamily="18" charset="0"/>
                        </a:rPr>
                        <a:t>Neural networks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High Accuracy and Low value of Loss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High Training Time</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2354583"/>
                  </a:ext>
                </a:extLst>
              </a:tr>
            </a:tbl>
          </a:graphicData>
        </a:graphic>
      </p:graphicFrame>
    </p:spTree>
    <p:extLst>
      <p:ext uri="{BB962C8B-B14F-4D97-AF65-F5344CB8AC3E}">
        <p14:creationId xmlns:p14="http://schemas.microsoft.com/office/powerpoint/2010/main" val="184231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665E5-A7AC-353A-DF43-50A9510B809D}"/>
              </a:ext>
            </a:extLst>
          </p:cNvPr>
          <p:cNvSpPr>
            <a:spLocks noGrp="1"/>
          </p:cNvSpPr>
          <p:nvPr>
            <p:ph idx="1"/>
          </p:nvPr>
        </p:nvSpPr>
        <p:spPr>
          <a:xfrm>
            <a:off x="838200" y="1251284"/>
            <a:ext cx="10515600" cy="4892842"/>
          </a:xfrm>
        </p:spPr>
        <p:txBody>
          <a:bodyPr/>
          <a:lstStyle/>
          <a:p>
            <a:pPr algn="just">
              <a:buFont typeface="Wingdings" panose="05000000000000000000" pitchFamily="2" charset="2"/>
              <a:buChar char="§"/>
            </a:pPr>
            <a:r>
              <a:rPr lang="en-US" sz="3200" dirty="0">
                <a:solidFill>
                  <a:srgbClr val="006600"/>
                </a:solidFill>
                <a:latin typeface="Times New Roman" panose="02020603050405020304" pitchFamily="18" charset="0"/>
                <a:cs typeface="Times New Roman" panose="02020603050405020304" pitchFamily="18" charset="0"/>
              </a:rPr>
              <a:t>Convolutional Neural Network </a:t>
            </a:r>
            <a:r>
              <a:rPr lang="en-US" sz="3200" dirty="0">
                <a:latin typeface="Times New Roman" panose="02020603050405020304" pitchFamily="18" charset="0"/>
                <a:cs typeface="Times New Roman" panose="02020603050405020304" pitchFamily="18" charset="0"/>
              </a:rPr>
              <a:t>(CNN) based IDS model for the intra-vehicular network (IVN) has been used for identifying normal and abnormal activities on the CAN bus.</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Advantages of CNN:</a:t>
            </a:r>
          </a:p>
          <a:p>
            <a:pPr lvl="1" algn="just">
              <a:buFont typeface="Wingdings" panose="05000000000000000000" pitchFamily="2" charset="2"/>
              <a:buChar char="§"/>
            </a:pPr>
            <a:r>
              <a:rPr lang="en-US" sz="2800" dirty="0">
                <a:solidFill>
                  <a:srgbClr val="FF0066"/>
                </a:solidFill>
                <a:latin typeface="Times New Roman" panose="02020603050405020304" pitchFamily="18" charset="0"/>
                <a:cs typeface="Times New Roman" panose="02020603050405020304" pitchFamily="18" charset="0"/>
              </a:rPr>
              <a:t>high-dimensional data</a:t>
            </a:r>
            <a:r>
              <a:rPr lang="en-US" sz="2800"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
            </a:pPr>
            <a:r>
              <a:rPr lang="en-US" sz="2800" dirty="0">
                <a:solidFill>
                  <a:srgbClr val="6600CC"/>
                </a:solidFill>
                <a:latin typeface="Times New Roman" panose="02020603050405020304" pitchFamily="18" charset="0"/>
                <a:cs typeface="Times New Roman" panose="02020603050405020304" pitchFamily="18" charset="0"/>
              </a:rPr>
              <a:t>learn features</a:t>
            </a:r>
            <a:endParaRPr lang="en-US" sz="2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800" dirty="0">
                <a:solidFill>
                  <a:srgbClr val="99CC00"/>
                </a:solidFill>
                <a:latin typeface="Times New Roman" panose="02020603050405020304" pitchFamily="18" charset="0"/>
                <a:cs typeface="Times New Roman" panose="02020603050405020304" pitchFamily="18" charset="0"/>
              </a:rPr>
              <a:t>local connectivity</a:t>
            </a:r>
            <a:endParaRPr lang="en-US" sz="2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800" dirty="0">
                <a:solidFill>
                  <a:srgbClr val="0066FF"/>
                </a:solidFill>
                <a:latin typeface="Times New Roman" panose="02020603050405020304" pitchFamily="18" charset="0"/>
                <a:cs typeface="Times New Roman" panose="02020603050405020304" pitchFamily="18" charset="0"/>
              </a:rPr>
              <a:t>parameter efficiency</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AFAA2F-AE88-1E46-3224-802E8C220987}"/>
              </a:ext>
            </a:extLst>
          </p:cNvPr>
          <p:cNvSpPr txBox="1"/>
          <p:nvPr/>
        </p:nvSpPr>
        <p:spPr>
          <a:xfrm>
            <a:off x="838200" y="421486"/>
            <a:ext cx="10122568"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Intrusion Detection System (IDS)</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61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83D0318-05EE-11D2-6740-44C3EC86A830}"/>
              </a:ext>
            </a:extLst>
          </p:cNvPr>
          <p:cNvSpPr txBox="1">
            <a:spLocks/>
          </p:cNvSpPr>
          <p:nvPr/>
        </p:nvSpPr>
        <p:spPr>
          <a:xfrm>
            <a:off x="453390" y="1299229"/>
            <a:ext cx="5033010" cy="5494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dirty="0">
                <a:solidFill>
                  <a:srgbClr val="0070C0"/>
                </a:solidFill>
                <a:latin typeface="Times New Roman" panose="02020603050405020304" pitchFamily="18" charset="0"/>
                <a:cs typeface="Times New Roman" panose="02020603050405020304" pitchFamily="18" charset="0"/>
              </a:rPr>
              <a:t>Deep transfer learning-based</a:t>
            </a:r>
          </a:p>
          <a:p>
            <a:pPr algn="just">
              <a:buFont typeface="Wingdings" panose="05000000000000000000" pitchFamily="2" charset="2"/>
              <a:buChar char="§"/>
            </a:pPr>
            <a:r>
              <a:rPr lang="en-US" dirty="0">
                <a:solidFill>
                  <a:srgbClr val="6600CC"/>
                </a:solidFill>
                <a:latin typeface="Times New Roman" panose="02020603050405020304" pitchFamily="18" charset="0"/>
                <a:cs typeface="Times New Roman" panose="02020603050405020304" pitchFamily="18" charset="0"/>
              </a:rPr>
              <a:t>CAN_ID</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DLC</a:t>
            </a:r>
            <a:r>
              <a:rPr lang="en-US" dirty="0">
                <a:latin typeface="Times New Roman" panose="02020603050405020304" pitchFamily="18" charset="0"/>
                <a:cs typeface="Times New Roman" panose="02020603050405020304" pitchFamily="18" charset="0"/>
              </a:rPr>
              <a:t>, </a:t>
            </a:r>
            <a:r>
              <a:rPr lang="en-US" dirty="0">
                <a:solidFill>
                  <a:srgbClr val="99CC00"/>
                </a:solidFill>
                <a:latin typeface="Times New Roman" panose="02020603050405020304" pitchFamily="18" charset="0"/>
                <a:cs typeface="Times New Roman" panose="02020603050405020304" pitchFamily="18" charset="0"/>
              </a:rPr>
              <a:t>Data_Field </a:t>
            </a:r>
            <a:r>
              <a:rPr lang="en-US" dirty="0">
                <a:latin typeface="Times New Roman" panose="02020603050405020304" pitchFamily="18" charset="0"/>
                <a:cs typeface="Times New Roman" panose="02020603050405020304" pitchFamily="18" charset="0"/>
              </a:rPr>
              <a:t>and </a:t>
            </a:r>
            <a:r>
              <a:rPr lang="en-US" dirty="0">
                <a:solidFill>
                  <a:srgbClr val="FF3300"/>
                </a:solidFill>
                <a:latin typeface="Times New Roman" panose="02020603050405020304" pitchFamily="18" charset="0"/>
                <a:cs typeface="Times New Roman" panose="02020603050405020304" pitchFamily="18" charset="0"/>
              </a:rPr>
              <a:t>Label </a:t>
            </a:r>
            <a:r>
              <a:rPr lang="en-US" dirty="0">
                <a:latin typeface="Times New Roman" panose="02020603050405020304" pitchFamily="18" charset="0"/>
                <a:cs typeface="Times New Roman" panose="02020603050405020304" pitchFamily="18" charset="0"/>
              </a:rPr>
              <a:t>as features.</a:t>
            </a:r>
          </a:p>
          <a:p>
            <a:pPr algn="just">
              <a:buFont typeface="Wingdings" panose="05000000000000000000" pitchFamily="2" charset="2"/>
              <a:buChar char="§"/>
            </a:pPr>
            <a:r>
              <a:rPr lang="en-US" dirty="0">
                <a:solidFill>
                  <a:srgbClr val="FF0000"/>
                </a:solidFill>
                <a:effectLst/>
                <a:latin typeface="Times New Roman" panose="02020603050405020304" pitchFamily="18" charset="0"/>
                <a:ea typeface="Calibri" panose="020F0502020204030204" pitchFamily="34" charset="0"/>
              </a:rPr>
              <a:t>CNN model architecture</a:t>
            </a:r>
            <a:r>
              <a:rPr lang="en-US" dirty="0">
                <a:effectLst/>
                <a:latin typeface="Times New Roman" panose="02020603050405020304" pitchFamily="18" charset="0"/>
                <a:ea typeface="Calibri" panose="020F0502020204030204" pitchFamily="34" charset="0"/>
              </a:rPr>
              <a:t>: 7 layers.</a:t>
            </a:r>
          </a:p>
          <a:p>
            <a:pPr algn="just">
              <a:buFont typeface="Wingdings" panose="05000000000000000000" pitchFamily="2" charset="2"/>
              <a:buChar char="§"/>
            </a:pPr>
            <a:r>
              <a:rPr lang="en-US" dirty="0">
                <a:solidFill>
                  <a:srgbClr val="00B0F0"/>
                </a:solidFill>
                <a:latin typeface="Times New Roman" panose="02020603050405020304" pitchFamily="18" charset="0"/>
                <a:cs typeface="Times New Roman" panose="02020603050405020304" pitchFamily="18" charset="0"/>
              </a:rPr>
              <a:t>Data re-scaling</a:t>
            </a:r>
            <a:r>
              <a:rPr lang="en-US" dirty="0">
                <a:latin typeface="Times New Roman" panose="02020603050405020304" pitchFamily="18" charset="0"/>
                <a:cs typeface="Times New Roman" panose="02020603050405020304" pitchFamily="18" charset="0"/>
              </a:rPr>
              <a:t>: minimum-maximum </a:t>
            </a:r>
            <a:r>
              <a:rPr lang="en-US" dirty="0" err="1">
                <a:latin typeface="Times New Roman" panose="02020603050405020304" pitchFamily="18" charset="0"/>
                <a:cs typeface="Times New Roman" panose="02020603050405020304" pitchFamily="18" charset="0"/>
              </a:rPr>
              <a:t>normalisation</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a:solidFill>
                  <a:srgbClr val="006600"/>
                </a:solidFill>
                <a:latin typeface="Times New Roman" panose="02020603050405020304" pitchFamily="18" charset="0"/>
                <a:cs typeface="Times New Roman" panose="02020603050405020304" pitchFamily="18" charset="0"/>
              </a:rPr>
              <a:t>Adam optimiser</a:t>
            </a:r>
            <a:r>
              <a:rPr lang="en-US" dirty="0">
                <a:latin typeface="Times New Roman" panose="02020603050405020304" pitchFamily="18" charset="0"/>
                <a:cs typeface="Times New Roman" panose="02020603050405020304" pitchFamily="18" charset="0"/>
              </a:rPr>
              <a:t>: hyperparameter </a:t>
            </a:r>
            <a:r>
              <a:rPr lang="en-US" dirty="0" err="1">
                <a:latin typeface="Times New Roman" panose="02020603050405020304" pitchFamily="18" charset="0"/>
                <a:cs typeface="Times New Roman" panose="02020603050405020304" pitchFamily="18" charset="0"/>
              </a:rPr>
              <a:t>optimisation</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a:solidFill>
                  <a:srgbClr val="FF0066"/>
                </a:solidFill>
                <a:latin typeface="Times New Roman" panose="02020603050405020304" pitchFamily="18" charset="0"/>
                <a:cs typeface="Times New Roman" panose="02020603050405020304" pitchFamily="18" charset="0"/>
              </a:rPr>
              <a:t>Dataset split</a:t>
            </a:r>
            <a:endParaRPr lang="en-IN" dirty="0">
              <a:solidFill>
                <a:srgbClr val="FF0066"/>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763E610-E0B8-CF5F-ABA6-0F8B7F5F155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12130" y="227965"/>
            <a:ext cx="6309360" cy="6181408"/>
          </a:xfrm>
          <a:prstGeom prst="rect">
            <a:avLst/>
          </a:prstGeom>
          <a:noFill/>
          <a:ln w="12700">
            <a:solidFill>
              <a:srgbClr val="33CCCC"/>
            </a:solidFill>
          </a:ln>
        </p:spPr>
      </p:pic>
      <p:sp>
        <p:nvSpPr>
          <p:cNvPr id="7" name="TextBox 6">
            <a:extLst>
              <a:ext uri="{FF2B5EF4-FFF2-40B4-BE49-F238E27FC236}">
                <a16:creationId xmlns:a16="http://schemas.microsoft.com/office/drawing/2014/main" id="{E8599250-8FCD-8FC7-8F7C-D47D796B841E}"/>
              </a:ext>
            </a:extLst>
          </p:cNvPr>
          <p:cNvSpPr txBox="1"/>
          <p:nvPr/>
        </p:nvSpPr>
        <p:spPr>
          <a:xfrm>
            <a:off x="7292340" y="6503670"/>
            <a:ext cx="2731769"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Fig.6: </a:t>
            </a:r>
            <a:r>
              <a:rPr lang="en-US" sz="1400" dirty="0">
                <a:latin typeface="Times New Roman" panose="02020603050405020304" pitchFamily="18" charset="0"/>
                <a:cs typeface="Times New Roman" panose="02020603050405020304" pitchFamily="18" charset="0"/>
              </a:rPr>
              <a:t>CNN model Architecture</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311E33-B042-4940-C7F9-5E3F51C2EE1A}"/>
              </a:ext>
            </a:extLst>
          </p:cNvPr>
          <p:cNvSpPr txBox="1"/>
          <p:nvPr/>
        </p:nvSpPr>
        <p:spPr>
          <a:xfrm>
            <a:off x="453390" y="227965"/>
            <a:ext cx="5146410" cy="646331"/>
          </a:xfrm>
          <a:prstGeom prst="rect">
            <a:avLst/>
          </a:prstGeom>
          <a:noFill/>
        </p:spPr>
        <p:txBody>
          <a:bodyPr wrap="square" rtlCol="0">
            <a:sp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CNN IDS</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94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5BD9F-8069-1848-C4CB-283A918DE329}"/>
              </a:ext>
            </a:extLst>
          </p:cNvPr>
          <p:cNvSpPr txBox="1"/>
          <p:nvPr/>
        </p:nvSpPr>
        <p:spPr>
          <a:xfrm>
            <a:off x="1306830" y="502949"/>
            <a:ext cx="10122568"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Attack Dataset Preparation</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70322E5-87E3-9D15-AA2C-1E48312CEBA5}"/>
              </a:ext>
            </a:extLst>
          </p:cNvPr>
          <p:cNvSpPr txBox="1"/>
          <p:nvPr/>
        </p:nvSpPr>
        <p:spPr>
          <a:xfrm>
            <a:off x="1539240" y="2032801"/>
            <a:ext cx="4556760" cy="3260701"/>
          </a:xfrm>
          <a:prstGeom prst="rect">
            <a:avLst/>
          </a:prstGeom>
          <a:noFill/>
          <a:ln>
            <a:solidFill>
              <a:srgbClr val="0066FF"/>
            </a:solidFill>
          </a:ln>
        </p:spPr>
        <p:txBody>
          <a:bodyPr wrap="square" rtlCol="0">
            <a:spAutoFit/>
          </a:bodyPr>
          <a:lstStyle/>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Normal,0.000000,280,8,00 00 A3 7E 00 00 00 00</a:t>
            </a: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Normal,0.002135,284,8,00 00 00 00 86 00 00 00</a:t>
            </a: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Normal,0.004485,106,8,0C 54 00 00 00 00 00 00</a:t>
            </a: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Normal,0.006124,197,8,00 00 00 00 00 00 00 00</a:t>
            </a: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Normal,0.014049,106,8,0C 54 00 00 00 00 00 00</a:t>
            </a: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Normal,0.016060,103,8,00 00 00 00 00 00 00 00</a:t>
            </a: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Normal,0.022054,197,8,00 00 00 00 00 00 00 00</a:t>
            </a: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Normal,0.024439,106,8,0C 54 00 00 00 00 00 00</a:t>
            </a: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Normal,0.034068,106,8,0C 50 00 00 00 00 00 00</a:t>
            </a:r>
          </a:p>
        </p:txBody>
      </p:sp>
      <p:sp>
        <p:nvSpPr>
          <p:cNvPr id="10" name="TextBox 9">
            <a:extLst>
              <a:ext uri="{FF2B5EF4-FFF2-40B4-BE49-F238E27FC236}">
                <a16:creationId xmlns:a16="http://schemas.microsoft.com/office/drawing/2014/main" id="{0A3F05C3-E081-BEA4-AAEA-F56390B76AD4}"/>
              </a:ext>
            </a:extLst>
          </p:cNvPr>
          <p:cNvSpPr txBox="1"/>
          <p:nvPr/>
        </p:nvSpPr>
        <p:spPr>
          <a:xfrm>
            <a:off x="6179822" y="2032802"/>
            <a:ext cx="4724400" cy="3260701"/>
          </a:xfrm>
          <a:prstGeom prst="rect">
            <a:avLst/>
          </a:prstGeom>
          <a:noFill/>
          <a:ln>
            <a:solidFill>
              <a:srgbClr val="00B0F0"/>
            </a:solidFill>
          </a:ln>
        </p:spPr>
        <p:txBody>
          <a:bodyPr wrap="square" rtlCol="0">
            <a:spAutoFit/>
          </a:bodyPr>
          <a:lstStyle/>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Normal,0.000000,280,8,00 00 A3 7E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Normal,0.002135,284,8,00 00 00 00 86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Attack,0.002635,000,8,00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Attack,0.003135,000,8,00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Attack,0.003635,000,8,00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Attack,0.004135,000,8,00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effectLst/>
                <a:latin typeface="Bahnschrift SemiBold" panose="020B0502040204020203" pitchFamily="34" charset="0"/>
                <a:ea typeface="Calibri" panose="020F0502020204030204" pitchFamily="34" charset="0"/>
                <a:cs typeface="Mangal" panose="02040503050203030202" pitchFamily="18" charset="0"/>
              </a:rPr>
              <a:t>Normal,0.004485,106,8,0C 54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Attack,0.004985,000,8,00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FF0000"/>
                </a:solidFill>
                <a:effectLst/>
                <a:latin typeface="Bahnschrift SemiBold" panose="020B0502040204020203" pitchFamily="34" charset="0"/>
                <a:ea typeface="Calibri" panose="020F0502020204030204" pitchFamily="34" charset="0"/>
                <a:cs typeface="Mangal" panose="02040503050203030202" pitchFamily="18" charset="0"/>
              </a:rPr>
              <a:t>Attack,0.005485,000,8,00 00 00 00 00 00 00 00</a:t>
            </a:r>
            <a:endParaRPr lang="en-IN" sz="1400" kern="100" dirty="0">
              <a:effectLst/>
              <a:latin typeface="Bahnschrift SemiBold" panose="020B0502040204020203"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3142F8A5-05AA-7597-C4DC-F18DED233153}"/>
              </a:ext>
            </a:extLst>
          </p:cNvPr>
          <p:cNvSpPr txBox="1"/>
          <p:nvPr/>
        </p:nvSpPr>
        <p:spPr>
          <a:xfrm>
            <a:off x="2367915" y="5339223"/>
            <a:ext cx="2731769"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7.: </a:t>
            </a:r>
            <a:r>
              <a:rPr lang="en-US" sz="1400" dirty="0">
                <a:latin typeface="Times New Roman" panose="02020603050405020304" pitchFamily="18" charset="0"/>
                <a:cs typeface="Times New Roman" panose="02020603050405020304" pitchFamily="18" charset="0"/>
              </a:rPr>
              <a:t>Attack Free Dataset</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E409E6B-217F-D302-862C-075EDE9A9CBC}"/>
              </a:ext>
            </a:extLst>
          </p:cNvPr>
          <p:cNvSpPr txBox="1"/>
          <p:nvPr/>
        </p:nvSpPr>
        <p:spPr>
          <a:xfrm>
            <a:off x="6979920" y="5339223"/>
            <a:ext cx="2731769"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Fig.8: </a:t>
            </a:r>
            <a:r>
              <a:rPr lang="en-US" sz="1400" dirty="0">
                <a:latin typeface="Times New Roman" panose="02020603050405020304" pitchFamily="18" charset="0"/>
                <a:cs typeface="Times New Roman" panose="02020603050405020304" pitchFamily="18" charset="0"/>
              </a:rPr>
              <a:t>DoS Attack Dataset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681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2238</Words>
  <Application>Microsoft Office PowerPoint</Application>
  <PresentationFormat>Widescreen</PresentationFormat>
  <Paragraphs>232</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 SemiBold</vt:lpstr>
      <vt:lpstr>Calibri</vt:lpstr>
      <vt:lpstr>Calibri Light</vt:lpstr>
      <vt:lpstr>Söhne</vt:lpstr>
      <vt:lpstr>Times New Roman</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ARIHANT JAMMAR</dc:creator>
  <cp:lastModifiedBy>ARIHANT JAMMAR</cp:lastModifiedBy>
  <cp:revision>34</cp:revision>
  <dcterms:created xsi:type="dcterms:W3CDTF">2023-05-11T06:17:01Z</dcterms:created>
  <dcterms:modified xsi:type="dcterms:W3CDTF">2023-05-13T06:19:14Z</dcterms:modified>
</cp:coreProperties>
</file>