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9" r:id="rId6"/>
    <p:sldId id="290" r:id="rId7"/>
    <p:sldId id="287" r:id="rId8"/>
    <p:sldId id="304" r:id="rId9"/>
    <p:sldId id="305" r:id="rId10"/>
    <p:sldId id="306" r:id="rId11"/>
    <p:sldId id="307" r:id="rId12"/>
    <p:sldId id="309" r:id="rId13"/>
    <p:sldId id="288" r:id="rId14"/>
    <p:sldId id="323" r:id="rId15"/>
    <p:sldId id="319" r:id="rId16"/>
    <p:sldId id="320" r:id="rId17"/>
    <p:sldId id="321" r:id="rId18"/>
    <p:sldId id="322" r:id="rId19"/>
    <p:sldId id="324" r:id="rId20"/>
    <p:sldId id="325" r:id="rId21"/>
    <p:sldId id="326" r:id="rId22"/>
    <p:sldId id="317" r:id="rId23"/>
    <p:sldId id="312" r:id="rId24"/>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1900"/>
    <a:srgbClr val="0432FF"/>
    <a:srgbClr val="942092"/>
    <a:srgbClr val="00FDFF"/>
    <a:srgbClr val="FF9300"/>
    <a:srgbClr val="009051"/>
    <a:srgbClr val="FF40FF"/>
    <a:srgbClr val="E955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5" autoAdjust="0"/>
    <p:restoredTop sz="77183" autoAdjust="0"/>
  </p:normalViewPr>
  <p:slideViewPr>
    <p:cSldViewPr snapToGrid="0">
      <p:cViewPr varScale="1">
        <p:scale>
          <a:sx n="66" d="100"/>
          <a:sy n="66" d="100"/>
        </p:scale>
        <p:origin x="1459" y="43"/>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63C334-78CA-4E1A-9D54-3E3430963041}" type="datetime1">
              <a:rPr lang="en-GB" smtClean="0"/>
              <a:t>29/04/2023</a:t>
            </a:fld>
            <a:endParaRPr lang="en-GB"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4CC6D6D-E986-427F-AD9C-4E9408DDBE53}" type="slidenum">
              <a:rPr lang="en-GB" smtClean="0"/>
              <a:t>‹#›</a:t>
            </a:fld>
            <a:endParaRPr lang="en-GB"/>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8705E-AAE8-4335-B5A5-B8C4E9E55DA7}" type="datetime1">
              <a:rPr lang="en-GB" smtClean="0"/>
              <a:pPr/>
              <a:t>29/04/2023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15A580F-E35D-42E1-AF82-E41CC201EA91}" type="slidenum">
              <a:rPr lang="en-GB" noProof="0" smtClean="0"/>
              <a:t>‹#›</a:t>
            </a:fld>
            <a:endParaRPr lang="en-GB" noProof="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115A580F-E35D-42E1-AF82-E41CC201EA91}" type="slidenum">
              <a:rPr lang="en-GB" smtClean="0"/>
              <a:t>1</a:t>
            </a:fld>
            <a:endParaRPr lang="en-GB"/>
          </a:p>
        </p:txBody>
      </p:sp>
    </p:spTree>
    <p:extLst>
      <p:ext uri="{BB962C8B-B14F-4D97-AF65-F5344CB8AC3E}">
        <p14:creationId xmlns:p14="http://schemas.microsoft.com/office/powerpoint/2010/main" val="1604100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considered arbitration ID as our input parameter that has to be trained by the algorithm,</a:t>
            </a:r>
          </a:p>
          <a:p>
            <a:endParaRPr lang="en-IN" dirty="0"/>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11</a:t>
            </a:fld>
            <a:endParaRPr lang="en-GB" noProof="0"/>
          </a:p>
        </p:txBody>
      </p:sp>
    </p:spTree>
    <p:extLst>
      <p:ext uri="{BB962C8B-B14F-4D97-AF65-F5344CB8AC3E}">
        <p14:creationId xmlns:p14="http://schemas.microsoft.com/office/powerpoint/2010/main" val="2527924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12</a:t>
            </a:fld>
            <a:endParaRPr lang="en-GB" noProof="0"/>
          </a:p>
        </p:txBody>
      </p:sp>
    </p:spTree>
    <p:extLst>
      <p:ext uri="{BB962C8B-B14F-4D97-AF65-F5344CB8AC3E}">
        <p14:creationId xmlns:p14="http://schemas.microsoft.com/office/powerpoint/2010/main" val="2705239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LGPFO L+ Gulliver"/>
              </a:rPr>
              <a:t>Hyperparameter optimization is the process of searching for an optimal set of hyperparameters in CNNs , that would result in better performance. algorithms have no way of learning these variables. </a:t>
            </a:r>
            <a:endParaRPr lang="en-US" dirty="0"/>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13</a:t>
            </a:fld>
            <a:endParaRPr lang="en-GB" noProof="0"/>
          </a:p>
        </p:txBody>
      </p:sp>
    </p:spTree>
    <p:extLst>
      <p:ext uri="{BB962C8B-B14F-4D97-AF65-F5344CB8AC3E}">
        <p14:creationId xmlns:p14="http://schemas.microsoft.com/office/powerpoint/2010/main" val="194378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LGPFO L+ Gulliver"/>
              </a:rPr>
              <a:t>First we, collect 128 arbitration IDs of packets arriving in the CAN bus. The arbitration IDs are then encoded to a number be-tween 0and </a:t>
            </a:r>
            <a:r>
              <a:rPr lang="en-US" sz="1800" b="0" i="1" u="none" strike="noStrike" baseline="0" dirty="0">
                <a:solidFill>
                  <a:srgbClr val="000000"/>
                </a:solidFill>
                <a:latin typeface="LGPGC O+ Gulliver"/>
              </a:rPr>
              <a:t>N</a:t>
            </a:r>
            <a:r>
              <a:rPr lang="en-US" sz="1800" b="0" i="0" u="none" strike="noStrike" baseline="0" dirty="0">
                <a:solidFill>
                  <a:srgbClr val="000000"/>
                </a:solidFill>
                <a:latin typeface="LGPFO L+ Gulliver"/>
              </a:rPr>
              <a:t>, and the encoded sequence of arbitration IDs is converted to CNN’s input image using RPs. The training image is subsequently generated out of the square matrix in the RPs with a dimension of 128 </a:t>
            </a:r>
            <a:r>
              <a:rPr lang="en-US" sz="1800" b="0" i="0" u="none" strike="noStrike" baseline="0" dirty="0">
                <a:solidFill>
                  <a:srgbClr val="000000"/>
                </a:solidFill>
                <a:latin typeface="LGPGC N+ MTSYN"/>
              </a:rPr>
              <a:t>×</a:t>
            </a:r>
            <a:r>
              <a:rPr lang="en-US" sz="1800" b="0" i="0" u="none" strike="noStrike" baseline="0" dirty="0">
                <a:solidFill>
                  <a:srgbClr val="000000"/>
                </a:solidFill>
                <a:latin typeface="LGPFO L+ Gulliver"/>
              </a:rPr>
              <a:t>128. </a:t>
            </a:r>
          </a:p>
          <a:p>
            <a:r>
              <a:rPr lang="en-US" sz="1800" b="0" i="0" u="none" strike="noStrike" baseline="0" dirty="0">
                <a:solidFill>
                  <a:srgbClr val="000000"/>
                </a:solidFill>
                <a:latin typeface="LGPFO L+ Gulliver"/>
              </a:rPr>
              <a:t>1. </a:t>
            </a:r>
            <a:endParaRPr lang="en-US" dirty="0"/>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14</a:t>
            </a:fld>
            <a:endParaRPr lang="en-GB" noProof="0"/>
          </a:p>
        </p:txBody>
      </p:sp>
    </p:spTree>
    <p:extLst>
      <p:ext uri="{BB962C8B-B14F-4D97-AF65-F5344CB8AC3E}">
        <p14:creationId xmlns:p14="http://schemas.microsoft.com/office/powerpoint/2010/main" val="3409895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used the optimizer and activation functions to be tuned by the hyperparameter. We have added dropout layers to avoid overfitting.</a:t>
            </a:r>
          </a:p>
          <a:p>
            <a:r>
              <a:rPr lang="en-US" dirty="0"/>
              <a:t>It was a two layer CNN and now we have converted into 10 layer CNN. </a:t>
            </a:r>
            <a:r>
              <a:rPr lang="en-US" b="0" i="0" dirty="0">
                <a:solidFill>
                  <a:srgbClr val="BDC1C6"/>
                </a:solidFill>
                <a:effectLst/>
                <a:latin typeface="arial" panose="020B0604020202020204" pitchFamily="34" charset="0"/>
              </a:rPr>
              <a:t>With the increase in the number of layers, the features extracted will be more specific.  Each Layer in the Neural Network contains neurons, which compute the weighted average of its input and this weighted average is passed through a non-linear function, called an “activation function; </a:t>
            </a:r>
            <a:r>
              <a:rPr lang="en-US" b="0" i="0" dirty="0">
                <a:solidFill>
                  <a:srgbClr val="E2EEFF"/>
                </a:solidFill>
                <a:effectLst/>
                <a:latin typeface="Google Sans"/>
              </a:rPr>
              <a:t>the more layers better was the classification performance</a:t>
            </a:r>
            <a:r>
              <a:rPr lang="en-US" b="0" i="0" dirty="0">
                <a:solidFill>
                  <a:srgbClr val="E8EAED"/>
                </a:solidFill>
                <a:effectLst/>
                <a:latin typeface="Google Sans"/>
              </a:rPr>
              <a:t>.</a:t>
            </a:r>
            <a:endParaRPr lang="en-IN" dirty="0"/>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15</a:t>
            </a:fld>
            <a:endParaRPr lang="en-GB" noProof="0"/>
          </a:p>
        </p:txBody>
      </p:sp>
    </p:spTree>
    <p:extLst>
      <p:ext uri="{BB962C8B-B14F-4D97-AF65-F5344CB8AC3E}">
        <p14:creationId xmlns:p14="http://schemas.microsoft.com/office/powerpoint/2010/main" val="2171889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ROC curve (Receiver Operating Characteristic curve) is a graphical representation of the performance of a binary classifier system, which measures the ability of the model to discriminate between positive and negative classes. Specifically, the ROC curve plots the true positive rate (TPR) against the false positive rate (FPR) at different threshold settings.</a:t>
            </a:r>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16</a:t>
            </a:fld>
            <a:endParaRPr lang="en-GB" noProof="0"/>
          </a:p>
        </p:txBody>
      </p:sp>
    </p:spTree>
    <p:extLst>
      <p:ext uri="{BB962C8B-B14F-4D97-AF65-F5344CB8AC3E}">
        <p14:creationId xmlns:p14="http://schemas.microsoft.com/office/powerpoint/2010/main" val="818413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17</a:t>
            </a:fld>
            <a:endParaRPr lang="en-GB" noProof="0"/>
          </a:p>
        </p:txBody>
      </p:sp>
    </p:spTree>
    <p:extLst>
      <p:ext uri="{BB962C8B-B14F-4D97-AF65-F5344CB8AC3E}">
        <p14:creationId xmlns:p14="http://schemas.microsoft.com/office/powerpoint/2010/main" val="3448038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latin typeface="-apple-system"/>
              </a:rPr>
              <a:t>F1 SCORE : measures model accuracy by combining precision and recall score</a:t>
            </a:r>
          </a:p>
          <a:p>
            <a:pPr rtl="0"/>
            <a:r>
              <a:rPr lang="en-US" dirty="0">
                <a:effectLst/>
                <a:latin typeface="-apple-system"/>
              </a:rPr>
              <a:t>Recall: WHAT PORTION OF ACTUAL POSITIVES WERE IDENTIFIED CORRECTLY</a:t>
            </a:r>
          </a:p>
          <a:p>
            <a:pPr rtl="0"/>
            <a:r>
              <a:rPr lang="en-US" dirty="0">
                <a:effectLst/>
                <a:latin typeface="-apple-system"/>
              </a:rPr>
              <a:t> </a:t>
            </a:r>
          </a:p>
          <a:p>
            <a:endParaRPr lang="en-US" dirty="0"/>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18</a:t>
            </a:fld>
            <a:endParaRPr lang="en-GB" noProof="0"/>
          </a:p>
        </p:txBody>
      </p:sp>
    </p:spTree>
    <p:extLst>
      <p:ext uri="{BB962C8B-B14F-4D97-AF65-F5344CB8AC3E}">
        <p14:creationId xmlns:p14="http://schemas.microsoft.com/office/powerpoint/2010/main" val="2613180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latin typeface="+mj-lt"/>
              </a:rPr>
              <a:t>The lowest error rate is computed on validation data.</a:t>
            </a:r>
            <a:endParaRPr lang="en-IN" dirty="0"/>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19</a:t>
            </a:fld>
            <a:endParaRPr lang="en-GB" noProof="0"/>
          </a:p>
        </p:txBody>
      </p:sp>
    </p:spTree>
    <p:extLst>
      <p:ext uri="{BB962C8B-B14F-4D97-AF65-F5344CB8AC3E}">
        <p14:creationId xmlns:p14="http://schemas.microsoft.com/office/powerpoint/2010/main" val="2910339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115A580F-E35D-42E1-AF82-E41CC201EA91}" type="slidenum">
              <a:rPr lang="en-GB" smtClean="0"/>
              <a:t>20</a:t>
            </a:fld>
            <a:endParaRPr lang="en-GB"/>
          </a:p>
        </p:txBody>
      </p:sp>
    </p:spTree>
    <p:extLst>
      <p:ext uri="{BB962C8B-B14F-4D97-AF65-F5344CB8AC3E}">
        <p14:creationId xmlns:p14="http://schemas.microsoft.com/office/powerpoint/2010/main" val="1128925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Multi master means multiple nodes are capable of </a:t>
            </a:r>
            <a:r>
              <a:rPr lang="en-GB" dirty="0" err="1"/>
              <a:t>inititating</a:t>
            </a:r>
            <a:r>
              <a:rPr lang="en-GB" dirty="0"/>
              <a:t> comms and transmit data on the CAN bus</a:t>
            </a:r>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2</a:t>
            </a:fld>
            <a:endParaRPr lang="en-GB"/>
          </a:p>
        </p:txBody>
      </p:sp>
    </p:spTree>
    <p:extLst>
      <p:ext uri="{BB962C8B-B14F-4D97-AF65-F5344CB8AC3E}">
        <p14:creationId xmlns:p14="http://schemas.microsoft.com/office/powerpoint/2010/main" val="96572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rtl="0"/>
            <a:fld id="{5961EFD6-34B6-4621-AFFD-CC7DD286577B}" type="slidenum">
              <a:rPr lang="en-GB" smtClean="0"/>
              <a:t>3</a:t>
            </a:fld>
            <a:endParaRPr lang="en-GB"/>
          </a:p>
        </p:txBody>
      </p:sp>
    </p:spTree>
    <p:extLst>
      <p:ext uri="{BB962C8B-B14F-4D97-AF65-F5344CB8AC3E}">
        <p14:creationId xmlns:p14="http://schemas.microsoft.com/office/powerpoint/2010/main" val="3362745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If an eavesdropper gets access to ECU he can monitor CAN bus messages such as by hijacking a malicious node through internet, it can obtain the arbitration ID sequences that are communicated on the CAN bus, and using these the attacker can produce it’s own CAN Bus message frame to perform some of  the attacks such as </a:t>
            </a:r>
            <a:r>
              <a:rPr lang="en-GB" sz="1200" dirty="0" err="1">
                <a:latin typeface="+mj-lt"/>
              </a:rPr>
              <a:t>as</a:t>
            </a:r>
            <a:r>
              <a:rPr lang="en-GB" sz="1200" dirty="0">
                <a:latin typeface="+mj-lt"/>
              </a:rPr>
              <a:t> </a:t>
            </a:r>
            <a:r>
              <a:rPr lang="en-GB" sz="1200" dirty="0">
                <a:solidFill>
                  <a:srgbClr val="FF0000"/>
                </a:solidFill>
                <a:latin typeface="+mj-lt"/>
              </a:rPr>
              <a:t>replay attack</a:t>
            </a:r>
            <a:r>
              <a:rPr lang="en-GB" sz="1200" dirty="0">
                <a:latin typeface="+mj-lt"/>
              </a:rPr>
              <a:t>, </a:t>
            </a:r>
            <a:r>
              <a:rPr lang="en-GB" sz="1200" dirty="0">
                <a:solidFill>
                  <a:srgbClr val="0432FF"/>
                </a:solidFill>
                <a:latin typeface="+mj-lt"/>
              </a:rPr>
              <a:t>spoofing attack</a:t>
            </a:r>
            <a:r>
              <a:rPr lang="en-GB" sz="1200" dirty="0">
                <a:latin typeface="+mj-lt"/>
              </a:rPr>
              <a:t>, </a:t>
            </a:r>
            <a:r>
              <a:rPr lang="en-GB" sz="1200" dirty="0">
                <a:solidFill>
                  <a:srgbClr val="00B050"/>
                </a:solidFill>
                <a:latin typeface="+mj-lt"/>
              </a:rPr>
              <a:t>DoS attack</a:t>
            </a:r>
            <a:r>
              <a:rPr lang="en-GB" sz="1200" dirty="0">
                <a:latin typeface="+mj-lt"/>
              </a:rPr>
              <a:t>, </a:t>
            </a:r>
            <a:r>
              <a:rPr lang="en-GB" sz="1200" dirty="0">
                <a:solidFill>
                  <a:schemeClr val="accent5">
                    <a:lumMod val="75000"/>
                  </a:schemeClr>
                </a:solidFill>
                <a:latin typeface="+mj-lt"/>
              </a:rPr>
              <a:t>injection attack </a:t>
            </a:r>
            <a:r>
              <a:rPr lang="en-GB" sz="1200" dirty="0">
                <a:latin typeface="+mj-lt"/>
              </a:rPr>
              <a:t>etc</a:t>
            </a:r>
            <a:endParaRPr lang="en-GB" dirty="0"/>
          </a:p>
        </p:txBody>
      </p:sp>
      <p:sp>
        <p:nvSpPr>
          <p:cNvPr id="4" name="Slide Number Placeholder 3"/>
          <p:cNvSpPr>
            <a:spLocks noGrp="1"/>
          </p:cNvSpPr>
          <p:nvPr>
            <p:ph type="sldNum" sz="quarter" idx="5"/>
          </p:nvPr>
        </p:nvSpPr>
        <p:spPr/>
        <p:txBody>
          <a:bodyPr rtlCol="0"/>
          <a:lstStyle/>
          <a:p>
            <a:pPr rtl="0"/>
            <a:fld id="{47769C21-FF48-4BAC-88E9-1290DC654EBC}" type="slidenum">
              <a:rPr lang="en-GB" smtClean="0"/>
              <a:t>4</a:t>
            </a:fld>
            <a:endParaRPr lang="en-GB"/>
          </a:p>
        </p:txBody>
      </p:sp>
    </p:spTree>
    <p:extLst>
      <p:ext uri="{BB962C8B-B14F-4D97-AF65-F5344CB8AC3E}">
        <p14:creationId xmlns:p14="http://schemas.microsoft.com/office/powerpoint/2010/main" val="348665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5</a:t>
            </a:fld>
            <a:endParaRPr lang="en-GB" noProof="0"/>
          </a:p>
        </p:txBody>
      </p:sp>
    </p:spTree>
    <p:extLst>
      <p:ext uri="{BB962C8B-B14F-4D97-AF65-F5344CB8AC3E}">
        <p14:creationId xmlns:p14="http://schemas.microsoft.com/office/powerpoint/2010/main" val="410304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solidFill>
                  <a:srgbClr val="131413"/>
                </a:solidFill>
                <a:latin typeface="TphxcnAdvTT3713a231"/>
              </a:rPr>
              <a:t>For each reassigned ID, we consider having a value window (WID). Each WID uses three arbitration IDs, including its own and two neighboring </a:t>
            </a:r>
            <a:r>
              <a:rPr lang="en-IN" sz="1800" b="0" i="0" u="none" strike="noStrike" baseline="0" dirty="0">
                <a:solidFill>
                  <a:srgbClr val="131413"/>
                </a:solidFill>
                <a:latin typeface="TphxcnAdvTT3713a231"/>
              </a:rPr>
              <a:t>IDs.</a:t>
            </a:r>
            <a:r>
              <a:rPr lang="en-US" sz="1800" b="0" i="0" u="none" strike="noStrike" baseline="0" dirty="0">
                <a:solidFill>
                  <a:srgbClr val="131413"/>
                </a:solidFill>
                <a:latin typeface="TphxcnAdvTT3713a231"/>
              </a:rPr>
              <a:t> </a:t>
            </a:r>
          </a:p>
          <a:p>
            <a:pPr marL="285750" indent="-285750" algn="l">
              <a:buFont typeface="Arial" panose="020B0604020202020204" pitchFamily="34" charset="0"/>
              <a:buChar char="•"/>
            </a:pPr>
            <a:r>
              <a:rPr lang="en-US" sz="1800" b="0" i="0" u="none" strike="noStrike" baseline="0" dirty="0">
                <a:solidFill>
                  <a:srgbClr val="131413"/>
                </a:solidFill>
                <a:latin typeface="TphxcnAdvTT3713a231"/>
              </a:rPr>
              <a:t>Here, the reassigned ID</a:t>
            </a:r>
            <a:r>
              <a:rPr lang="en-US" sz="1800" b="0" i="0" u="none" strike="noStrike" baseline="0" dirty="0">
                <a:solidFill>
                  <a:srgbClr val="131413"/>
                </a:solidFill>
                <a:latin typeface="NbxhsdAdvTT3713a231+20"/>
              </a:rPr>
              <a:t>’</a:t>
            </a:r>
            <a:r>
              <a:rPr lang="en-US" sz="1800" b="0" i="0" u="none" strike="noStrike" baseline="0" dirty="0">
                <a:solidFill>
                  <a:srgbClr val="131413"/>
                </a:solidFill>
                <a:latin typeface="TphxcnAdvTT3713a231"/>
              </a:rPr>
              <a:t>s value will be within the range of the previous and the next arbitration ID. </a:t>
            </a:r>
          </a:p>
          <a:p>
            <a:pPr marL="285750" indent="-285750" algn="l">
              <a:buFont typeface="Arial" panose="020B0604020202020204" pitchFamily="34" charset="0"/>
              <a:buChar char="•"/>
            </a:pPr>
            <a:r>
              <a:rPr lang="en-US" sz="1800" b="0" i="0" u="none" strike="noStrike" baseline="0" dirty="0">
                <a:solidFill>
                  <a:srgbClr val="131413"/>
                </a:solidFill>
                <a:latin typeface="TphxcnAdvTT3713a231"/>
              </a:rPr>
              <a:t>If </a:t>
            </a:r>
            <a:r>
              <a:rPr lang="en-US" sz="1800" b="0" i="0" u="none" strike="noStrike" baseline="0" dirty="0" err="1">
                <a:solidFill>
                  <a:srgbClr val="131413"/>
                </a:solidFill>
                <a:latin typeface="TphxcnAdvTT3713a231"/>
              </a:rPr>
              <a:t>IDi</a:t>
            </a:r>
            <a:r>
              <a:rPr lang="en-US" sz="1800" b="0" i="0" u="none" strike="noStrike" baseline="0" dirty="0">
                <a:solidFill>
                  <a:srgbClr val="131413"/>
                </a:solidFill>
                <a:latin typeface="TphxcnAdvTT3713a231"/>
              </a:rPr>
              <a:t> is the first arbitration ID in the ordered list, then IDi-1 will be </a:t>
            </a:r>
            <a:r>
              <a:rPr lang="en-US" sz="1800" b="0" i="0" u="none" strike="noStrike" baseline="0" dirty="0">
                <a:solidFill>
                  <a:srgbClr val="131413"/>
                </a:solidFill>
                <a:latin typeface="NbxhsdAdvTT3713a231+20"/>
              </a:rPr>
              <a:t>“</a:t>
            </a:r>
            <a:r>
              <a:rPr lang="en-US" sz="1800" b="0" i="0" u="none" strike="noStrike" baseline="0" dirty="0">
                <a:solidFill>
                  <a:srgbClr val="131413"/>
                </a:solidFill>
                <a:latin typeface="TphxcnAdvTT3713a231"/>
              </a:rPr>
              <a:t>0.</a:t>
            </a:r>
            <a:r>
              <a:rPr lang="en-US" sz="1800" b="0" i="0" u="none" strike="noStrike" baseline="0" dirty="0">
                <a:solidFill>
                  <a:srgbClr val="131413"/>
                </a:solidFill>
                <a:latin typeface="NbxhsdAdvTT3713a231+20"/>
              </a:rPr>
              <a:t>”</a:t>
            </a:r>
          </a:p>
          <a:p>
            <a:pPr marL="285750" indent="-285750" algn="l">
              <a:buFont typeface="Arial" panose="020B0604020202020204" pitchFamily="34" charset="0"/>
              <a:buChar char="•"/>
            </a:pPr>
            <a:r>
              <a:rPr lang="en-US" sz="1800" b="0" i="0" u="none" strike="noStrike" baseline="0" dirty="0">
                <a:solidFill>
                  <a:srgbClr val="131413"/>
                </a:solidFill>
                <a:latin typeface="TphxcnAdvTT3713a231"/>
              </a:rPr>
              <a:t> If </a:t>
            </a:r>
            <a:r>
              <a:rPr lang="en-US" sz="1800" b="0" i="0" u="none" strike="noStrike" baseline="0" dirty="0" err="1">
                <a:solidFill>
                  <a:srgbClr val="131413"/>
                </a:solidFill>
                <a:latin typeface="TphxcnAdvTT3713a231"/>
              </a:rPr>
              <a:t>IDi</a:t>
            </a:r>
            <a:r>
              <a:rPr lang="en-US" sz="1800" b="0" i="0" u="none" strike="noStrike" baseline="0" dirty="0">
                <a:solidFill>
                  <a:srgbClr val="131413"/>
                </a:solidFill>
                <a:latin typeface="TphxcnAdvTT3713a231"/>
              </a:rPr>
              <a:t> is the </a:t>
            </a:r>
            <a:r>
              <a:rPr lang="en-US" sz="1800" b="0" i="0" u="none" strike="noStrike" baseline="0" dirty="0" err="1">
                <a:solidFill>
                  <a:srgbClr val="131413"/>
                </a:solidFill>
                <a:latin typeface="TphxcnAdvTT3713a231"/>
              </a:rPr>
              <a:t>lastarbitration</a:t>
            </a:r>
            <a:r>
              <a:rPr lang="en-US" sz="1800" b="0" i="0" u="none" strike="noStrike" baseline="0" dirty="0">
                <a:solidFill>
                  <a:srgbClr val="131413"/>
                </a:solidFill>
                <a:latin typeface="TphxcnAdvTT3713a231"/>
              </a:rPr>
              <a:t> ID in the ordered list, </a:t>
            </a:r>
            <a:r>
              <a:rPr lang="en-US" sz="1800" b="0" i="0" u="none" strike="noStrike" baseline="0" dirty="0" err="1">
                <a:solidFill>
                  <a:srgbClr val="131413"/>
                </a:solidFill>
                <a:latin typeface="TphxcnAdvTT3713a231"/>
              </a:rPr>
              <a:t>IDi</a:t>
            </a:r>
            <a:r>
              <a:rPr lang="en-US" sz="1800" b="0" i="0" u="none" strike="noStrike" baseline="0" dirty="0">
                <a:solidFill>
                  <a:srgbClr val="131413"/>
                </a:solidFill>
                <a:latin typeface="TphxcnAdvTT3713a231"/>
              </a:rPr>
              <a:t> + 1 will be 2^11</a:t>
            </a:r>
            <a:r>
              <a:rPr lang="en-US" sz="1800" b="0" i="0" u="none" strike="noStrike" baseline="0" dirty="0">
                <a:solidFill>
                  <a:srgbClr val="131413"/>
                </a:solidFill>
                <a:latin typeface="NbxhsdAdvTT3713a231+20"/>
              </a:rPr>
              <a:t>–</a:t>
            </a:r>
            <a:r>
              <a:rPr lang="en-US" sz="1800" b="0" i="0" u="none" strike="noStrike" baseline="0" dirty="0">
                <a:solidFill>
                  <a:srgbClr val="131413"/>
                </a:solidFill>
                <a:latin typeface="TphxcnAdvTT3713a231"/>
              </a:rPr>
              <a:t>1, which is considered the highest arbitration ID a standard CAN arbitration field can hold. </a:t>
            </a:r>
          </a:p>
          <a:p>
            <a:pPr marL="285750" indent="-285750" algn="l">
              <a:buFont typeface="Arial" panose="020B0604020202020204" pitchFamily="34" charset="0"/>
              <a:buChar char="•"/>
            </a:pPr>
            <a:r>
              <a:rPr lang="en-US" sz="1800" b="0" i="0" u="none" strike="noStrike" baseline="0" dirty="0">
                <a:solidFill>
                  <a:srgbClr val="131413"/>
                </a:solidFill>
                <a:latin typeface="TphxcnAdvTT3713a231"/>
              </a:rPr>
              <a:t>the ordering of arbitration IDs is considered an important feature. </a:t>
            </a:r>
          </a:p>
          <a:p>
            <a:pPr marL="285750" indent="-285750" algn="l">
              <a:buFont typeface="Arial" panose="020B0604020202020204" pitchFamily="34" charset="0"/>
              <a:buChar char="•"/>
            </a:pPr>
            <a:r>
              <a:rPr lang="en-US" sz="1800" b="0" i="0" u="none" strike="noStrike" baseline="0" dirty="0">
                <a:solidFill>
                  <a:srgbClr val="131413"/>
                </a:solidFill>
                <a:latin typeface="TphxcnAdvTT3713a231"/>
              </a:rPr>
              <a:t>The primary reason is that the arbitration IDs are used to determine which message will go through the CAN when more than one CAN message is simultaneously broadcast </a:t>
            </a:r>
            <a:r>
              <a:rPr lang="en-IN" sz="1800" b="0" i="0" u="none" strike="noStrike" baseline="0" dirty="0">
                <a:solidFill>
                  <a:srgbClr val="131413"/>
                </a:solidFill>
                <a:latin typeface="TphxcnAdvTT3713a231"/>
              </a:rPr>
              <a:t>through the CAN bus. </a:t>
            </a:r>
          </a:p>
          <a:p>
            <a:pPr marL="285750" indent="-285750" algn="l">
              <a:buFont typeface="Arial" panose="020B0604020202020204" pitchFamily="34" charset="0"/>
              <a:buChar char="•"/>
            </a:pPr>
            <a:r>
              <a:rPr lang="en-US" sz="1800" b="0" i="0" u="none" strike="noStrike" baseline="0" dirty="0">
                <a:solidFill>
                  <a:srgbClr val="131413"/>
                </a:solidFill>
                <a:latin typeface="TphxcnAdvTT3713a231"/>
              </a:rPr>
              <a:t>the new assigned ID must keep the original order of the CAN arbitration ID.</a:t>
            </a:r>
          </a:p>
          <a:p>
            <a:pPr marL="285750" indent="-285750" algn="l">
              <a:buFont typeface="Arial" panose="020B0604020202020204" pitchFamily="34" charset="0"/>
              <a:buChar char="•"/>
            </a:pPr>
            <a:r>
              <a:rPr lang="en-US" sz="1800" b="0" i="0" u="none" strike="noStrike" baseline="0" dirty="0">
                <a:solidFill>
                  <a:srgbClr val="131413"/>
                </a:solidFill>
                <a:latin typeface="TphxcnAdvTT3713a231"/>
              </a:rPr>
              <a:t>it is possible to bias the ID </a:t>
            </a:r>
            <a:r>
              <a:rPr lang="en-IN" sz="1800" b="0" i="0" u="none" strike="noStrike" baseline="0" dirty="0">
                <a:solidFill>
                  <a:srgbClr val="131413"/>
                </a:solidFill>
                <a:latin typeface="TphxcnAdvTT3713a231"/>
              </a:rPr>
              <a:t>in a positive (</a:t>
            </a:r>
            <a:r>
              <a:rPr lang="en-IN" sz="1800" b="0" i="0" u="none" strike="noStrike" baseline="0" dirty="0" err="1">
                <a:solidFill>
                  <a:srgbClr val="131413"/>
                </a:solidFill>
                <a:latin typeface="TphxcnAdvTT3713a231"/>
              </a:rPr>
              <a:t>IDi</a:t>
            </a:r>
            <a:r>
              <a:rPr lang="en-IN" sz="1800" b="0" i="0" u="none" strike="noStrike" baseline="0" dirty="0">
                <a:solidFill>
                  <a:srgbClr val="131413"/>
                </a:solidFill>
                <a:latin typeface="TphxcnAdvTT3713a231"/>
              </a:rPr>
              <a:t> + 1) direction or a negative (IDi-1) direction</a:t>
            </a:r>
          </a:p>
          <a:p>
            <a:pPr marL="285750" indent="-285750" algn="l">
              <a:buFont typeface="Arial" panose="020B0604020202020204" pitchFamily="34" charset="0"/>
              <a:buChar char="•"/>
            </a:pPr>
            <a:r>
              <a:rPr lang="en-IN" sz="1800" b="0" i="0" u="none" strike="noStrike" baseline="0" dirty="0">
                <a:solidFill>
                  <a:srgbClr val="131413"/>
                </a:solidFill>
                <a:latin typeface="TphxcnAdvTT3713a231"/>
              </a:rPr>
              <a:t> Here, </a:t>
            </a:r>
            <a:r>
              <a:rPr lang="en-US" sz="1800" b="0" i="0" u="none" strike="noStrike" baseline="0" dirty="0">
                <a:solidFill>
                  <a:srgbClr val="131413"/>
                </a:solidFill>
                <a:latin typeface="TphxcnAdvTT3713a231"/>
              </a:rPr>
              <a:t>we biased the new ID (</a:t>
            </a:r>
            <a:r>
              <a:rPr lang="en-US" sz="1800" b="0" i="0" u="none" strike="noStrike" baseline="0" dirty="0" err="1">
                <a:solidFill>
                  <a:srgbClr val="131413"/>
                </a:solidFill>
                <a:latin typeface="TphxcnAdvTT3713a231"/>
              </a:rPr>
              <a:t>IDi</a:t>
            </a:r>
            <a:r>
              <a:rPr lang="en-US" sz="1800" b="0" i="0" u="none" strike="noStrike" baseline="0" dirty="0">
                <a:solidFill>
                  <a:srgbClr val="131413"/>
                </a:solidFill>
                <a:latin typeface="TphxcnAdvTT3713a231"/>
              </a:rPr>
              <a:t> new) considering the maximum difference (</a:t>
            </a:r>
            <a:r>
              <a:rPr lang="en-US" sz="1800" b="0" i="0" u="none" strike="noStrike" baseline="0" dirty="0">
                <a:solidFill>
                  <a:srgbClr val="131413"/>
                </a:solidFill>
                <a:latin typeface="MtckvcAdvTT3713a231+03"/>
              </a:rPr>
              <a:t>δ</a:t>
            </a:r>
            <a:r>
              <a:rPr lang="en-US" sz="1800" b="0" i="0" u="none" strike="noStrike" baseline="0" dirty="0">
                <a:solidFill>
                  <a:srgbClr val="131413"/>
                </a:solidFill>
                <a:latin typeface="TphxcnAdvTT3713a231"/>
              </a:rPr>
              <a:t>) as: Then we shift </a:t>
            </a:r>
            <a:r>
              <a:rPr lang="en-US" sz="1800" b="0" i="0" u="none" strike="noStrike" baseline="0" dirty="0" err="1">
                <a:solidFill>
                  <a:srgbClr val="131413"/>
                </a:solidFill>
                <a:latin typeface="TphxcnAdvTT3713a231"/>
              </a:rPr>
              <a:t>IDi</a:t>
            </a:r>
            <a:r>
              <a:rPr lang="en-US" sz="1800" b="0" i="0" u="none" strike="noStrike" baseline="0" dirty="0">
                <a:solidFill>
                  <a:srgbClr val="131413"/>
                </a:solidFill>
                <a:latin typeface="TphxcnAdvTT3713a231"/>
              </a:rPr>
              <a:t> using the equation where X is the scaled accumulated offset of the arbitration ID time intervals</a:t>
            </a:r>
            <a:endParaRPr lang="en-IN" dirty="0"/>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6</a:t>
            </a:fld>
            <a:endParaRPr lang="en-GB" noProof="0"/>
          </a:p>
        </p:txBody>
      </p:sp>
    </p:spTree>
    <p:extLst>
      <p:ext uri="{BB962C8B-B14F-4D97-AF65-F5344CB8AC3E}">
        <p14:creationId xmlns:p14="http://schemas.microsoft.com/office/powerpoint/2010/main" val="3813399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at max 5 message frames  in a time series being transmitted over CAN Bus, the arbitration IDs of these frames follow the priority order as in the normal scenario.</a:t>
            </a:r>
          </a:p>
        </p:txBody>
      </p:sp>
      <p:sp>
        <p:nvSpPr>
          <p:cNvPr id="4" name="Slide Number Placeholder 3"/>
          <p:cNvSpPr>
            <a:spLocks noGrp="1"/>
          </p:cNvSpPr>
          <p:nvPr>
            <p:ph type="sldNum" sz="quarter" idx="5"/>
          </p:nvPr>
        </p:nvSpPr>
        <p:spPr/>
        <p:txBody>
          <a:bodyPr/>
          <a:lstStyle/>
          <a:p>
            <a:pPr rtl="0"/>
            <a:fld id="{115A580F-E35D-42E1-AF82-E41CC201EA91}" type="slidenum">
              <a:rPr lang="en-GB" noProof="0" smtClean="0"/>
              <a:t>8</a:t>
            </a:fld>
            <a:endParaRPr lang="en-GB" noProof="0"/>
          </a:p>
        </p:txBody>
      </p:sp>
    </p:spTree>
    <p:extLst>
      <p:ext uri="{BB962C8B-B14F-4D97-AF65-F5344CB8AC3E}">
        <p14:creationId xmlns:p14="http://schemas.microsoft.com/office/powerpoint/2010/main" val="3324317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Uptil</a:t>
            </a:r>
            <a:r>
              <a:rPr lang="en-GB" dirty="0"/>
              <a:t> now we have tried to prevent any adversarial attacks ,but using IDS we can detect attacks and in this we make sure that if there is an attack IDS detects and reports it.</a:t>
            </a:r>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9</a:t>
            </a:fld>
            <a:endParaRPr lang="en-GB"/>
          </a:p>
        </p:txBody>
      </p:sp>
    </p:spTree>
    <p:extLst>
      <p:ext uri="{BB962C8B-B14F-4D97-AF65-F5344CB8AC3E}">
        <p14:creationId xmlns:p14="http://schemas.microsoft.com/office/powerpoint/2010/main" val="91040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latin typeface="LGPFO L+ Gulliver"/>
              </a:rPr>
              <a:t>Convolutional layers of CNNs have sparse interactions, which is accomplished by smaller kernels than the input. On top of that, CNNs, unlike ANNs, are capable of sharing parameters that make CNNs faster in operations. This property of parameter sharing causes the layers to have an equivariance property to translation; when the input changes, the output changes in the same way. Training of the CNN, is done using backpropagation; </a:t>
            </a:r>
            <a:endParaRPr lang="en-GB" dirty="0"/>
          </a:p>
        </p:txBody>
      </p:sp>
      <p:sp>
        <p:nvSpPr>
          <p:cNvPr id="4" name="Slide Number Placeholder 3"/>
          <p:cNvSpPr>
            <a:spLocks noGrp="1"/>
          </p:cNvSpPr>
          <p:nvPr>
            <p:ph type="sldNum" sz="quarter" idx="5"/>
          </p:nvPr>
        </p:nvSpPr>
        <p:spPr/>
        <p:txBody>
          <a:bodyPr rtlCol="0"/>
          <a:lstStyle/>
          <a:p>
            <a:pPr rtl="0"/>
            <a:fld id="{5961EFD6-34B6-4621-AFFD-CC7DD286577B}" type="slidenum">
              <a:rPr lang="en-GB" smtClean="0"/>
              <a:t>10</a:t>
            </a:fld>
            <a:endParaRPr lang="en-GB"/>
          </a:p>
        </p:txBody>
      </p:sp>
    </p:spTree>
    <p:extLst>
      <p:ext uri="{BB962C8B-B14F-4D97-AF65-F5344CB8AC3E}">
        <p14:creationId xmlns:p14="http://schemas.microsoft.com/office/powerpoint/2010/main" val="240535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rtlCol="0" anchor="t">
            <a:normAutofit/>
          </a:bodyPr>
          <a:lstStyle>
            <a:lvl1pPr>
              <a:defRPr>
                <a:solidFill>
                  <a:schemeClr val="bg1"/>
                </a:solidFill>
              </a:defRPr>
            </a:lvl1pPr>
          </a:lstStyle>
          <a:p>
            <a:pPr rtl="0"/>
            <a:r>
              <a:rPr lang="en-GB" sz="4000" noProof="0">
                <a:solidFill>
                  <a:schemeClr val="bg1"/>
                </a:solidFill>
              </a:rPr>
              <a:t>Click to edit Master title style</a:t>
            </a: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rtlCol="0" anchor="b">
            <a:normAutofit/>
          </a:bodyPr>
          <a:lstStyle>
            <a:lvl1pPr marL="0" indent="0">
              <a:buNone/>
              <a:defRPr sz="1800">
                <a:solidFill>
                  <a:schemeClr val="bg1"/>
                </a:solidFill>
              </a:defRPr>
            </a:lvl1pPr>
          </a:lstStyle>
          <a:p>
            <a:pPr rtl="0"/>
            <a:r>
              <a:rPr lang="en-GB" sz="1800" noProof="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rtlCol="0" anchor="t"/>
          <a:lstStyle>
            <a:lvl1pPr marL="0" indent="0" algn="ctr">
              <a:buNone/>
              <a:defRPr>
                <a:solidFill>
                  <a:schemeClr val="bg1"/>
                </a:solidFill>
              </a:defRPr>
            </a:lvl1pPr>
          </a:lstStyle>
          <a:p>
            <a:pPr rtl="0"/>
            <a:r>
              <a:rPr lang="en-GB" noProof="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rtlCol="0"/>
          <a:lstStyle>
            <a:lvl1pPr>
              <a:defRPr>
                <a:solidFill>
                  <a:schemeClr val="bg1"/>
                </a:solidFill>
              </a:defRPr>
            </a:lvl1pPr>
          </a:lstStyle>
          <a:p>
            <a:pPr rtl="0"/>
            <a:r>
              <a:rPr lang="en-GB" noProof="0"/>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rtlCol="0"/>
          <a:lstStyle/>
          <a:p>
            <a:pPr rtl="0"/>
            <a:r>
              <a:rPr lang="en-GB" noProof="0">
                <a:solidFill>
                  <a:srgbClr val="FFFFFF"/>
                </a:solidFill>
                <a:effectLst>
                  <a:outerShdw blurRad="38100" dist="38100" dir="2700000" algn="tl">
                    <a:srgbClr val="000000">
                      <a:alpha val="43137"/>
                    </a:srgbClr>
                  </a:outerShdw>
                </a:effectLst>
              </a:rPr>
              <a:t>2/11/20XX</a:t>
            </a: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rtlCol="0"/>
          <a:lstStyle/>
          <a:p>
            <a:pPr rtl="0"/>
            <a:fld id="{E30AF5A0-43BB-4336-8627-9123B9144D80}" type="slidenum">
              <a:rPr lang="en-GB" noProof="0" smtClean="0">
                <a:solidFill>
                  <a:srgbClr val="FFFFFF"/>
                </a:solidFill>
                <a:effectLst>
                  <a:outerShdw blurRad="38100" dist="38100" dir="2700000" algn="tl">
                    <a:srgbClr val="000000">
                      <a:alpha val="43137"/>
                    </a:srgbClr>
                  </a:outerShdw>
                </a:effectLst>
              </a:rPr>
              <a:t>‹#›</a:t>
            </a:fld>
            <a:endParaRPr lang="en-GB" noProof="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rtlCol="0"/>
          <a:lstStyle/>
          <a:p>
            <a:pPr rtl="0"/>
            <a:r>
              <a:rPr lang="en-GB" noProof="0"/>
              <a:t>Click to edit Master title style</a:t>
            </a:r>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rtlCol="0">
            <a:normAutofit/>
          </a:bodyPr>
          <a:lstStyle>
            <a:lvl1pPr>
              <a:lnSpc>
                <a:spcPct val="100000"/>
              </a:lnSpc>
              <a:defRPr sz="1800"/>
            </a:lvl1pPr>
          </a:lstStyle>
          <a:p>
            <a:pPr rtl="0"/>
            <a:r>
              <a:rPr lang="en-GB" noProof="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rtlCol="0">
            <a:normAutofit/>
          </a:bodyPr>
          <a:lstStyle>
            <a:lvl1pPr>
              <a:lnSpc>
                <a:spcPct val="100000"/>
              </a:lnSpc>
              <a:defRPr sz="1800"/>
            </a:lvl1pPr>
          </a:lstStyle>
          <a:p>
            <a:pPr rtl="0"/>
            <a:r>
              <a:rPr lang="en-GB" noProof="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rtlCol="0"/>
          <a:lstStyle/>
          <a:p>
            <a:pPr rtl="0"/>
            <a:fld id="{E30AF5A0-43BB-4336-8627-9123B9144D80}" type="slidenum">
              <a:rPr lang="en-GB" noProof="0" smtClean="0"/>
              <a:t>‹#›</a:t>
            </a:fld>
            <a:endParaRPr lang="en-GB" noProof="0"/>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rtlCol="0"/>
          <a:lstStyle/>
          <a:p>
            <a:pPr rtl="0"/>
            <a:r>
              <a:rPr lang="en-GB" noProof="0"/>
              <a:t>Click to edit Master title style</a:t>
            </a:r>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rtlCol="0"/>
          <a:lstStyle/>
          <a:p>
            <a:pPr rtl="0"/>
            <a:fld id="{E30AF5A0-43BB-4336-8627-9123B9144D80}" type="slidenum">
              <a:rPr lang="en-GB" noProof="0" smtClean="0"/>
              <a:t>‹#›</a:t>
            </a:fld>
            <a:endParaRPr lang="en-GB" noProof="0"/>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rtlCol="0">
            <a:normAutofit/>
          </a:bodyPr>
          <a:lstStyle/>
          <a:p>
            <a:pPr rtl="0"/>
            <a:r>
              <a:rPr lang="en-GB" noProof="0"/>
              <a:t>Click to edit Master title style</a:t>
            </a:r>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rtlCol="0"/>
          <a:lstStyle>
            <a:lvl1pPr marL="0" indent="0" algn="ctr">
              <a:buNone/>
              <a:defRPr/>
            </a:lvl1pPr>
          </a:lstStyle>
          <a:p>
            <a:pPr rtl="0"/>
            <a:r>
              <a:rPr lang="en-GB" noProof="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rtlCol="0"/>
          <a:lstStyle>
            <a:lvl1pPr marL="0" indent="0" algn="ctr">
              <a:buNone/>
              <a:defRPr/>
            </a:lvl1pPr>
          </a:lstStyle>
          <a:p>
            <a:pPr rtl="0"/>
            <a:r>
              <a:rPr lang="en-GB" noProof="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rtlCol="0"/>
          <a:lstStyle>
            <a:lvl1pPr marL="0" indent="0" algn="ctr">
              <a:buNone/>
              <a:defRPr/>
            </a:lvl1pPr>
          </a:lstStyle>
          <a:p>
            <a:pPr rtl="0"/>
            <a:r>
              <a:rPr lang="en-GB" noProof="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rtlCol="0"/>
          <a:lstStyle>
            <a:lvl1pPr marL="0" indent="0" algn="ctr">
              <a:buNone/>
              <a:defRPr/>
            </a:lvl1pPr>
          </a:lstStyle>
          <a:p>
            <a:pPr rtl="0"/>
            <a:r>
              <a:rPr lang="en-GB" noProof="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rtlCol="0">
            <a:normAutofit/>
          </a:bodyPr>
          <a:lstStyle>
            <a:lvl1pPr marL="0" indent="0">
              <a:lnSpc>
                <a:spcPct val="100000"/>
              </a:lnSpc>
              <a:buNone/>
              <a:defRPr sz="1800"/>
            </a:lvl1pPr>
          </a:lstStyle>
          <a:p>
            <a:pPr lvl="0" rtl="0"/>
            <a:r>
              <a:rPr lang="en-GB" noProof="0"/>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rtlCol="0"/>
          <a:lstStyle/>
          <a:p>
            <a:pPr rtl="0"/>
            <a:fld id="{DE330D17-32E5-404A-9262-6A998ABC0878}" type="slidenum">
              <a:rPr lang="en-GB" noProof="0" smtClean="0"/>
              <a:t>‹#›</a:t>
            </a:fld>
            <a:endParaRPr lang="en-GB" noProof="0"/>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rtlCol="0">
            <a:normAutofit/>
          </a:bodyPr>
          <a:lstStyle>
            <a:lvl1pPr>
              <a:defRPr>
                <a:solidFill>
                  <a:schemeClr val="bg1"/>
                </a:solidFill>
              </a:defRPr>
            </a:lvl1pPr>
          </a:lstStyle>
          <a:p>
            <a:pPr rtl="0"/>
            <a:r>
              <a:rPr lang="en-GB" noProof="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rtlCol="0" anchor="t"/>
          <a:lstStyle>
            <a:lvl1pPr marL="0" indent="0">
              <a:buNone/>
              <a:defRPr sz="1800">
                <a:solidFill>
                  <a:schemeClr val="bg1"/>
                </a:solidFill>
              </a:defRPr>
            </a:lvl1pPr>
          </a:lstStyle>
          <a:p>
            <a:pPr rtl="0"/>
            <a:r>
              <a:rPr lang="en-GB" noProof="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rtlCol="0"/>
          <a:lstStyle>
            <a:lvl1pPr marL="0" indent="0" algn="ctr">
              <a:buNone/>
              <a:defRPr>
                <a:solidFill>
                  <a:schemeClr val="bg1"/>
                </a:solidFill>
              </a:defRPr>
            </a:lvl1pPr>
          </a:lstStyle>
          <a:p>
            <a:pPr rtl="0"/>
            <a:r>
              <a:rPr lang="en-GB" noProof="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rtlCol="0"/>
          <a:lstStyle>
            <a:lvl1pPr marL="0" indent="0" algn="ctr">
              <a:buNone/>
              <a:defRPr>
                <a:solidFill>
                  <a:schemeClr val="bg1"/>
                </a:solidFill>
              </a:defRPr>
            </a:lvl1pPr>
          </a:lstStyle>
          <a:p>
            <a:pPr rtl="0"/>
            <a:r>
              <a:rPr lang="en-GB" noProof="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rtlCol="0"/>
          <a:lstStyle>
            <a:lvl1pPr>
              <a:defRPr>
                <a:solidFill>
                  <a:schemeClr val="bg1"/>
                </a:solidFill>
              </a:defRPr>
            </a:lvl1pPr>
          </a:lstStyle>
          <a:p>
            <a:pPr rtl="0"/>
            <a:r>
              <a:rPr lang="en-GB" noProof="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rtlCol="0"/>
          <a:lstStyle>
            <a:lvl1pPr>
              <a:defRPr>
                <a:solidFill>
                  <a:schemeClr val="bg1"/>
                </a:solidFill>
              </a:defRPr>
            </a:lvl1pPr>
          </a:lstStyle>
          <a:p>
            <a:pPr rtl="0"/>
            <a:r>
              <a:rPr lang="en-GB" noProof="0"/>
              <a:t>2/11/20XX</a:t>
            </a:r>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rtlCol="0"/>
          <a:lstStyle>
            <a:lvl1pPr>
              <a:defRPr>
                <a:solidFill>
                  <a:schemeClr val="bg1"/>
                </a:solidFill>
              </a:defRPr>
            </a:lvl1pPr>
          </a:lstStyle>
          <a:p>
            <a:pPr rtl="0"/>
            <a:fld id="{A53D7EE4-1EDB-42FD-B6B7-A82C9F31F0F4}" type="slidenum">
              <a:rPr lang="en-GB" noProof="0" smtClean="0"/>
              <a:pPr/>
              <a:t>‹#›</a:t>
            </a:fld>
            <a:endParaRPr lang="en-GB" noProof="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rtlCol="0">
            <a:normAutofit/>
          </a:bodyPr>
          <a:lstStyle/>
          <a:p>
            <a:pPr rtl="0"/>
            <a:r>
              <a:rPr lang="en-GB" sz="4000" noProof="0"/>
              <a:t>Click to edit Master title style</a:t>
            </a:r>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rtlCol="0"/>
          <a:lstStyle>
            <a:lvl1pPr marL="0" indent="0" algn="ctr">
              <a:buNone/>
              <a:defRPr/>
            </a:lvl1pPr>
          </a:lstStyle>
          <a:p>
            <a:pPr rtl="0"/>
            <a:r>
              <a:rPr lang="en-GB" noProof="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rtlCol="0">
            <a:normAutofit/>
          </a:bodyPr>
          <a:lstStyle>
            <a:lvl1pPr marL="0" indent="0">
              <a:lnSpc>
                <a:spcPct val="100000"/>
              </a:lnSpc>
              <a:buNone/>
              <a:defRPr sz="1800"/>
            </a:lvl1pPr>
          </a:lstStyle>
          <a:p>
            <a:pPr lvl="0" rtl="0"/>
            <a:r>
              <a:rPr lang="en-GB" noProof="0"/>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rtlCol="0"/>
          <a:lstStyle>
            <a:lvl1pPr>
              <a:defRPr>
                <a:solidFill>
                  <a:schemeClr val="bg1"/>
                </a:solidFill>
                <a:effectLst/>
              </a:defRPr>
            </a:lvl1pPr>
          </a:lstStyle>
          <a:p>
            <a:pPr rtl="0"/>
            <a:r>
              <a:rPr lang="en-GB" noProof="0"/>
              <a:t>PRESENTATION TITLE</a:t>
            </a:r>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rtlCol="0"/>
          <a:lstStyle/>
          <a:p>
            <a:pPr rtl="0"/>
            <a:r>
              <a:rPr lang="en-GB" noProof="0"/>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rtlCol="0"/>
          <a:lstStyle/>
          <a:p>
            <a:pPr rtl="0"/>
            <a:fld id="{E30AF5A0-43BB-4336-8627-9123B9144D80}" type="slidenum">
              <a:rPr lang="en-GB" noProof="0" smtClean="0"/>
              <a:t>‹#›</a:t>
            </a:fld>
            <a:endParaRPr lang="en-GB" noProof="0"/>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rtlCol="0">
            <a:normAutofit/>
          </a:bodyPr>
          <a:lstStyle/>
          <a:p>
            <a:pPr rtl="0"/>
            <a:r>
              <a:rPr lang="en-GB" noProof="0"/>
              <a:t>Click to edit Master title style</a:t>
            </a:r>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rtlCol="0">
            <a:normAutofit/>
          </a:bodyPr>
          <a:lstStyle>
            <a:lvl1pPr marL="0" indent="0">
              <a:lnSpc>
                <a:spcPct val="100000"/>
              </a:lnSpc>
              <a:buNone/>
              <a:defRPr sz="1800"/>
            </a:lvl1pPr>
          </a:lstStyle>
          <a:p>
            <a:pPr lvl="0" rtl="0"/>
            <a:r>
              <a:rPr lang="en-GB" noProof="0"/>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rtlCol="0"/>
          <a:lstStyle>
            <a:lvl1pPr marL="0" indent="0" algn="ctr">
              <a:buNone/>
              <a:defRPr/>
            </a:lvl1pPr>
          </a:lstStyle>
          <a:p>
            <a:pPr rtl="0"/>
            <a:r>
              <a:rPr lang="en-GB" noProof="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rtlCol="0"/>
          <a:lstStyle>
            <a:lvl1pPr marL="0" indent="0" algn="ctr">
              <a:buNone/>
              <a:defRPr/>
            </a:lvl1pPr>
          </a:lstStyle>
          <a:p>
            <a:pPr rtl="0"/>
            <a:r>
              <a:rPr lang="en-GB" noProof="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rtlCol="0"/>
          <a:lstStyle>
            <a:lvl1pPr>
              <a:defRPr/>
            </a:lvl1pPr>
          </a:lstStyle>
          <a:p>
            <a:pPr rtl="0"/>
            <a:r>
              <a:rPr lang="en-GB" noProof="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rtlCol="0"/>
          <a:lstStyle/>
          <a:p>
            <a:pPr rtl="0"/>
            <a:r>
              <a:rPr lang="en-GB" noProof="0"/>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rtlCol="0"/>
          <a:lstStyle/>
          <a:p>
            <a:pPr rtl="0"/>
            <a:fld id="{A53D7EE4-1EDB-42FD-B6B7-A82C9F31F0F4}" type="slidenum">
              <a:rPr lang="en-GB" noProof="0" smtClean="0"/>
              <a:t>‹#›</a:t>
            </a:fld>
            <a:endParaRPr lang="en-GB" noProof="0"/>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rtlCol="0"/>
          <a:lstStyle/>
          <a:p>
            <a:pPr rtl="0"/>
            <a:r>
              <a:rPr lang="en-GB" noProof="0"/>
              <a:t>Click to edit Master title style</a:t>
            </a:r>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rtlCol="0"/>
          <a:lstStyle>
            <a:lvl1pPr marL="0" indent="0">
              <a:buNone/>
              <a:defRPr sz="1800"/>
            </a:lvl1pPr>
          </a:lstStyle>
          <a:p>
            <a:pPr rtl="0"/>
            <a:r>
              <a:rPr lang="en-GB" noProof="0"/>
              <a:t>Click to edit Master subtitle style</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rtlCol="0"/>
          <a:lstStyle>
            <a:lvl1pPr marL="0" indent="0" algn="ctr">
              <a:buNone/>
              <a:defRPr/>
            </a:lvl1pPr>
          </a:lstStyle>
          <a:p>
            <a:pPr rtl="0"/>
            <a:r>
              <a:rPr lang="en-GB" noProof="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rtlCol="0"/>
          <a:lstStyle>
            <a:lvl1pPr algn="r">
              <a:defRPr/>
            </a:lvl1pPr>
          </a:lstStyle>
          <a:p>
            <a:pPr rtl="0"/>
            <a:r>
              <a:rPr lang="en-GB" noProof="0"/>
              <a:t>ClICK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rtlCol="0"/>
          <a:lstStyle>
            <a:lvl1pPr algn="r">
              <a:defRPr/>
            </a:lvl1pPr>
          </a:lstStyle>
          <a:p>
            <a:pPr rtl="0"/>
            <a:r>
              <a:rPr lang="en-GB" noProof="0"/>
              <a:t>ClICK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rtlCol="0">
            <a:noAutofit/>
          </a:bodyPr>
          <a:lstStyle>
            <a:lvl1pPr marL="0" indent="0" algn="ctr">
              <a:buNone/>
              <a:defRPr/>
            </a:lvl1pPr>
          </a:lstStyle>
          <a:p>
            <a:pPr rtl="0"/>
            <a:r>
              <a:rPr lang="en-GB" noProof="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rtlCol="0"/>
          <a:lstStyle>
            <a:lvl1pPr algn="r">
              <a:defRPr cap="none">
                <a:solidFill>
                  <a:schemeClr val="bg1"/>
                </a:solidFill>
                <a:effectLst>
                  <a:outerShdw blurRad="38100" dist="38100" dir="2700000" algn="tl">
                    <a:srgbClr val="000000">
                      <a:alpha val="43137"/>
                    </a:srgbClr>
                  </a:outerShdw>
                </a:effectLst>
              </a:defRPr>
            </a:lvl1pPr>
          </a:lstStyle>
          <a:p>
            <a:pPr rtl="0"/>
            <a:r>
              <a:rPr lang="en-GB" noProof="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rtlCol="0"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pPr rtl="0"/>
            <a:r>
              <a:rPr lang="en-GB" sz="1800" noProof="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PRESENTATION TITLE</a:t>
            </a:r>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A2AE2B76-F97F-4BE2-8670-72276A5F21A5}" type="slidenum">
              <a:rPr lang="en-GB" noProof="0" smtClean="0"/>
              <a:pPr/>
              <a:t>‹#›</a:t>
            </a:fld>
            <a:endParaRPr lang="en-GB" noProof="0"/>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rtlCol="0"/>
          <a:lstStyle/>
          <a:p>
            <a:pPr rtl="0"/>
            <a:r>
              <a:rPr lang="en-GB" noProof="0"/>
              <a:t>Click to edit Master title style</a:t>
            </a:r>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rtlCol="0"/>
          <a:lstStyle/>
          <a:p>
            <a:pPr rtl="0"/>
            <a:r>
              <a:rPr lang="en-GB" noProof="0"/>
              <a:t>Click to edit Master title style</a:t>
            </a:r>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rtlCol="0"/>
          <a:lstStyle/>
          <a:p>
            <a:pPr rtl="0"/>
            <a:r>
              <a:rPr lang="en-GB" noProof="0"/>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pPr rtl="0"/>
            <a:r>
              <a:rPr lang="en-GB" noProof="0"/>
              <a:t>2/11/20XX</a:t>
            </a:r>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pPr rtl="0"/>
            <a:fld id="{C3DB2ADC-AF19-4574-8C10-79B5B04FCA27}" type="slidenum">
              <a:rPr lang="en-GB" noProof="0" smtClean="0"/>
              <a:pPr/>
              <a:t>‹#›</a:t>
            </a:fld>
            <a:endParaRPr lang="en-GB" noProof="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9.emf"/><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738053" y="908651"/>
            <a:ext cx="4493166" cy="4018191"/>
          </a:xfrm>
        </p:spPr>
        <p:txBody>
          <a:bodyPr rtlCol="0">
            <a:normAutofit fontScale="90000"/>
          </a:bodyPr>
          <a:lstStyle/>
          <a:p>
            <a:pPr rtl="0"/>
            <a:r>
              <a:rPr lang="en-GB" sz="4800" dirty="0"/>
              <a:t>IMPROVING CAN BUS SECURITY AGAINST ADVERSARIAL ATTACKS</a:t>
            </a:r>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842555" y="5071730"/>
            <a:ext cx="3380437" cy="627321"/>
          </a:xfrm>
        </p:spPr>
        <p:txBody>
          <a:bodyPr rtlCol="0">
            <a:noAutofit/>
          </a:bodyPr>
          <a:lstStyle/>
          <a:p>
            <a:pPr rtl="0"/>
            <a:r>
              <a:rPr lang="en-GB" sz="2000" dirty="0">
                <a:latin typeface="+mj-lt"/>
              </a:rPr>
              <a:t>ARIHANT JAMMAR</a:t>
            </a:r>
          </a:p>
          <a:p>
            <a:pPr rtl="0"/>
            <a:r>
              <a:rPr lang="en-GB" sz="2000" dirty="0">
                <a:latin typeface="+mj-lt"/>
              </a:rPr>
              <a:t>SURYAKANT SHUKLA</a:t>
            </a:r>
          </a:p>
        </p:txBody>
      </p:sp>
      <p:pic>
        <p:nvPicPr>
          <p:cNvPr id="1026" name="Picture 2" descr="Reviewing the 5 Stages of the Cybersecurity Lifecycle [+ EXAMPLES]">
            <a:extLst>
              <a:ext uri="{FF2B5EF4-FFF2-40B4-BE49-F238E27FC236}">
                <a16:creationId xmlns:a16="http://schemas.microsoft.com/office/drawing/2014/main" id="{3983E4A9-F408-2AF0-3B31-4CED0E4A54C0}"/>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9993" r="19993"/>
          <a:stretch>
            <a:fillRect/>
          </a:stretch>
        </p:blipFill>
        <p:spPr bwMode="auto">
          <a:xfrm>
            <a:off x="5231219" y="0"/>
            <a:ext cx="684089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685975"/>
          </a:xfrm>
        </p:spPr>
        <p:txBody>
          <a:bodyPr rtlCol="0">
            <a:normAutofit/>
          </a:bodyPr>
          <a:lstStyle/>
          <a:p>
            <a:pPr rtl="0"/>
            <a:r>
              <a:rPr lang="en-GB" sz="2800" dirty="0"/>
              <a:t>architecture OF PROPOSED CNN Model</a:t>
            </a:r>
          </a:p>
        </p:txBody>
      </p:sp>
      <p:pic>
        <p:nvPicPr>
          <p:cNvPr id="8194" name="Picture 2" descr="Diagram, text&#10;&#10;Description automatically generated">
            <a:extLst>
              <a:ext uri="{FF2B5EF4-FFF2-40B4-BE49-F238E27FC236}">
                <a16:creationId xmlns:a16="http://schemas.microsoft.com/office/drawing/2014/main" id="{1866808C-E6B0-9F67-2348-B7779558C396}"/>
              </a:ext>
            </a:extLst>
          </p:cNvPr>
          <p:cNvPicPr>
            <a:picLocks noGrp="1" noChangeAspect="1" noChangeArrowheads="1"/>
          </p:cNvPicPr>
          <p:nvPr>
            <p:ph sz="quarter" idx="13"/>
          </p:nvPr>
        </p:nvPicPr>
        <p:blipFill rotWithShape="1">
          <a:blip r:embed="rId3">
            <a:extLst>
              <a:ext uri="{28A0092B-C50C-407E-A947-70E740481C1C}">
                <a14:useLocalDpi xmlns:a14="http://schemas.microsoft.com/office/drawing/2010/main" val="0"/>
              </a:ext>
            </a:extLst>
          </a:blip>
          <a:srcRect l="12442" t="19384" r="2460" b="29621"/>
          <a:stretch/>
        </p:blipFill>
        <p:spPr bwMode="auto">
          <a:xfrm>
            <a:off x="1430973" y="1453054"/>
            <a:ext cx="9326879" cy="3228674"/>
          </a:xfrm>
          <a:prstGeom prst="rect">
            <a:avLst/>
          </a:prstGeom>
          <a:solidFill>
            <a:srgbClr val="FFFFFF"/>
          </a:solidFill>
        </p:spPr>
      </p:pic>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rtlCol="0" anchor="ctr">
            <a:normAutofit/>
          </a:bodyPr>
          <a:lstStyle/>
          <a:p>
            <a:pPr rtl="0">
              <a:spcAft>
                <a:spcPts val="600"/>
              </a:spcAft>
            </a:pPr>
            <a:r>
              <a:rPr lang="en-GB"/>
              <a:t>PRESENTATION TITLE</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rtlCol="0" anchor="ctr">
            <a:normAutofit/>
          </a:bodyPr>
          <a:lstStyle/>
          <a:p>
            <a:pPr rtl="0">
              <a:spcAft>
                <a:spcPts val="600"/>
              </a:spcAft>
            </a:pPr>
            <a:r>
              <a:rPr lang="en-GB"/>
              <a:t>2/11/20XX</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0303F77D-1BEF-481A-B8C1-15974ED46EB7}" type="slidenum">
              <a:rPr lang="en-GB" smtClean="0"/>
              <a:pPr rtl="0">
                <a:lnSpc>
                  <a:spcPct val="90000"/>
                </a:lnSpc>
                <a:spcAft>
                  <a:spcPts val="600"/>
                </a:spcAft>
              </a:pPr>
              <a:t>10</a:t>
            </a:fld>
            <a:endParaRPr lang="en-GB"/>
          </a:p>
        </p:txBody>
      </p:sp>
      <p:sp>
        <p:nvSpPr>
          <p:cNvPr id="4" name="TextBox 3">
            <a:extLst>
              <a:ext uri="{FF2B5EF4-FFF2-40B4-BE49-F238E27FC236}">
                <a16:creationId xmlns:a16="http://schemas.microsoft.com/office/drawing/2014/main" id="{6F35E071-29A7-9B72-260F-27DA9196BA28}"/>
              </a:ext>
            </a:extLst>
          </p:cNvPr>
          <p:cNvSpPr txBox="1"/>
          <p:nvPr/>
        </p:nvSpPr>
        <p:spPr>
          <a:xfrm>
            <a:off x="1194816" y="4943281"/>
            <a:ext cx="9974490" cy="923330"/>
          </a:xfrm>
          <a:prstGeom prst="rect">
            <a:avLst/>
          </a:prstGeom>
          <a:noFill/>
        </p:spPr>
        <p:txBody>
          <a:bodyPr wrap="square" rtlCol="0">
            <a:spAutoFit/>
          </a:bodyPr>
          <a:lstStyle/>
          <a:p>
            <a:pPr algn="ctr"/>
            <a:r>
              <a:rPr lang="en-US" dirty="0">
                <a:latin typeface="+mj-lt"/>
              </a:rPr>
              <a:t>Input image is convolved using a 3x3 kernel and then it is reduced in dimension using </a:t>
            </a:r>
            <a:r>
              <a:rPr lang="en-US" dirty="0" err="1">
                <a:latin typeface="+mj-lt"/>
              </a:rPr>
              <a:t>MaxPool</a:t>
            </a:r>
            <a:r>
              <a:rPr lang="en-US" dirty="0">
                <a:latin typeface="+mj-lt"/>
              </a:rPr>
              <a:t> of strides=2 and then we have used dropout layer to avoid overfitting and at the end the flattening layer converts it into a single dimension layer which is fully connected and </a:t>
            </a:r>
            <a:r>
              <a:rPr lang="en-US" dirty="0" err="1">
                <a:latin typeface="+mj-lt"/>
              </a:rPr>
              <a:t>ReLu</a:t>
            </a:r>
            <a:r>
              <a:rPr lang="en-US" dirty="0">
                <a:latin typeface="+mj-lt"/>
              </a:rPr>
              <a:t> activation function is used.</a:t>
            </a:r>
          </a:p>
        </p:txBody>
      </p:sp>
      <p:sp>
        <p:nvSpPr>
          <p:cNvPr id="2" name="TextBox 1">
            <a:extLst>
              <a:ext uri="{FF2B5EF4-FFF2-40B4-BE49-F238E27FC236}">
                <a16:creationId xmlns:a16="http://schemas.microsoft.com/office/drawing/2014/main" id="{DD312D1C-76D5-2B62-B22A-830D42D71A0E}"/>
              </a:ext>
            </a:extLst>
          </p:cNvPr>
          <p:cNvSpPr txBox="1"/>
          <p:nvPr/>
        </p:nvSpPr>
        <p:spPr>
          <a:xfrm>
            <a:off x="4093554" y="4635504"/>
            <a:ext cx="3370997" cy="307777"/>
          </a:xfrm>
          <a:prstGeom prst="rect">
            <a:avLst/>
          </a:prstGeom>
          <a:noFill/>
        </p:spPr>
        <p:txBody>
          <a:bodyPr wrap="square" rtlCol="0">
            <a:spAutoFit/>
          </a:bodyPr>
          <a:lstStyle/>
          <a:p>
            <a:pPr algn="ctr"/>
            <a:r>
              <a:rPr lang="en-US" sz="1400" i="1" dirty="0">
                <a:solidFill>
                  <a:srgbClr val="FF0000"/>
                </a:solidFill>
              </a:rPr>
              <a:t>Fig. 9 </a:t>
            </a:r>
            <a:r>
              <a:rPr lang="en-US" sz="1400" i="1" dirty="0">
                <a:solidFill>
                  <a:srgbClr val="002060"/>
                </a:solidFill>
              </a:rPr>
              <a:t>CNN Model</a:t>
            </a:r>
          </a:p>
        </p:txBody>
      </p:sp>
    </p:spTree>
    <p:extLst>
      <p:ext uri="{BB962C8B-B14F-4D97-AF65-F5344CB8AC3E}">
        <p14:creationId xmlns:p14="http://schemas.microsoft.com/office/powerpoint/2010/main" val="282073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8127-1929-0149-CBCD-ED21CBE8DAE0}"/>
              </a:ext>
            </a:extLst>
          </p:cNvPr>
          <p:cNvSpPr>
            <a:spLocks noGrp="1"/>
          </p:cNvSpPr>
          <p:nvPr>
            <p:ph type="title"/>
          </p:nvPr>
        </p:nvSpPr>
        <p:spPr>
          <a:xfrm>
            <a:off x="715383" y="814104"/>
            <a:ext cx="10691813" cy="496081"/>
          </a:xfrm>
        </p:spPr>
        <p:txBody>
          <a:bodyPr/>
          <a:lstStyle/>
          <a:p>
            <a:r>
              <a:rPr lang="en-US" sz="2400" dirty="0"/>
              <a:t>CORRELATION COEFFICIENTS</a:t>
            </a:r>
          </a:p>
        </p:txBody>
      </p:sp>
      <p:sp>
        <p:nvSpPr>
          <p:cNvPr id="7" name="Footer Placeholder 6">
            <a:extLst>
              <a:ext uri="{FF2B5EF4-FFF2-40B4-BE49-F238E27FC236}">
                <a16:creationId xmlns:a16="http://schemas.microsoft.com/office/drawing/2014/main" id="{46A14BAE-22CF-3B3B-4826-74FDE477AE39}"/>
              </a:ext>
            </a:extLst>
          </p:cNvPr>
          <p:cNvSpPr>
            <a:spLocks noGrp="1"/>
          </p:cNvSpPr>
          <p:nvPr>
            <p:ph type="ftr" sz="quarter" idx="11"/>
          </p:nvPr>
        </p:nvSpPr>
        <p:spPr/>
        <p:txBody>
          <a:bodyPr/>
          <a:lstStyle/>
          <a:p>
            <a:pPr rtl="0"/>
            <a:r>
              <a:rPr lang="en-GB" noProof="0"/>
              <a:t>PRESENTATION TITLE</a:t>
            </a:r>
          </a:p>
        </p:txBody>
      </p:sp>
      <p:sp>
        <p:nvSpPr>
          <p:cNvPr id="8" name="Date Placeholder 7">
            <a:extLst>
              <a:ext uri="{FF2B5EF4-FFF2-40B4-BE49-F238E27FC236}">
                <a16:creationId xmlns:a16="http://schemas.microsoft.com/office/drawing/2014/main" id="{ECA2A93B-6E4C-9863-70EE-473943544E88}"/>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2312CF88-618D-65C5-44AE-F8B55CCAC6ED}"/>
              </a:ext>
            </a:extLst>
          </p:cNvPr>
          <p:cNvSpPr>
            <a:spLocks noGrp="1"/>
          </p:cNvSpPr>
          <p:nvPr>
            <p:ph type="sldNum" sz="quarter" idx="12"/>
          </p:nvPr>
        </p:nvSpPr>
        <p:spPr/>
        <p:txBody>
          <a:bodyPr/>
          <a:lstStyle/>
          <a:p>
            <a:pPr rtl="0"/>
            <a:fld id="{E30AF5A0-43BB-4336-8627-9123B9144D80}" type="slidenum">
              <a:rPr lang="en-GB" noProof="0" smtClean="0"/>
              <a:t>11</a:t>
            </a:fld>
            <a:endParaRPr lang="en-GB" noProof="0"/>
          </a:p>
        </p:txBody>
      </p:sp>
      <p:sp>
        <p:nvSpPr>
          <p:cNvPr id="14" name="TextBox 13">
            <a:extLst>
              <a:ext uri="{FF2B5EF4-FFF2-40B4-BE49-F238E27FC236}">
                <a16:creationId xmlns:a16="http://schemas.microsoft.com/office/drawing/2014/main" id="{7BE098FF-61C4-4D4A-4010-09AEFFB80CA0}"/>
              </a:ext>
            </a:extLst>
          </p:cNvPr>
          <p:cNvSpPr txBox="1"/>
          <p:nvPr/>
        </p:nvSpPr>
        <p:spPr>
          <a:xfrm>
            <a:off x="7773171" y="4309328"/>
            <a:ext cx="2182858" cy="276999"/>
          </a:xfrm>
          <a:prstGeom prst="rect">
            <a:avLst/>
          </a:prstGeom>
          <a:noFill/>
        </p:spPr>
        <p:txBody>
          <a:bodyPr wrap="square">
            <a:spAutoFit/>
          </a:bodyPr>
          <a:lstStyle/>
          <a:p>
            <a:pPr algn="ctr"/>
            <a:r>
              <a:rPr lang="en-US" sz="1200" i="1" dirty="0">
                <a:solidFill>
                  <a:srgbClr val="FF0000"/>
                </a:solidFill>
              </a:rPr>
              <a:t>Fig. 10 </a:t>
            </a:r>
            <a:r>
              <a:rPr lang="en-US" sz="1200" i="1" dirty="0">
                <a:solidFill>
                  <a:srgbClr val="002060"/>
                </a:solidFill>
              </a:rPr>
              <a:t>Correlation Coefficients</a:t>
            </a:r>
          </a:p>
        </p:txBody>
      </p:sp>
      <p:pic>
        <p:nvPicPr>
          <p:cNvPr id="3" name="Picture 2">
            <a:extLst>
              <a:ext uri="{FF2B5EF4-FFF2-40B4-BE49-F238E27FC236}">
                <a16:creationId xmlns:a16="http://schemas.microsoft.com/office/drawing/2014/main" id="{4B0536CD-417B-1ECB-8EA7-128A74496958}"/>
              </a:ext>
            </a:extLst>
          </p:cNvPr>
          <p:cNvPicPr>
            <a:picLocks noChangeAspect="1"/>
          </p:cNvPicPr>
          <p:nvPr/>
        </p:nvPicPr>
        <p:blipFill>
          <a:blip r:embed="rId3"/>
          <a:stretch>
            <a:fillRect/>
          </a:stretch>
        </p:blipFill>
        <p:spPr>
          <a:xfrm>
            <a:off x="6096000" y="1910434"/>
            <a:ext cx="5537200" cy="2398894"/>
          </a:xfrm>
          <a:prstGeom prst="rect">
            <a:avLst/>
          </a:prstGeom>
        </p:spPr>
      </p:pic>
      <p:sp>
        <p:nvSpPr>
          <p:cNvPr id="4" name="TextBox 3">
            <a:extLst>
              <a:ext uri="{FF2B5EF4-FFF2-40B4-BE49-F238E27FC236}">
                <a16:creationId xmlns:a16="http://schemas.microsoft.com/office/drawing/2014/main" id="{4ABEEFD7-8773-494C-F766-D070A592CFD7}"/>
              </a:ext>
            </a:extLst>
          </p:cNvPr>
          <p:cNvSpPr txBox="1"/>
          <p:nvPr/>
        </p:nvSpPr>
        <p:spPr>
          <a:xfrm>
            <a:off x="715383" y="1582340"/>
            <a:ext cx="5139507" cy="3693319"/>
          </a:xfrm>
          <a:prstGeom prst="rect">
            <a:avLst/>
          </a:prstGeom>
          <a:noFill/>
          <a:ln>
            <a:noFill/>
          </a:ln>
        </p:spPr>
        <p:txBody>
          <a:bodyPr wrap="square" rtlCol="0">
            <a:spAutoFit/>
          </a:bodyPr>
          <a:lstStyle/>
          <a:p>
            <a:r>
              <a:rPr lang="en-US" dirty="0">
                <a:latin typeface="+mj-lt"/>
              </a:rPr>
              <a:t>A </a:t>
            </a:r>
            <a:r>
              <a:rPr lang="en-US" dirty="0">
                <a:solidFill>
                  <a:srgbClr val="0070C0"/>
                </a:solidFill>
                <a:latin typeface="+mj-lt"/>
              </a:rPr>
              <a:t>correlation coefficient </a:t>
            </a:r>
            <a:r>
              <a:rPr lang="en-US" dirty="0">
                <a:latin typeface="+mj-lt"/>
              </a:rPr>
              <a:t>is a statistical measure that describes the strength and direction of the relationship between two variables.</a:t>
            </a:r>
          </a:p>
          <a:p>
            <a:endParaRPr lang="en-US" dirty="0">
              <a:latin typeface="+mj-lt"/>
            </a:endParaRPr>
          </a:p>
          <a:p>
            <a:r>
              <a:rPr lang="en-US" dirty="0">
                <a:latin typeface="+mj-lt"/>
              </a:rPr>
              <a:t>The magnitude of the correlation coefficient indicates the </a:t>
            </a:r>
            <a:r>
              <a:rPr lang="en-US" dirty="0">
                <a:solidFill>
                  <a:srgbClr val="00B050"/>
                </a:solidFill>
                <a:latin typeface="+mj-lt"/>
              </a:rPr>
              <a:t>strength of the relationship </a:t>
            </a:r>
            <a:r>
              <a:rPr lang="en-US" dirty="0">
                <a:latin typeface="+mj-lt"/>
              </a:rPr>
              <a:t>between the two variables.</a:t>
            </a:r>
          </a:p>
          <a:p>
            <a:endParaRPr lang="en-US" dirty="0">
              <a:latin typeface="+mj-lt"/>
            </a:endParaRPr>
          </a:p>
          <a:p>
            <a:r>
              <a:rPr lang="en-US" dirty="0">
                <a:latin typeface="+mj-lt"/>
              </a:rPr>
              <a:t>Here the flag feature i.e., either attack or benign labels and arbitration Id have the highest correlation coefficient, which implies arbitration ID is the most suitable parameter for training and testing our CNN model.</a:t>
            </a:r>
          </a:p>
        </p:txBody>
      </p:sp>
    </p:spTree>
    <p:extLst>
      <p:ext uri="{BB962C8B-B14F-4D97-AF65-F5344CB8AC3E}">
        <p14:creationId xmlns:p14="http://schemas.microsoft.com/office/powerpoint/2010/main" val="195740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7236F50-600E-70FA-363C-6DA4A41E2472}"/>
              </a:ext>
            </a:extLst>
          </p:cNvPr>
          <p:cNvSpPr>
            <a:spLocks noGrp="1"/>
          </p:cNvSpPr>
          <p:nvPr>
            <p:ph type="ftr" sz="quarter" idx="11"/>
          </p:nvPr>
        </p:nvSpPr>
        <p:spPr/>
        <p:txBody>
          <a:bodyPr/>
          <a:lstStyle/>
          <a:p>
            <a:pPr rtl="0"/>
            <a:r>
              <a:rPr lang="en-GB" noProof="0"/>
              <a:t>PRESENTATION TITLE</a:t>
            </a:r>
          </a:p>
        </p:txBody>
      </p:sp>
      <p:sp>
        <p:nvSpPr>
          <p:cNvPr id="8" name="Date Placeholder 7">
            <a:extLst>
              <a:ext uri="{FF2B5EF4-FFF2-40B4-BE49-F238E27FC236}">
                <a16:creationId xmlns:a16="http://schemas.microsoft.com/office/drawing/2014/main" id="{F7EE3D5E-6AC8-BA8F-81C6-37EEB24CC52D}"/>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B3D0B8D9-E79B-EA3A-7019-9C28CECA081C}"/>
              </a:ext>
            </a:extLst>
          </p:cNvPr>
          <p:cNvSpPr>
            <a:spLocks noGrp="1"/>
          </p:cNvSpPr>
          <p:nvPr>
            <p:ph type="sldNum" sz="quarter" idx="12"/>
          </p:nvPr>
        </p:nvSpPr>
        <p:spPr/>
        <p:txBody>
          <a:bodyPr/>
          <a:lstStyle/>
          <a:p>
            <a:pPr rtl="0"/>
            <a:fld id="{E30AF5A0-43BB-4336-8627-9123B9144D80}" type="slidenum">
              <a:rPr lang="en-GB" noProof="0" smtClean="0"/>
              <a:t>12</a:t>
            </a:fld>
            <a:endParaRPr lang="en-GB" noProof="0"/>
          </a:p>
        </p:txBody>
      </p:sp>
      <p:sp>
        <p:nvSpPr>
          <p:cNvPr id="10" name="TextBox 9">
            <a:extLst>
              <a:ext uri="{FF2B5EF4-FFF2-40B4-BE49-F238E27FC236}">
                <a16:creationId xmlns:a16="http://schemas.microsoft.com/office/drawing/2014/main" id="{5C1AAD9A-EE1E-C831-24B2-49972CBA3EC2}"/>
              </a:ext>
            </a:extLst>
          </p:cNvPr>
          <p:cNvSpPr txBox="1"/>
          <p:nvPr/>
        </p:nvSpPr>
        <p:spPr>
          <a:xfrm>
            <a:off x="928048" y="1628835"/>
            <a:ext cx="10399594" cy="861774"/>
          </a:xfrm>
          <a:prstGeom prst="rect">
            <a:avLst/>
          </a:prstGeom>
          <a:noFill/>
          <a:ln w="38100" cap="rnd">
            <a:solidFill>
              <a:srgbClr val="0070C0"/>
            </a:solidFill>
            <a:bevel/>
          </a:ln>
        </p:spPr>
        <p:txBody>
          <a:bodyPr wrap="square" rtlCol="0">
            <a:spAutoFit/>
          </a:bodyPr>
          <a:lstStyle/>
          <a:p>
            <a:r>
              <a:rPr lang="en-IN" dirty="0">
                <a:solidFill>
                  <a:srgbClr val="0070C0"/>
                </a:solidFill>
                <a:effectLst/>
                <a:latin typeface="Annai MN" pitchFamily="2" charset="77"/>
                <a:ea typeface="Annai MN" pitchFamily="2" charset="77"/>
                <a:cs typeface="Annai MN" pitchFamily="2" charset="77"/>
              </a:rPr>
              <a:t>The CAN frames from the files Attack Free Dataset, Impersonation Attack, Fuzzy Attack, DoS Attack datasets are taken and are reconstructed using the regular expression: </a:t>
            </a:r>
          </a:p>
          <a:p>
            <a:pPr algn="ctr"/>
            <a:r>
              <a:rPr lang="en-IN" sz="1400" b="1" dirty="0">
                <a:solidFill>
                  <a:srgbClr val="002060"/>
                </a:solidFill>
                <a:effectLst/>
                <a:latin typeface="Annai MN" pitchFamily="2" charset="77"/>
                <a:ea typeface="Annai MN" pitchFamily="2" charset="77"/>
                <a:cs typeface="Annai MN" pitchFamily="2" charset="77"/>
              </a:rPr>
              <a:t>Timestamp:\s+(\d+\.\d+)\</a:t>
            </a:r>
            <a:r>
              <a:rPr lang="en-IN" sz="1400" b="1" dirty="0" err="1">
                <a:solidFill>
                  <a:srgbClr val="002060"/>
                </a:solidFill>
                <a:effectLst/>
                <a:latin typeface="Annai MN" pitchFamily="2" charset="77"/>
                <a:ea typeface="Annai MN" pitchFamily="2" charset="77"/>
                <a:cs typeface="Annai MN" pitchFamily="2" charset="77"/>
              </a:rPr>
              <a:t>s+ID</a:t>
            </a:r>
            <a:r>
              <a:rPr lang="en-IN" sz="1400" b="1" dirty="0">
                <a:solidFill>
                  <a:srgbClr val="002060"/>
                </a:solidFill>
                <a:effectLst/>
                <a:latin typeface="Annai MN" pitchFamily="2" charset="77"/>
                <a:ea typeface="Annai MN" pitchFamily="2" charset="77"/>
                <a:cs typeface="Annai MN" pitchFamily="2" charset="77"/>
              </a:rPr>
              <a:t>:\s+([\da-f]{4})\s+\d+\</a:t>
            </a:r>
            <a:r>
              <a:rPr lang="en-IN" sz="1400" b="1" dirty="0" err="1">
                <a:solidFill>
                  <a:srgbClr val="002060"/>
                </a:solidFill>
                <a:effectLst/>
                <a:latin typeface="Annai MN" pitchFamily="2" charset="77"/>
                <a:ea typeface="Annai MN" pitchFamily="2" charset="77"/>
                <a:cs typeface="Annai MN" pitchFamily="2" charset="77"/>
              </a:rPr>
              <a:t>s+DLC</a:t>
            </a:r>
            <a:r>
              <a:rPr lang="en-IN" sz="1400" b="1" dirty="0">
                <a:solidFill>
                  <a:srgbClr val="002060"/>
                </a:solidFill>
                <a:effectLst/>
                <a:latin typeface="Annai MN" pitchFamily="2" charset="77"/>
                <a:ea typeface="Annai MN" pitchFamily="2" charset="77"/>
                <a:cs typeface="Annai MN" pitchFamily="2" charset="77"/>
              </a:rPr>
              <a:t>:\s+\d+(\s+[\da-f]{2})*", r"\1@\2", lines).strip("\n").split("@")</a:t>
            </a:r>
          </a:p>
        </p:txBody>
      </p:sp>
      <p:sp>
        <p:nvSpPr>
          <p:cNvPr id="12" name="TextBox 11">
            <a:extLst>
              <a:ext uri="{FF2B5EF4-FFF2-40B4-BE49-F238E27FC236}">
                <a16:creationId xmlns:a16="http://schemas.microsoft.com/office/drawing/2014/main" id="{74BC2DBC-3481-84AD-C43C-16AB09FE49EF}"/>
              </a:ext>
            </a:extLst>
          </p:cNvPr>
          <p:cNvSpPr txBox="1"/>
          <p:nvPr/>
        </p:nvSpPr>
        <p:spPr>
          <a:xfrm>
            <a:off x="928048" y="3142336"/>
            <a:ext cx="10399594" cy="923330"/>
          </a:xfrm>
          <a:prstGeom prst="rect">
            <a:avLst/>
          </a:prstGeom>
          <a:noFill/>
          <a:ln w="38100" cap="rnd">
            <a:solidFill>
              <a:srgbClr val="FF40FF"/>
            </a:solidFill>
            <a:bevel/>
          </a:ln>
        </p:spPr>
        <p:txBody>
          <a:bodyPr wrap="square" rtlCol="0">
            <a:spAutoFit/>
          </a:bodyPr>
          <a:lstStyle/>
          <a:p>
            <a:r>
              <a:rPr lang="en-IN" dirty="0">
                <a:solidFill>
                  <a:srgbClr val="FF40FF"/>
                </a:solidFill>
                <a:effectLst/>
                <a:latin typeface="Annai MN" pitchFamily="2" charset="77"/>
                <a:ea typeface="Annai MN" pitchFamily="2" charset="77"/>
                <a:cs typeface="Annai MN" pitchFamily="2" charset="77"/>
              </a:rPr>
              <a:t>The attack free frames are labelled as 0 which represents benign scenario and the remaining attack frames are labelled as 1 which represents attack scenarios for binary classification.</a:t>
            </a:r>
          </a:p>
        </p:txBody>
      </p:sp>
      <p:sp>
        <p:nvSpPr>
          <p:cNvPr id="13" name="TextBox 12">
            <a:extLst>
              <a:ext uri="{FF2B5EF4-FFF2-40B4-BE49-F238E27FC236}">
                <a16:creationId xmlns:a16="http://schemas.microsoft.com/office/drawing/2014/main" id="{36E3A54A-993C-544F-99C1-2E8F97FE760F}"/>
              </a:ext>
            </a:extLst>
          </p:cNvPr>
          <p:cNvSpPr txBox="1"/>
          <p:nvPr/>
        </p:nvSpPr>
        <p:spPr>
          <a:xfrm>
            <a:off x="928048" y="4673244"/>
            <a:ext cx="10399594" cy="923330"/>
          </a:xfrm>
          <a:prstGeom prst="rect">
            <a:avLst/>
          </a:prstGeom>
          <a:noFill/>
          <a:ln w="38100" cap="rnd">
            <a:solidFill>
              <a:srgbClr val="009051"/>
            </a:solidFill>
            <a:bevel/>
          </a:ln>
        </p:spPr>
        <p:txBody>
          <a:bodyPr wrap="square" rtlCol="0">
            <a:spAutoFit/>
          </a:bodyPr>
          <a:lstStyle/>
          <a:p>
            <a:r>
              <a:rPr lang="en-IN" dirty="0">
                <a:solidFill>
                  <a:srgbClr val="009051"/>
                </a:solidFill>
                <a:effectLst/>
                <a:latin typeface="Annai MN" pitchFamily="2" charset="77"/>
                <a:ea typeface="Annai MN" pitchFamily="2" charset="77"/>
                <a:cs typeface="Annai MN" pitchFamily="2" charset="77"/>
              </a:rPr>
              <a:t>The reconstructed data is normalized and it is utilised in constructing recurrence plots which is reshaped to (128*128). So we have converted the attack detection problem to image classification problem</a:t>
            </a:r>
          </a:p>
        </p:txBody>
      </p:sp>
      <p:sp>
        <p:nvSpPr>
          <p:cNvPr id="16" name="Title 1">
            <a:extLst>
              <a:ext uri="{FF2B5EF4-FFF2-40B4-BE49-F238E27FC236}">
                <a16:creationId xmlns:a16="http://schemas.microsoft.com/office/drawing/2014/main" id="{6E5D65C8-C1F0-F659-E4B7-B340DEAD7F86}"/>
              </a:ext>
            </a:extLst>
          </p:cNvPr>
          <p:cNvSpPr>
            <a:spLocks noGrp="1"/>
          </p:cNvSpPr>
          <p:nvPr>
            <p:ph type="title"/>
          </p:nvPr>
        </p:nvSpPr>
        <p:spPr>
          <a:xfrm>
            <a:off x="907590" y="909638"/>
            <a:ext cx="10399594" cy="564320"/>
          </a:xfrm>
        </p:spPr>
        <p:txBody>
          <a:bodyPr/>
          <a:lstStyle/>
          <a:p>
            <a:r>
              <a:rPr lang="en-US" sz="2800" dirty="0"/>
              <a:t>WORKFLOW</a:t>
            </a:r>
          </a:p>
        </p:txBody>
      </p:sp>
      <p:cxnSp>
        <p:nvCxnSpPr>
          <p:cNvPr id="20" name="Straight Arrow Connector 19">
            <a:extLst>
              <a:ext uri="{FF2B5EF4-FFF2-40B4-BE49-F238E27FC236}">
                <a16:creationId xmlns:a16="http://schemas.microsoft.com/office/drawing/2014/main" id="{0E105B0A-91F2-44B4-C2A8-53BBCB653C2B}"/>
              </a:ext>
            </a:extLst>
          </p:cNvPr>
          <p:cNvCxnSpPr/>
          <p:nvPr/>
        </p:nvCxnSpPr>
        <p:spPr>
          <a:xfrm>
            <a:off x="5844697" y="2490609"/>
            <a:ext cx="0" cy="5901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B83DDE1-D841-129D-5F53-9472418943D5}"/>
              </a:ext>
            </a:extLst>
          </p:cNvPr>
          <p:cNvCxnSpPr/>
          <p:nvPr/>
        </p:nvCxnSpPr>
        <p:spPr>
          <a:xfrm>
            <a:off x="5827594" y="4065666"/>
            <a:ext cx="0" cy="5901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46DB1AD-DF57-1967-61AA-FBBE82040EE8}"/>
              </a:ext>
            </a:extLst>
          </p:cNvPr>
          <p:cNvCxnSpPr/>
          <p:nvPr/>
        </p:nvCxnSpPr>
        <p:spPr>
          <a:xfrm>
            <a:off x="5802573" y="5596574"/>
            <a:ext cx="0" cy="5901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02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7236F50-600E-70FA-363C-6DA4A41E2472}"/>
              </a:ext>
            </a:extLst>
          </p:cNvPr>
          <p:cNvSpPr>
            <a:spLocks noGrp="1"/>
          </p:cNvSpPr>
          <p:nvPr>
            <p:ph type="ftr" sz="quarter" idx="11"/>
          </p:nvPr>
        </p:nvSpPr>
        <p:spPr/>
        <p:txBody>
          <a:bodyPr/>
          <a:lstStyle/>
          <a:p>
            <a:pPr rtl="0"/>
            <a:r>
              <a:rPr lang="en-GB" noProof="0" dirty="0"/>
              <a:t>PRESENTATION TITLE</a:t>
            </a:r>
          </a:p>
        </p:txBody>
      </p:sp>
      <p:sp>
        <p:nvSpPr>
          <p:cNvPr id="8" name="Date Placeholder 7">
            <a:extLst>
              <a:ext uri="{FF2B5EF4-FFF2-40B4-BE49-F238E27FC236}">
                <a16:creationId xmlns:a16="http://schemas.microsoft.com/office/drawing/2014/main" id="{F7EE3D5E-6AC8-BA8F-81C6-37EEB24CC52D}"/>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B3D0B8D9-E79B-EA3A-7019-9C28CECA081C}"/>
              </a:ext>
            </a:extLst>
          </p:cNvPr>
          <p:cNvSpPr>
            <a:spLocks noGrp="1"/>
          </p:cNvSpPr>
          <p:nvPr>
            <p:ph type="sldNum" sz="quarter" idx="12"/>
          </p:nvPr>
        </p:nvSpPr>
        <p:spPr/>
        <p:txBody>
          <a:bodyPr/>
          <a:lstStyle/>
          <a:p>
            <a:pPr rtl="0"/>
            <a:fld id="{E30AF5A0-43BB-4336-8627-9123B9144D80}" type="slidenum">
              <a:rPr lang="en-GB" noProof="0" smtClean="0"/>
              <a:t>13</a:t>
            </a:fld>
            <a:endParaRPr lang="en-GB" noProof="0"/>
          </a:p>
        </p:txBody>
      </p:sp>
      <p:sp>
        <p:nvSpPr>
          <p:cNvPr id="10" name="TextBox 9">
            <a:extLst>
              <a:ext uri="{FF2B5EF4-FFF2-40B4-BE49-F238E27FC236}">
                <a16:creationId xmlns:a16="http://schemas.microsoft.com/office/drawing/2014/main" id="{5C1AAD9A-EE1E-C831-24B2-49972CBA3EC2}"/>
              </a:ext>
            </a:extLst>
          </p:cNvPr>
          <p:cNvSpPr txBox="1"/>
          <p:nvPr/>
        </p:nvSpPr>
        <p:spPr>
          <a:xfrm>
            <a:off x="896203" y="1893004"/>
            <a:ext cx="10399594" cy="646331"/>
          </a:xfrm>
          <a:prstGeom prst="rect">
            <a:avLst/>
          </a:prstGeom>
          <a:noFill/>
          <a:ln w="38100" cap="rnd">
            <a:solidFill>
              <a:srgbClr val="942092"/>
            </a:solidFill>
            <a:bevel/>
          </a:ln>
        </p:spPr>
        <p:txBody>
          <a:bodyPr wrap="square" rtlCol="0">
            <a:spAutoFit/>
          </a:bodyPr>
          <a:lstStyle/>
          <a:p>
            <a:r>
              <a:rPr lang="en-IN" dirty="0">
                <a:solidFill>
                  <a:srgbClr val="942092"/>
                </a:solidFill>
                <a:effectLst/>
                <a:latin typeface="Annai MN" pitchFamily="2" charset="77"/>
                <a:ea typeface="Annai MN" pitchFamily="2" charset="77"/>
                <a:cs typeface="Annai MN" pitchFamily="2" charset="77"/>
              </a:rPr>
              <a:t>CNN Model is built using the Convolution, Pooling, Dense Layers from the </a:t>
            </a:r>
            <a:r>
              <a:rPr lang="en-IN" dirty="0" err="1">
                <a:solidFill>
                  <a:srgbClr val="942092"/>
                </a:solidFill>
                <a:effectLst/>
                <a:latin typeface="Annai MN" pitchFamily="2" charset="77"/>
                <a:ea typeface="Annai MN" pitchFamily="2" charset="77"/>
                <a:cs typeface="Annai MN" pitchFamily="2" charset="77"/>
              </a:rPr>
              <a:t>Keras</a:t>
            </a:r>
            <a:r>
              <a:rPr lang="en-IN" dirty="0">
                <a:solidFill>
                  <a:srgbClr val="942092"/>
                </a:solidFill>
                <a:effectLst/>
                <a:latin typeface="Annai MN" pitchFamily="2" charset="77"/>
                <a:ea typeface="Annai MN" pitchFamily="2" charset="77"/>
                <a:cs typeface="Annai MN" pitchFamily="2" charset="77"/>
              </a:rPr>
              <a:t> library, Kernel size of (3 * 3) is used to perform convolution.</a:t>
            </a:r>
          </a:p>
        </p:txBody>
      </p:sp>
      <p:sp>
        <p:nvSpPr>
          <p:cNvPr id="12" name="TextBox 11">
            <a:extLst>
              <a:ext uri="{FF2B5EF4-FFF2-40B4-BE49-F238E27FC236}">
                <a16:creationId xmlns:a16="http://schemas.microsoft.com/office/drawing/2014/main" id="{74BC2DBC-3481-84AD-C43C-16AB09FE49EF}"/>
              </a:ext>
            </a:extLst>
          </p:cNvPr>
          <p:cNvSpPr txBox="1"/>
          <p:nvPr/>
        </p:nvSpPr>
        <p:spPr>
          <a:xfrm>
            <a:off x="896203" y="2891265"/>
            <a:ext cx="10399594" cy="646331"/>
          </a:xfrm>
          <a:prstGeom prst="rect">
            <a:avLst/>
          </a:prstGeom>
          <a:noFill/>
          <a:ln w="38100" cap="rnd">
            <a:solidFill>
              <a:srgbClr val="7E1900"/>
            </a:solidFill>
            <a:bevel/>
          </a:ln>
        </p:spPr>
        <p:txBody>
          <a:bodyPr wrap="square" rtlCol="0">
            <a:spAutoFit/>
          </a:bodyPr>
          <a:lstStyle/>
          <a:p>
            <a:r>
              <a:rPr lang="en-IN" dirty="0" err="1">
                <a:solidFill>
                  <a:srgbClr val="7E1900"/>
                </a:solidFill>
                <a:effectLst/>
                <a:latin typeface="Annai MN" pitchFamily="2" charset="77"/>
                <a:ea typeface="Annai MN" pitchFamily="2" charset="77"/>
                <a:cs typeface="Annai MN" pitchFamily="2" charset="77"/>
              </a:rPr>
              <a:t>Keras</a:t>
            </a:r>
            <a:r>
              <a:rPr lang="en-IN" dirty="0">
                <a:solidFill>
                  <a:srgbClr val="7E1900"/>
                </a:solidFill>
                <a:effectLst/>
                <a:latin typeface="Annai MN" pitchFamily="2" charset="77"/>
                <a:ea typeface="Annai MN" pitchFamily="2" charset="77"/>
                <a:cs typeface="Annai MN" pitchFamily="2" charset="77"/>
              </a:rPr>
              <a:t>-Tuner library is used to perform Hyperparameter optimisation of the activation functions and the units used in the Dense Layers.</a:t>
            </a:r>
          </a:p>
        </p:txBody>
      </p:sp>
      <p:sp>
        <p:nvSpPr>
          <p:cNvPr id="13" name="TextBox 12">
            <a:extLst>
              <a:ext uri="{FF2B5EF4-FFF2-40B4-BE49-F238E27FC236}">
                <a16:creationId xmlns:a16="http://schemas.microsoft.com/office/drawing/2014/main" id="{36E3A54A-993C-544F-99C1-2E8F97FE760F}"/>
              </a:ext>
            </a:extLst>
          </p:cNvPr>
          <p:cNvSpPr txBox="1"/>
          <p:nvPr/>
        </p:nvSpPr>
        <p:spPr>
          <a:xfrm>
            <a:off x="855595" y="3947259"/>
            <a:ext cx="10399594" cy="646331"/>
          </a:xfrm>
          <a:prstGeom prst="rect">
            <a:avLst/>
          </a:prstGeom>
          <a:noFill/>
          <a:ln w="38100" cap="rnd">
            <a:solidFill>
              <a:srgbClr val="FF0000"/>
            </a:solidFill>
            <a:bevel/>
          </a:ln>
        </p:spPr>
        <p:txBody>
          <a:bodyPr wrap="square" rtlCol="0">
            <a:spAutoFit/>
          </a:bodyPr>
          <a:lstStyle/>
          <a:p>
            <a:r>
              <a:rPr lang="en-IN" dirty="0">
                <a:solidFill>
                  <a:srgbClr val="FF0000"/>
                </a:solidFill>
                <a:effectLst/>
                <a:latin typeface="Annai MN" pitchFamily="2" charset="77"/>
                <a:ea typeface="Annai MN" pitchFamily="2" charset="77"/>
                <a:cs typeface="Annai MN" pitchFamily="2" charset="77"/>
              </a:rPr>
              <a:t>Using the Optimised Model the Training and Validation Data is fed to this Neural Network on 80 epochs and it trains the model iteratively.</a:t>
            </a:r>
          </a:p>
        </p:txBody>
      </p:sp>
      <p:cxnSp>
        <p:nvCxnSpPr>
          <p:cNvPr id="21" name="Straight Arrow Connector 20">
            <a:extLst>
              <a:ext uri="{FF2B5EF4-FFF2-40B4-BE49-F238E27FC236}">
                <a16:creationId xmlns:a16="http://schemas.microsoft.com/office/drawing/2014/main" id="{6B83DDE1-D841-129D-5F53-9472418943D5}"/>
              </a:ext>
            </a:extLst>
          </p:cNvPr>
          <p:cNvCxnSpPr>
            <a:cxnSpLocks/>
          </p:cNvCxnSpPr>
          <p:nvPr/>
        </p:nvCxnSpPr>
        <p:spPr>
          <a:xfrm>
            <a:off x="5827593" y="3537596"/>
            <a:ext cx="0" cy="4286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1F3B2AE-B464-F982-53AA-6D61EE0EA9EF}"/>
              </a:ext>
            </a:extLst>
          </p:cNvPr>
          <p:cNvSpPr txBox="1"/>
          <p:nvPr/>
        </p:nvSpPr>
        <p:spPr>
          <a:xfrm>
            <a:off x="896203" y="814454"/>
            <a:ext cx="10399594" cy="646331"/>
          </a:xfrm>
          <a:prstGeom prst="rect">
            <a:avLst/>
          </a:prstGeom>
          <a:noFill/>
          <a:ln w="38100" cap="rnd">
            <a:solidFill>
              <a:srgbClr val="FF9300"/>
            </a:solidFill>
            <a:bevel/>
          </a:ln>
        </p:spPr>
        <p:txBody>
          <a:bodyPr wrap="square" rtlCol="0">
            <a:spAutoFit/>
          </a:bodyPr>
          <a:lstStyle/>
          <a:p>
            <a:r>
              <a:rPr lang="en-IN" dirty="0">
                <a:solidFill>
                  <a:srgbClr val="FF9300"/>
                </a:solidFill>
                <a:effectLst/>
                <a:latin typeface="Annai MN" pitchFamily="2" charset="77"/>
                <a:ea typeface="Annai MN" pitchFamily="2" charset="77"/>
                <a:cs typeface="Annai MN" pitchFamily="2" charset="77"/>
              </a:rPr>
              <a:t>These recurrence plots are then split into training, validation and testing data in the ratio 18:2:5</a:t>
            </a:r>
          </a:p>
        </p:txBody>
      </p:sp>
      <p:cxnSp>
        <p:nvCxnSpPr>
          <p:cNvPr id="6" name="Straight Arrow Connector 5">
            <a:extLst>
              <a:ext uri="{FF2B5EF4-FFF2-40B4-BE49-F238E27FC236}">
                <a16:creationId xmlns:a16="http://schemas.microsoft.com/office/drawing/2014/main" id="{47976E00-DDAE-9701-F9AB-720DB0B1C8E4}"/>
              </a:ext>
            </a:extLst>
          </p:cNvPr>
          <p:cNvCxnSpPr>
            <a:cxnSpLocks/>
          </p:cNvCxnSpPr>
          <p:nvPr/>
        </p:nvCxnSpPr>
        <p:spPr>
          <a:xfrm>
            <a:off x="5813946" y="1460785"/>
            <a:ext cx="0" cy="395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0991415-FFAD-DDCE-CF4A-C8B4C8FEDB68}"/>
              </a:ext>
            </a:extLst>
          </p:cNvPr>
          <p:cNvCxnSpPr>
            <a:cxnSpLocks/>
          </p:cNvCxnSpPr>
          <p:nvPr/>
        </p:nvCxnSpPr>
        <p:spPr>
          <a:xfrm>
            <a:off x="5827593" y="2550236"/>
            <a:ext cx="2274" cy="3590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176614-2B74-C86E-830A-499F5B9FE874}"/>
              </a:ext>
            </a:extLst>
          </p:cNvPr>
          <p:cNvSpPr txBox="1"/>
          <p:nvPr/>
        </p:nvSpPr>
        <p:spPr>
          <a:xfrm>
            <a:off x="855595" y="5003253"/>
            <a:ext cx="10399594" cy="1154162"/>
          </a:xfrm>
          <a:prstGeom prst="rect">
            <a:avLst/>
          </a:prstGeom>
          <a:noFill/>
          <a:ln w="38100" cap="rnd">
            <a:solidFill>
              <a:srgbClr val="0432FF"/>
            </a:solidFill>
            <a:bevel/>
          </a:ln>
        </p:spPr>
        <p:txBody>
          <a:bodyPr wrap="square" rtlCol="0">
            <a:spAutoFit/>
          </a:bodyPr>
          <a:lstStyle/>
          <a:p>
            <a:r>
              <a:rPr lang="en-IN" dirty="0">
                <a:solidFill>
                  <a:srgbClr val="0432FF"/>
                </a:solidFill>
                <a:effectLst/>
                <a:latin typeface="Annai MN" pitchFamily="2" charset="77"/>
                <a:ea typeface="Annai MN" pitchFamily="2" charset="77"/>
                <a:cs typeface="Annai MN" pitchFamily="2" charset="77"/>
              </a:rPr>
              <a:t>After the model is trained , testing data is used to check the accuracy of our model in detecting attack and benign scenarios. Then we compute the F1-Score, Precision, Recall, ROC-Score, TPR, FPR and plot a </a:t>
            </a:r>
            <a:r>
              <a:rPr lang="en-IN" dirty="0" err="1">
                <a:solidFill>
                  <a:srgbClr val="0432FF"/>
                </a:solidFill>
                <a:effectLst/>
                <a:latin typeface="Annai MN" pitchFamily="2" charset="77"/>
                <a:ea typeface="Annai MN" pitchFamily="2" charset="77"/>
                <a:cs typeface="Annai MN" pitchFamily="2" charset="77"/>
              </a:rPr>
              <a:t>ROC_Curve</a:t>
            </a:r>
            <a:r>
              <a:rPr lang="en-IN" dirty="0">
                <a:solidFill>
                  <a:srgbClr val="0432FF"/>
                </a:solidFill>
                <a:effectLst/>
                <a:latin typeface="Annai MN" pitchFamily="2" charset="77"/>
                <a:ea typeface="Annai MN" pitchFamily="2" charset="77"/>
                <a:cs typeface="Annai MN" pitchFamily="2" charset="77"/>
              </a:rPr>
              <a:t>.</a:t>
            </a:r>
          </a:p>
          <a:p>
            <a:endParaRPr lang="en-IN" sz="1500" dirty="0">
              <a:solidFill>
                <a:srgbClr val="0432FF"/>
              </a:solidFill>
              <a:effectLst/>
              <a:latin typeface="Annai MN" pitchFamily="2" charset="77"/>
              <a:ea typeface="Annai MN" pitchFamily="2" charset="77"/>
              <a:cs typeface="Annai MN" pitchFamily="2" charset="77"/>
            </a:endParaRPr>
          </a:p>
        </p:txBody>
      </p:sp>
      <p:cxnSp>
        <p:nvCxnSpPr>
          <p:cNvPr id="17" name="Straight Arrow Connector 16">
            <a:extLst>
              <a:ext uri="{FF2B5EF4-FFF2-40B4-BE49-F238E27FC236}">
                <a16:creationId xmlns:a16="http://schemas.microsoft.com/office/drawing/2014/main" id="{1FC9FACD-62A7-AD96-6776-0D0F6F45C245}"/>
              </a:ext>
            </a:extLst>
          </p:cNvPr>
          <p:cNvCxnSpPr>
            <a:cxnSpLocks/>
          </p:cNvCxnSpPr>
          <p:nvPr/>
        </p:nvCxnSpPr>
        <p:spPr>
          <a:xfrm>
            <a:off x="5813946" y="4593590"/>
            <a:ext cx="0" cy="4286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059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7236F50-600E-70FA-363C-6DA4A41E2472}"/>
              </a:ext>
            </a:extLst>
          </p:cNvPr>
          <p:cNvSpPr>
            <a:spLocks noGrp="1"/>
          </p:cNvSpPr>
          <p:nvPr>
            <p:ph type="ftr" sz="quarter" idx="11"/>
          </p:nvPr>
        </p:nvSpPr>
        <p:spPr/>
        <p:txBody>
          <a:bodyPr/>
          <a:lstStyle/>
          <a:p>
            <a:pPr rtl="0"/>
            <a:r>
              <a:rPr lang="en-GB" noProof="0" dirty="0"/>
              <a:t>PRESENTATION TITLE</a:t>
            </a:r>
          </a:p>
        </p:txBody>
      </p:sp>
      <p:sp>
        <p:nvSpPr>
          <p:cNvPr id="8" name="Date Placeholder 7">
            <a:extLst>
              <a:ext uri="{FF2B5EF4-FFF2-40B4-BE49-F238E27FC236}">
                <a16:creationId xmlns:a16="http://schemas.microsoft.com/office/drawing/2014/main" id="{F7EE3D5E-6AC8-BA8F-81C6-37EEB24CC52D}"/>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B3D0B8D9-E79B-EA3A-7019-9C28CECA081C}"/>
              </a:ext>
            </a:extLst>
          </p:cNvPr>
          <p:cNvSpPr>
            <a:spLocks noGrp="1"/>
          </p:cNvSpPr>
          <p:nvPr>
            <p:ph type="sldNum" sz="quarter" idx="12"/>
          </p:nvPr>
        </p:nvSpPr>
        <p:spPr/>
        <p:txBody>
          <a:bodyPr/>
          <a:lstStyle/>
          <a:p>
            <a:pPr rtl="0"/>
            <a:fld id="{E30AF5A0-43BB-4336-8627-9123B9144D80}" type="slidenum">
              <a:rPr lang="en-GB" noProof="0" smtClean="0"/>
              <a:t>14</a:t>
            </a:fld>
            <a:endParaRPr lang="en-GB" noProof="0"/>
          </a:p>
        </p:txBody>
      </p:sp>
      <p:pic>
        <p:nvPicPr>
          <p:cNvPr id="3" name="Picture 2">
            <a:extLst>
              <a:ext uri="{FF2B5EF4-FFF2-40B4-BE49-F238E27FC236}">
                <a16:creationId xmlns:a16="http://schemas.microsoft.com/office/drawing/2014/main" id="{C15F8E39-E08D-817B-47D0-FAD9056D3541}"/>
              </a:ext>
            </a:extLst>
          </p:cNvPr>
          <p:cNvPicPr>
            <a:picLocks noChangeAspect="1"/>
          </p:cNvPicPr>
          <p:nvPr/>
        </p:nvPicPr>
        <p:blipFill>
          <a:blip r:embed="rId3"/>
          <a:stretch>
            <a:fillRect/>
          </a:stretch>
        </p:blipFill>
        <p:spPr>
          <a:xfrm>
            <a:off x="126797" y="1772456"/>
            <a:ext cx="3009900" cy="3136094"/>
          </a:xfrm>
          <a:prstGeom prst="rect">
            <a:avLst/>
          </a:prstGeom>
        </p:spPr>
      </p:pic>
      <p:pic>
        <p:nvPicPr>
          <p:cNvPr id="4" name="Picture 3">
            <a:extLst>
              <a:ext uri="{FF2B5EF4-FFF2-40B4-BE49-F238E27FC236}">
                <a16:creationId xmlns:a16="http://schemas.microsoft.com/office/drawing/2014/main" id="{9D88D7B5-6762-B8E7-6D92-9E4B9C8CE2F2}"/>
              </a:ext>
            </a:extLst>
          </p:cNvPr>
          <p:cNvPicPr>
            <a:picLocks noChangeAspect="1"/>
          </p:cNvPicPr>
          <p:nvPr/>
        </p:nvPicPr>
        <p:blipFill>
          <a:blip r:embed="rId4"/>
          <a:stretch>
            <a:fillRect/>
          </a:stretch>
        </p:blipFill>
        <p:spPr>
          <a:xfrm>
            <a:off x="3136697" y="1772456"/>
            <a:ext cx="3009900" cy="3136094"/>
          </a:xfrm>
          <a:prstGeom prst="rect">
            <a:avLst/>
          </a:prstGeom>
        </p:spPr>
      </p:pic>
      <p:pic>
        <p:nvPicPr>
          <p:cNvPr id="15" name="Picture 14">
            <a:extLst>
              <a:ext uri="{FF2B5EF4-FFF2-40B4-BE49-F238E27FC236}">
                <a16:creationId xmlns:a16="http://schemas.microsoft.com/office/drawing/2014/main" id="{D1693151-1A4F-F13B-3D9F-0B9634D972AB}"/>
              </a:ext>
            </a:extLst>
          </p:cNvPr>
          <p:cNvPicPr>
            <a:picLocks noChangeAspect="1"/>
          </p:cNvPicPr>
          <p:nvPr/>
        </p:nvPicPr>
        <p:blipFill>
          <a:blip r:embed="rId5"/>
          <a:stretch>
            <a:fillRect/>
          </a:stretch>
        </p:blipFill>
        <p:spPr>
          <a:xfrm>
            <a:off x="6045403" y="1806575"/>
            <a:ext cx="3009900" cy="3136094"/>
          </a:xfrm>
          <a:prstGeom prst="rect">
            <a:avLst/>
          </a:prstGeom>
        </p:spPr>
      </p:pic>
      <p:pic>
        <p:nvPicPr>
          <p:cNvPr id="16" name="Picture 15">
            <a:extLst>
              <a:ext uri="{FF2B5EF4-FFF2-40B4-BE49-F238E27FC236}">
                <a16:creationId xmlns:a16="http://schemas.microsoft.com/office/drawing/2014/main" id="{1524C460-1C05-8533-0EDF-2A7FCD7B0049}"/>
              </a:ext>
            </a:extLst>
          </p:cNvPr>
          <p:cNvPicPr>
            <a:picLocks noChangeAspect="1"/>
          </p:cNvPicPr>
          <p:nvPr/>
        </p:nvPicPr>
        <p:blipFill>
          <a:blip r:embed="rId6"/>
          <a:stretch>
            <a:fillRect/>
          </a:stretch>
        </p:blipFill>
        <p:spPr>
          <a:xfrm>
            <a:off x="8954109" y="1803163"/>
            <a:ext cx="3009900" cy="3105387"/>
          </a:xfrm>
          <a:prstGeom prst="rect">
            <a:avLst/>
          </a:prstGeom>
        </p:spPr>
      </p:pic>
      <p:sp>
        <p:nvSpPr>
          <p:cNvPr id="19" name="TextBox 18">
            <a:extLst>
              <a:ext uri="{FF2B5EF4-FFF2-40B4-BE49-F238E27FC236}">
                <a16:creationId xmlns:a16="http://schemas.microsoft.com/office/drawing/2014/main" id="{86A19FC0-C292-C929-F9DB-0FCC72DA870E}"/>
              </a:ext>
            </a:extLst>
          </p:cNvPr>
          <p:cNvSpPr txBox="1"/>
          <p:nvPr/>
        </p:nvSpPr>
        <p:spPr>
          <a:xfrm>
            <a:off x="588112" y="4976788"/>
            <a:ext cx="2182858" cy="461665"/>
          </a:xfrm>
          <a:prstGeom prst="rect">
            <a:avLst/>
          </a:prstGeom>
          <a:noFill/>
        </p:spPr>
        <p:txBody>
          <a:bodyPr wrap="square">
            <a:spAutoFit/>
          </a:bodyPr>
          <a:lstStyle/>
          <a:p>
            <a:pPr algn="ctr"/>
            <a:r>
              <a:rPr lang="en-US" sz="1200" i="1" dirty="0">
                <a:solidFill>
                  <a:srgbClr val="FF0000"/>
                </a:solidFill>
              </a:rPr>
              <a:t>Fig. 11 </a:t>
            </a:r>
            <a:r>
              <a:rPr lang="en-US" sz="1200" i="1" dirty="0">
                <a:solidFill>
                  <a:srgbClr val="002060"/>
                </a:solidFill>
              </a:rPr>
              <a:t>Recurrence Plot of Attack Free Data</a:t>
            </a:r>
          </a:p>
        </p:txBody>
      </p:sp>
      <p:sp>
        <p:nvSpPr>
          <p:cNvPr id="20" name="TextBox 19">
            <a:extLst>
              <a:ext uri="{FF2B5EF4-FFF2-40B4-BE49-F238E27FC236}">
                <a16:creationId xmlns:a16="http://schemas.microsoft.com/office/drawing/2014/main" id="{AC5E0EEB-6823-8E9A-3E18-C4EE71C76FF1}"/>
              </a:ext>
            </a:extLst>
          </p:cNvPr>
          <p:cNvSpPr txBox="1"/>
          <p:nvPr/>
        </p:nvSpPr>
        <p:spPr>
          <a:xfrm>
            <a:off x="3443082" y="4939952"/>
            <a:ext cx="2340591" cy="461665"/>
          </a:xfrm>
          <a:prstGeom prst="rect">
            <a:avLst/>
          </a:prstGeom>
          <a:noFill/>
        </p:spPr>
        <p:txBody>
          <a:bodyPr wrap="square">
            <a:spAutoFit/>
          </a:bodyPr>
          <a:lstStyle/>
          <a:p>
            <a:pPr algn="ctr"/>
            <a:r>
              <a:rPr lang="en-US" sz="1200" i="1" dirty="0">
                <a:solidFill>
                  <a:srgbClr val="FF0000"/>
                </a:solidFill>
              </a:rPr>
              <a:t>Fig. 12 </a:t>
            </a:r>
            <a:r>
              <a:rPr lang="en-US" sz="1200" i="1" dirty="0">
                <a:solidFill>
                  <a:srgbClr val="002060"/>
                </a:solidFill>
              </a:rPr>
              <a:t>Recurrence Plot of Impersonation Attack Data</a:t>
            </a:r>
          </a:p>
        </p:txBody>
      </p:sp>
      <p:sp>
        <p:nvSpPr>
          <p:cNvPr id="24" name="TextBox 23">
            <a:extLst>
              <a:ext uri="{FF2B5EF4-FFF2-40B4-BE49-F238E27FC236}">
                <a16:creationId xmlns:a16="http://schemas.microsoft.com/office/drawing/2014/main" id="{73EB9E99-F088-E7A1-FC17-91E4D4449D28}"/>
              </a:ext>
            </a:extLst>
          </p:cNvPr>
          <p:cNvSpPr txBox="1"/>
          <p:nvPr/>
        </p:nvSpPr>
        <p:spPr>
          <a:xfrm>
            <a:off x="6521125" y="4939951"/>
            <a:ext cx="2340591" cy="461665"/>
          </a:xfrm>
          <a:prstGeom prst="rect">
            <a:avLst/>
          </a:prstGeom>
          <a:noFill/>
        </p:spPr>
        <p:txBody>
          <a:bodyPr wrap="square">
            <a:spAutoFit/>
          </a:bodyPr>
          <a:lstStyle/>
          <a:p>
            <a:pPr algn="ctr"/>
            <a:r>
              <a:rPr lang="en-US" sz="1200" i="1" dirty="0">
                <a:solidFill>
                  <a:srgbClr val="FF0000"/>
                </a:solidFill>
              </a:rPr>
              <a:t>Fig. 13 </a:t>
            </a:r>
            <a:r>
              <a:rPr lang="en-US" sz="1200" i="1" dirty="0">
                <a:solidFill>
                  <a:srgbClr val="002060"/>
                </a:solidFill>
              </a:rPr>
              <a:t>Recurrence Plot of Fuzzing Attack Data</a:t>
            </a:r>
          </a:p>
        </p:txBody>
      </p:sp>
      <p:sp>
        <p:nvSpPr>
          <p:cNvPr id="25" name="TextBox 24">
            <a:extLst>
              <a:ext uri="{FF2B5EF4-FFF2-40B4-BE49-F238E27FC236}">
                <a16:creationId xmlns:a16="http://schemas.microsoft.com/office/drawing/2014/main" id="{AADF434A-6E21-4032-7D7F-B2E2CBAD07FF}"/>
              </a:ext>
            </a:extLst>
          </p:cNvPr>
          <p:cNvSpPr txBox="1"/>
          <p:nvPr/>
        </p:nvSpPr>
        <p:spPr>
          <a:xfrm>
            <a:off x="9203239" y="4908550"/>
            <a:ext cx="2340591" cy="461665"/>
          </a:xfrm>
          <a:prstGeom prst="rect">
            <a:avLst/>
          </a:prstGeom>
          <a:noFill/>
        </p:spPr>
        <p:txBody>
          <a:bodyPr wrap="square">
            <a:spAutoFit/>
          </a:bodyPr>
          <a:lstStyle/>
          <a:p>
            <a:pPr algn="ctr"/>
            <a:r>
              <a:rPr lang="en-US" sz="1200" i="1" dirty="0">
                <a:solidFill>
                  <a:srgbClr val="FF0000"/>
                </a:solidFill>
              </a:rPr>
              <a:t>Fig. 14 </a:t>
            </a:r>
            <a:r>
              <a:rPr lang="en-US" sz="1200" i="1" dirty="0">
                <a:solidFill>
                  <a:srgbClr val="002060"/>
                </a:solidFill>
              </a:rPr>
              <a:t>Recurrence Plot of DoS Attack Data</a:t>
            </a:r>
          </a:p>
        </p:txBody>
      </p:sp>
      <p:sp>
        <p:nvSpPr>
          <p:cNvPr id="26" name="Title 1">
            <a:extLst>
              <a:ext uri="{FF2B5EF4-FFF2-40B4-BE49-F238E27FC236}">
                <a16:creationId xmlns:a16="http://schemas.microsoft.com/office/drawing/2014/main" id="{C3EC02CD-861D-33FD-C464-28FDA14AE4E3}"/>
              </a:ext>
            </a:extLst>
          </p:cNvPr>
          <p:cNvSpPr>
            <a:spLocks noGrp="1"/>
          </p:cNvSpPr>
          <p:nvPr>
            <p:ph type="title"/>
          </p:nvPr>
        </p:nvSpPr>
        <p:spPr>
          <a:xfrm>
            <a:off x="832513" y="922564"/>
            <a:ext cx="11034229" cy="564320"/>
          </a:xfrm>
        </p:spPr>
        <p:txBody>
          <a:bodyPr/>
          <a:lstStyle/>
          <a:p>
            <a:r>
              <a:rPr lang="en-US" sz="2800" dirty="0"/>
              <a:t>Recurrence plots</a:t>
            </a:r>
          </a:p>
        </p:txBody>
      </p:sp>
    </p:spTree>
    <p:extLst>
      <p:ext uri="{BB962C8B-B14F-4D97-AF65-F5344CB8AC3E}">
        <p14:creationId xmlns:p14="http://schemas.microsoft.com/office/powerpoint/2010/main" val="86088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8127-1929-0149-CBCD-ED21CBE8DAE0}"/>
              </a:ext>
            </a:extLst>
          </p:cNvPr>
          <p:cNvSpPr>
            <a:spLocks noGrp="1"/>
          </p:cNvSpPr>
          <p:nvPr>
            <p:ph type="title"/>
          </p:nvPr>
        </p:nvSpPr>
        <p:spPr>
          <a:xfrm>
            <a:off x="715383" y="814104"/>
            <a:ext cx="10691813" cy="496081"/>
          </a:xfrm>
        </p:spPr>
        <p:txBody>
          <a:bodyPr/>
          <a:lstStyle/>
          <a:p>
            <a:r>
              <a:rPr lang="en-US" sz="2400" dirty="0"/>
              <a:t>CNN MODEL SUMMARY BEFORE AND AFTER </a:t>
            </a:r>
            <a:r>
              <a:rPr lang="en-US" sz="2400" dirty="0" err="1"/>
              <a:t>hYPER</a:t>
            </a:r>
            <a:r>
              <a:rPr lang="en-US" sz="2400" dirty="0"/>
              <a:t>-PARAMETER TUNING</a:t>
            </a:r>
          </a:p>
        </p:txBody>
      </p:sp>
      <p:sp>
        <p:nvSpPr>
          <p:cNvPr id="7" name="Footer Placeholder 6">
            <a:extLst>
              <a:ext uri="{FF2B5EF4-FFF2-40B4-BE49-F238E27FC236}">
                <a16:creationId xmlns:a16="http://schemas.microsoft.com/office/drawing/2014/main" id="{46A14BAE-22CF-3B3B-4826-74FDE477AE39}"/>
              </a:ext>
            </a:extLst>
          </p:cNvPr>
          <p:cNvSpPr>
            <a:spLocks noGrp="1"/>
          </p:cNvSpPr>
          <p:nvPr>
            <p:ph type="ftr" sz="quarter" idx="11"/>
          </p:nvPr>
        </p:nvSpPr>
        <p:spPr/>
        <p:txBody>
          <a:bodyPr/>
          <a:lstStyle/>
          <a:p>
            <a:pPr rtl="0"/>
            <a:r>
              <a:rPr lang="en-GB" noProof="0"/>
              <a:t>PRESENTATION TITLE</a:t>
            </a:r>
          </a:p>
        </p:txBody>
      </p:sp>
      <p:sp>
        <p:nvSpPr>
          <p:cNvPr id="8" name="Date Placeholder 7">
            <a:extLst>
              <a:ext uri="{FF2B5EF4-FFF2-40B4-BE49-F238E27FC236}">
                <a16:creationId xmlns:a16="http://schemas.microsoft.com/office/drawing/2014/main" id="{ECA2A93B-6E4C-9863-70EE-473943544E88}"/>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2312CF88-618D-65C5-44AE-F8B55CCAC6ED}"/>
              </a:ext>
            </a:extLst>
          </p:cNvPr>
          <p:cNvSpPr>
            <a:spLocks noGrp="1"/>
          </p:cNvSpPr>
          <p:nvPr>
            <p:ph type="sldNum" sz="quarter" idx="12"/>
          </p:nvPr>
        </p:nvSpPr>
        <p:spPr/>
        <p:txBody>
          <a:bodyPr/>
          <a:lstStyle/>
          <a:p>
            <a:pPr rtl="0"/>
            <a:fld id="{E30AF5A0-43BB-4336-8627-9123B9144D80}" type="slidenum">
              <a:rPr lang="en-GB" noProof="0" smtClean="0"/>
              <a:t>15</a:t>
            </a:fld>
            <a:endParaRPr lang="en-GB" noProof="0"/>
          </a:p>
        </p:txBody>
      </p:sp>
      <p:pic>
        <p:nvPicPr>
          <p:cNvPr id="10" name="Picture 9">
            <a:extLst>
              <a:ext uri="{FF2B5EF4-FFF2-40B4-BE49-F238E27FC236}">
                <a16:creationId xmlns:a16="http://schemas.microsoft.com/office/drawing/2014/main" id="{E083B0E9-1790-C8C7-95CE-204DC0C30A1A}"/>
              </a:ext>
            </a:extLst>
          </p:cNvPr>
          <p:cNvPicPr>
            <a:picLocks noChangeAspect="1"/>
          </p:cNvPicPr>
          <p:nvPr/>
        </p:nvPicPr>
        <p:blipFill>
          <a:blip r:embed="rId3"/>
          <a:stretch>
            <a:fillRect/>
          </a:stretch>
        </p:blipFill>
        <p:spPr>
          <a:xfrm>
            <a:off x="2198340" y="1453485"/>
            <a:ext cx="3597524" cy="4542643"/>
          </a:xfrm>
          <a:prstGeom prst="rect">
            <a:avLst/>
          </a:prstGeom>
        </p:spPr>
      </p:pic>
      <p:pic>
        <p:nvPicPr>
          <p:cNvPr id="13" name="Picture 12" descr="Table&#10;&#10;Description automatically generated with medium confidence">
            <a:extLst>
              <a:ext uri="{FF2B5EF4-FFF2-40B4-BE49-F238E27FC236}">
                <a16:creationId xmlns:a16="http://schemas.microsoft.com/office/drawing/2014/main" id="{70B17BC6-6724-C7A1-9DF2-93D440887277}"/>
              </a:ext>
            </a:extLst>
          </p:cNvPr>
          <p:cNvPicPr>
            <a:picLocks noChangeAspect="1"/>
          </p:cNvPicPr>
          <p:nvPr/>
        </p:nvPicPr>
        <p:blipFill>
          <a:blip r:embed="rId4"/>
          <a:stretch>
            <a:fillRect/>
          </a:stretch>
        </p:blipFill>
        <p:spPr>
          <a:xfrm>
            <a:off x="7192371" y="1357951"/>
            <a:ext cx="2801289" cy="4638177"/>
          </a:xfrm>
          <a:prstGeom prst="rect">
            <a:avLst/>
          </a:prstGeom>
        </p:spPr>
      </p:pic>
      <p:sp>
        <p:nvSpPr>
          <p:cNvPr id="14" name="TextBox 13">
            <a:extLst>
              <a:ext uri="{FF2B5EF4-FFF2-40B4-BE49-F238E27FC236}">
                <a16:creationId xmlns:a16="http://schemas.microsoft.com/office/drawing/2014/main" id="{7BE098FF-61C4-4D4A-4010-09AEFFB80CA0}"/>
              </a:ext>
            </a:extLst>
          </p:cNvPr>
          <p:cNvSpPr txBox="1"/>
          <p:nvPr/>
        </p:nvSpPr>
        <p:spPr>
          <a:xfrm>
            <a:off x="2608774" y="5813063"/>
            <a:ext cx="2182858" cy="276999"/>
          </a:xfrm>
          <a:prstGeom prst="rect">
            <a:avLst/>
          </a:prstGeom>
          <a:noFill/>
        </p:spPr>
        <p:txBody>
          <a:bodyPr wrap="square">
            <a:spAutoFit/>
          </a:bodyPr>
          <a:lstStyle/>
          <a:p>
            <a:pPr algn="ctr"/>
            <a:r>
              <a:rPr lang="en-US" sz="1200" i="1" dirty="0">
                <a:solidFill>
                  <a:srgbClr val="FF0000"/>
                </a:solidFill>
              </a:rPr>
              <a:t>Fig. 15 </a:t>
            </a:r>
            <a:r>
              <a:rPr lang="en-US" sz="1200" i="1" dirty="0">
                <a:solidFill>
                  <a:srgbClr val="002060"/>
                </a:solidFill>
              </a:rPr>
              <a:t>Before Tuning</a:t>
            </a:r>
          </a:p>
        </p:txBody>
      </p:sp>
      <p:sp>
        <p:nvSpPr>
          <p:cNvPr id="15" name="TextBox 14">
            <a:extLst>
              <a:ext uri="{FF2B5EF4-FFF2-40B4-BE49-F238E27FC236}">
                <a16:creationId xmlns:a16="http://schemas.microsoft.com/office/drawing/2014/main" id="{74F532EF-9025-7A2C-BEE0-5F1EEEE736A0}"/>
              </a:ext>
            </a:extLst>
          </p:cNvPr>
          <p:cNvSpPr txBox="1"/>
          <p:nvPr/>
        </p:nvSpPr>
        <p:spPr>
          <a:xfrm>
            <a:off x="7400368" y="5899239"/>
            <a:ext cx="2182858" cy="276999"/>
          </a:xfrm>
          <a:prstGeom prst="rect">
            <a:avLst/>
          </a:prstGeom>
          <a:noFill/>
        </p:spPr>
        <p:txBody>
          <a:bodyPr wrap="square">
            <a:spAutoFit/>
          </a:bodyPr>
          <a:lstStyle/>
          <a:p>
            <a:pPr algn="ctr"/>
            <a:r>
              <a:rPr lang="en-US" sz="1200" i="1" dirty="0">
                <a:solidFill>
                  <a:srgbClr val="FF0000"/>
                </a:solidFill>
              </a:rPr>
              <a:t>Fig. 16 </a:t>
            </a:r>
            <a:r>
              <a:rPr lang="en-US" sz="1200" i="1" dirty="0">
                <a:solidFill>
                  <a:srgbClr val="002060"/>
                </a:solidFill>
              </a:rPr>
              <a:t>After Tuning</a:t>
            </a:r>
          </a:p>
        </p:txBody>
      </p:sp>
    </p:spTree>
    <p:extLst>
      <p:ext uri="{BB962C8B-B14F-4D97-AF65-F5344CB8AC3E}">
        <p14:creationId xmlns:p14="http://schemas.microsoft.com/office/powerpoint/2010/main" val="119987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7236F50-600E-70FA-363C-6DA4A41E2472}"/>
              </a:ext>
            </a:extLst>
          </p:cNvPr>
          <p:cNvSpPr>
            <a:spLocks noGrp="1"/>
          </p:cNvSpPr>
          <p:nvPr>
            <p:ph type="ftr" sz="quarter" idx="11"/>
          </p:nvPr>
        </p:nvSpPr>
        <p:spPr/>
        <p:txBody>
          <a:bodyPr/>
          <a:lstStyle/>
          <a:p>
            <a:pPr rtl="0"/>
            <a:r>
              <a:rPr lang="en-GB" noProof="0" dirty="0"/>
              <a:t>PRESENTATION TITLE</a:t>
            </a:r>
          </a:p>
        </p:txBody>
      </p:sp>
      <p:sp>
        <p:nvSpPr>
          <p:cNvPr id="8" name="Date Placeholder 7">
            <a:extLst>
              <a:ext uri="{FF2B5EF4-FFF2-40B4-BE49-F238E27FC236}">
                <a16:creationId xmlns:a16="http://schemas.microsoft.com/office/drawing/2014/main" id="{F7EE3D5E-6AC8-BA8F-81C6-37EEB24CC52D}"/>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B3D0B8D9-E79B-EA3A-7019-9C28CECA081C}"/>
              </a:ext>
            </a:extLst>
          </p:cNvPr>
          <p:cNvSpPr>
            <a:spLocks noGrp="1"/>
          </p:cNvSpPr>
          <p:nvPr>
            <p:ph type="sldNum" sz="quarter" idx="12"/>
          </p:nvPr>
        </p:nvSpPr>
        <p:spPr/>
        <p:txBody>
          <a:bodyPr/>
          <a:lstStyle/>
          <a:p>
            <a:pPr rtl="0"/>
            <a:fld id="{E30AF5A0-43BB-4336-8627-9123B9144D80}" type="slidenum">
              <a:rPr lang="en-GB" noProof="0" smtClean="0"/>
              <a:t>16</a:t>
            </a:fld>
            <a:endParaRPr lang="en-GB" noProof="0"/>
          </a:p>
        </p:txBody>
      </p:sp>
      <p:sp>
        <p:nvSpPr>
          <p:cNvPr id="19" name="TextBox 18">
            <a:extLst>
              <a:ext uri="{FF2B5EF4-FFF2-40B4-BE49-F238E27FC236}">
                <a16:creationId xmlns:a16="http://schemas.microsoft.com/office/drawing/2014/main" id="{86A19FC0-C292-C929-F9DB-0FCC72DA870E}"/>
              </a:ext>
            </a:extLst>
          </p:cNvPr>
          <p:cNvSpPr txBox="1"/>
          <p:nvPr/>
        </p:nvSpPr>
        <p:spPr>
          <a:xfrm>
            <a:off x="588112" y="4976788"/>
            <a:ext cx="2799714" cy="276999"/>
          </a:xfrm>
          <a:prstGeom prst="rect">
            <a:avLst/>
          </a:prstGeom>
          <a:noFill/>
        </p:spPr>
        <p:txBody>
          <a:bodyPr wrap="square">
            <a:spAutoFit/>
          </a:bodyPr>
          <a:lstStyle/>
          <a:p>
            <a:pPr algn="ctr"/>
            <a:r>
              <a:rPr lang="en-US" sz="1200" i="1" dirty="0">
                <a:solidFill>
                  <a:srgbClr val="FF0000"/>
                </a:solidFill>
              </a:rPr>
              <a:t>Fig. 17 </a:t>
            </a:r>
            <a:r>
              <a:rPr lang="en-US" sz="1200" i="1" dirty="0">
                <a:solidFill>
                  <a:srgbClr val="002060"/>
                </a:solidFill>
              </a:rPr>
              <a:t>Training Accuracy vs Epochs</a:t>
            </a:r>
          </a:p>
        </p:txBody>
      </p:sp>
      <p:sp>
        <p:nvSpPr>
          <p:cNvPr id="20" name="TextBox 19">
            <a:extLst>
              <a:ext uri="{FF2B5EF4-FFF2-40B4-BE49-F238E27FC236}">
                <a16:creationId xmlns:a16="http://schemas.microsoft.com/office/drawing/2014/main" id="{AC5E0EEB-6823-8E9A-3E18-C4EE71C76FF1}"/>
              </a:ext>
            </a:extLst>
          </p:cNvPr>
          <p:cNvSpPr txBox="1"/>
          <p:nvPr/>
        </p:nvSpPr>
        <p:spPr>
          <a:xfrm>
            <a:off x="3656234" y="4976788"/>
            <a:ext cx="2340591" cy="276999"/>
          </a:xfrm>
          <a:prstGeom prst="rect">
            <a:avLst/>
          </a:prstGeom>
          <a:noFill/>
        </p:spPr>
        <p:txBody>
          <a:bodyPr wrap="square">
            <a:spAutoFit/>
          </a:bodyPr>
          <a:lstStyle/>
          <a:p>
            <a:pPr algn="ctr"/>
            <a:r>
              <a:rPr lang="en-US" sz="1200" i="1" dirty="0">
                <a:solidFill>
                  <a:srgbClr val="FF0000"/>
                </a:solidFill>
              </a:rPr>
              <a:t>Fig. 18 </a:t>
            </a:r>
            <a:r>
              <a:rPr lang="en-US" sz="1200" i="1" dirty="0">
                <a:solidFill>
                  <a:srgbClr val="002060"/>
                </a:solidFill>
              </a:rPr>
              <a:t>Training Loss vs Epochs</a:t>
            </a:r>
          </a:p>
        </p:txBody>
      </p:sp>
      <p:sp>
        <p:nvSpPr>
          <p:cNvPr id="24" name="TextBox 23">
            <a:extLst>
              <a:ext uri="{FF2B5EF4-FFF2-40B4-BE49-F238E27FC236}">
                <a16:creationId xmlns:a16="http://schemas.microsoft.com/office/drawing/2014/main" id="{73EB9E99-F088-E7A1-FC17-91E4D4449D28}"/>
              </a:ext>
            </a:extLst>
          </p:cNvPr>
          <p:cNvSpPr txBox="1"/>
          <p:nvPr/>
        </p:nvSpPr>
        <p:spPr>
          <a:xfrm>
            <a:off x="6406308" y="4908550"/>
            <a:ext cx="2479438" cy="461665"/>
          </a:xfrm>
          <a:prstGeom prst="rect">
            <a:avLst/>
          </a:prstGeom>
          <a:noFill/>
        </p:spPr>
        <p:txBody>
          <a:bodyPr wrap="square">
            <a:spAutoFit/>
          </a:bodyPr>
          <a:lstStyle/>
          <a:p>
            <a:pPr algn="ctr"/>
            <a:r>
              <a:rPr lang="en-US" sz="1200" i="1" dirty="0">
                <a:solidFill>
                  <a:srgbClr val="FF0000"/>
                </a:solidFill>
              </a:rPr>
              <a:t>Fig. 19 </a:t>
            </a:r>
            <a:r>
              <a:rPr lang="en-US" sz="1200" i="1" dirty="0">
                <a:solidFill>
                  <a:srgbClr val="002060"/>
                </a:solidFill>
              </a:rPr>
              <a:t>Validation Loss and Accuracy vs Epochs</a:t>
            </a:r>
          </a:p>
        </p:txBody>
      </p:sp>
      <p:sp>
        <p:nvSpPr>
          <p:cNvPr id="25" name="TextBox 24">
            <a:extLst>
              <a:ext uri="{FF2B5EF4-FFF2-40B4-BE49-F238E27FC236}">
                <a16:creationId xmlns:a16="http://schemas.microsoft.com/office/drawing/2014/main" id="{AADF434A-6E21-4032-7D7F-B2E2CBAD07FF}"/>
              </a:ext>
            </a:extLst>
          </p:cNvPr>
          <p:cNvSpPr txBox="1"/>
          <p:nvPr/>
        </p:nvSpPr>
        <p:spPr>
          <a:xfrm>
            <a:off x="9204184" y="4976788"/>
            <a:ext cx="2340591" cy="276999"/>
          </a:xfrm>
          <a:prstGeom prst="rect">
            <a:avLst/>
          </a:prstGeom>
          <a:noFill/>
        </p:spPr>
        <p:txBody>
          <a:bodyPr wrap="square">
            <a:spAutoFit/>
          </a:bodyPr>
          <a:lstStyle/>
          <a:p>
            <a:pPr algn="ctr"/>
            <a:r>
              <a:rPr lang="en-US" sz="1200" i="1" dirty="0">
                <a:solidFill>
                  <a:srgbClr val="FF0000"/>
                </a:solidFill>
              </a:rPr>
              <a:t>Fig. 20 </a:t>
            </a:r>
            <a:r>
              <a:rPr lang="en-US" sz="1200" i="1" dirty="0" err="1">
                <a:solidFill>
                  <a:srgbClr val="002060"/>
                </a:solidFill>
              </a:rPr>
              <a:t>ROC_Curve</a:t>
            </a:r>
            <a:endParaRPr lang="en-US" sz="1200" i="1" dirty="0">
              <a:solidFill>
                <a:srgbClr val="002060"/>
              </a:solidFill>
            </a:endParaRPr>
          </a:p>
        </p:txBody>
      </p:sp>
      <p:sp>
        <p:nvSpPr>
          <p:cNvPr id="26" name="Title 1">
            <a:extLst>
              <a:ext uri="{FF2B5EF4-FFF2-40B4-BE49-F238E27FC236}">
                <a16:creationId xmlns:a16="http://schemas.microsoft.com/office/drawing/2014/main" id="{C3EC02CD-861D-33FD-C464-28FDA14AE4E3}"/>
              </a:ext>
            </a:extLst>
          </p:cNvPr>
          <p:cNvSpPr>
            <a:spLocks noGrp="1"/>
          </p:cNvSpPr>
          <p:nvPr>
            <p:ph type="title"/>
          </p:nvPr>
        </p:nvSpPr>
        <p:spPr>
          <a:xfrm>
            <a:off x="832513" y="891857"/>
            <a:ext cx="11034229" cy="564320"/>
          </a:xfrm>
        </p:spPr>
        <p:txBody>
          <a:bodyPr/>
          <a:lstStyle/>
          <a:p>
            <a:r>
              <a:rPr lang="en-US" sz="2800" dirty="0"/>
              <a:t>Results &amp; observations</a:t>
            </a:r>
          </a:p>
        </p:txBody>
      </p:sp>
      <p:pic>
        <p:nvPicPr>
          <p:cNvPr id="2" name="Picture 1">
            <a:extLst>
              <a:ext uri="{FF2B5EF4-FFF2-40B4-BE49-F238E27FC236}">
                <a16:creationId xmlns:a16="http://schemas.microsoft.com/office/drawing/2014/main" id="{7ED42965-8A33-CE43-4554-B9C51F679CC7}"/>
              </a:ext>
            </a:extLst>
          </p:cNvPr>
          <p:cNvPicPr>
            <a:picLocks noChangeAspect="1"/>
          </p:cNvPicPr>
          <p:nvPr/>
        </p:nvPicPr>
        <p:blipFill>
          <a:blip r:embed="rId3"/>
          <a:stretch>
            <a:fillRect/>
          </a:stretch>
        </p:blipFill>
        <p:spPr>
          <a:xfrm>
            <a:off x="436728" y="1881213"/>
            <a:ext cx="3006354" cy="3027338"/>
          </a:xfrm>
          <a:prstGeom prst="rect">
            <a:avLst/>
          </a:prstGeom>
        </p:spPr>
      </p:pic>
      <p:pic>
        <p:nvPicPr>
          <p:cNvPr id="5" name="Picture 4">
            <a:extLst>
              <a:ext uri="{FF2B5EF4-FFF2-40B4-BE49-F238E27FC236}">
                <a16:creationId xmlns:a16="http://schemas.microsoft.com/office/drawing/2014/main" id="{C5BBBAD3-ECF3-1B1F-8715-8951D1C94D01}"/>
              </a:ext>
            </a:extLst>
          </p:cNvPr>
          <p:cNvPicPr>
            <a:picLocks noChangeAspect="1"/>
          </p:cNvPicPr>
          <p:nvPr/>
        </p:nvPicPr>
        <p:blipFill>
          <a:blip r:embed="rId4"/>
          <a:stretch>
            <a:fillRect/>
          </a:stretch>
        </p:blipFill>
        <p:spPr>
          <a:xfrm>
            <a:off x="3387826" y="1849812"/>
            <a:ext cx="2877409" cy="3058738"/>
          </a:xfrm>
          <a:prstGeom prst="rect">
            <a:avLst/>
          </a:prstGeom>
        </p:spPr>
      </p:pic>
      <p:pic>
        <p:nvPicPr>
          <p:cNvPr id="6" name="Picture 5">
            <a:extLst>
              <a:ext uri="{FF2B5EF4-FFF2-40B4-BE49-F238E27FC236}">
                <a16:creationId xmlns:a16="http://schemas.microsoft.com/office/drawing/2014/main" id="{B55E86E3-6BC9-BC25-A1E7-BE74BCF2E75E}"/>
              </a:ext>
            </a:extLst>
          </p:cNvPr>
          <p:cNvPicPr>
            <a:picLocks noChangeAspect="1"/>
          </p:cNvPicPr>
          <p:nvPr/>
        </p:nvPicPr>
        <p:blipFill>
          <a:blip r:embed="rId5"/>
          <a:stretch>
            <a:fillRect/>
          </a:stretch>
        </p:blipFill>
        <p:spPr>
          <a:xfrm>
            <a:off x="6265236" y="1849812"/>
            <a:ext cx="2728452" cy="3058738"/>
          </a:xfrm>
          <a:prstGeom prst="rect">
            <a:avLst/>
          </a:prstGeom>
        </p:spPr>
      </p:pic>
      <p:pic>
        <p:nvPicPr>
          <p:cNvPr id="10" name="Picture 9">
            <a:extLst>
              <a:ext uri="{FF2B5EF4-FFF2-40B4-BE49-F238E27FC236}">
                <a16:creationId xmlns:a16="http://schemas.microsoft.com/office/drawing/2014/main" id="{8F96899F-D607-6818-D16F-185C85E581FC}"/>
              </a:ext>
            </a:extLst>
          </p:cNvPr>
          <p:cNvPicPr>
            <a:picLocks noChangeAspect="1"/>
          </p:cNvPicPr>
          <p:nvPr/>
        </p:nvPicPr>
        <p:blipFill>
          <a:blip r:embed="rId6"/>
          <a:stretch>
            <a:fillRect/>
          </a:stretch>
        </p:blipFill>
        <p:spPr>
          <a:xfrm>
            <a:off x="8993688" y="1881213"/>
            <a:ext cx="2761584" cy="2995936"/>
          </a:xfrm>
          <a:prstGeom prst="rect">
            <a:avLst/>
          </a:prstGeom>
        </p:spPr>
      </p:pic>
    </p:spTree>
    <p:extLst>
      <p:ext uri="{BB962C8B-B14F-4D97-AF65-F5344CB8AC3E}">
        <p14:creationId xmlns:p14="http://schemas.microsoft.com/office/powerpoint/2010/main" val="313635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7236F50-600E-70FA-363C-6DA4A41E2472}"/>
              </a:ext>
            </a:extLst>
          </p:cNvPr>
          <p:cNvSpPr>
            <a:spLocks noGrp="1"/>
          </p:cNvSpPr>
          <p:nvPr>
            <p:ph type="ftr" sz="quarter" idx="11"/>
          </p:nvPr>
        </p:nvSpPr>
        <p:spPr/>
        <p:txBody>
          <a:bodyPr/>
          <a:lstStyle/>
          <a:p>
            <a:pPr rtl="0"/>
            <a:r>
              <a:rPr lang="en-GB" noProof="0" dirty="0"/>
              <a:t>PRESENTATION TITLE</a:t>
            </a:r>
          </a:p>
        </p:txBody>
      </p:sp>
      <p:sp>
        <p:nvSpPr>
          <p:cNvPr id="8" name="Date Placeholder 7">
            <a:extLst>
              <a:ext uri="{FF2B5EF4-FFF2-40B4-BE49-F238E27FC236}">
                <a16:creationId xmlns:a16="http://schemas.microsoft.com/office/drawing/2014/main" id="{F7EE3D5E-6AC8-BA8F-81C6-37EEB24CC52D}"/>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B3D0B8D9-E79B-EA3A-7019-9C28CECA081C}"/>
              </a:ext>
            </a:extLst>
          </p:cNvPr>
          <p:cNvSpPr>
            <a:spLocks noGrp="1"/>
          </p:cNvSpPr>
          <p:nvPr>
            <p:ph type="sldNum" sz="quarter" idx="12"/>
          </p:nvPr>
        </p:nvSpPr>
        <p:spPr/>
        <p:txBody>
          <a:bodyPr/>
          <a:lstStyle/>
          <a:p>
            <a:pPr rtl="0"/>
            <a:fld id="{E30AF5A0-43BB-4336-8627-9123B9144D80}" type="slidenum">
              <a:rPr lang="en-GB" noProof="0" smtClean="0"/>
              <a:t>17</a:t>
            </a:fld>
            <a:endParaRPr lang="en-GB" noProof="0"/>
          </a:p>
        </p:txBody>
      </p:sp>
      <p:sp>
        <p:nvSpPr>
          <p:cNvPr id="19" name="TextBox 18">
            <a:extLst>
              <a:ext uri="{FF2B5EF4-FFF2-40B4-BE49-F238E27FC236}">
                <a16:creationId xmlns:a16="http://schemas.microsoft.com/office/drawing/2014/main" id="{86A19FC0-C292-C929-F9DB-0FCC72DA870E}"/>
              </a:ext>
            </a:extLst>
          </p:cNvPr>
          <p:cNvSpPr txBox="1"/>
          <p:nvPr/>
        </p:nvSpPr>
        <p:spPr>
          <a:xfrm>
            <a:off x="1104500" y="4839589"/>
            <a:ext cx="2799714" cy="276999"/>
          </a:xfrm>
          <a:prstGeom prst="rect">
            <a:avLst/>
          </a:prstGeom>
          <a:noFill/>
        </p:spPr>
        <p:txBody>
          <a:bodyPr wrap="square">
            <a:spAutoFit/>
          </a:bodyPr>
          <a:lstStyle/>
          <a:p>
            <a:pPr algn="ctr"/>
            <a:r>
              <a:rPr lang="en-US" sz="1200" i="1" dirty="0">
                <a:solidFill>
                  <a:srgbClr val="FF0000"/>
                </a:solidFill>
              </a:rPr>
              <a:t>Fig. 21 </a:t>
            </a:r>
            <a:r>
              <a:rPr lang="en-US" sz="1200" i="1" dirty="0">
                <a:solidFill>
                  <a:srgbClr val="002060"/>
                </a:solidFill>
              </a:rPr>
              <a:t>Precision, Recall , F1 Score</a:t>
            </a:r>
          </a:p>
        </p:txBody>
      </p:sp>
      <p:sp>
        <p:nvSpPr>
          <p:cNvPr id="20" name="TextBox 19">
            <a:extLst>
              <a:ext uri="{FF2B5EF4-FFF2-40B4-BE49-F238E27FC236}">
                <a16:creationId xmlns:a16="http://schemas.microsoft.com/office/drawing/2014/main" id="{AC5E0EEB-6823-8E9A-3E18-C4EE71C76FF1}"/>
              </a:ext>
            </a:extLst>
          </p:cNvPr>
          <p:cNvSpPr txBox="1"/>
          <p:nvPr/>
        </p:nvSpPr>
        <p:spPr>
          <a:xfrm>
            <a:off x="4857235" y="4838288"/>
            <a:ext cx="2340591" cy="276999"/>
          </a:xfrm>
          <a:prstGeom prst="rect">
            <a:avLst/>
          </a:prstGeom>
          <a:noFill/>
        </p:spPr>
        <p:txBody>
          <a:bodyPr wrap="square">
            <a:spAutoFit/>
          </a:bodyPr>
          <a:lstStyle/>
          <a:p>
            <a:pPr algn="ctr"/>
            <a:r>
              <a:rPr lang="en-US" sz="1200" i="1" dirty="0">
                <a:solidFill>
                  <a:srgbClr val="FF0000"/>
                </a:solidFill>
              </a:rPr>
              <a:t>Fig. 22 </a:t>
            </a:r>
            <a:r>
              <a:rPr lang="en-US" sz="1200" i="1" dirty="0">
                <a:solidFill>
                  <a:srgbClr val="002060"/>
                </a:solidFill>
              </a:rPr>
              <a:t>TPR, FPR, </a:t>
            </a:r>
            <a:r>
              <a:rPr lang="en-US" sz="1200" i="1" dirty="0" err="1">
                <a:solidFill>
                  <a:srgbClr val="002060"/>
                </a:solidFill>
              </a:rPr>
              <a:t>ROC_Score</a:t>
            </a:r>
            <a:endParaRPr lang="en-US" sz="1200" i="1" dirty="0">
              <a:solidFill>
                <a:srgbClr val="002060"/>
              </a:solidFill>
            </a:endParaRPr>
          </a:p>
        </p:txBody>
      </p:sp>
      <p:sp>
        <p:nvSpPr>
          <p:cNvPr id="24" name="TextBox 23">
            <a:extLst>
              <a:ext uri="{FF2B5EF4-FFF2-40B4-BE49-F238E27FC236}">
                <a16:creationId xmlns:a16="http://schemas.microsoft.com/office/drawing/2014/main" id="{73EB9E99-F088-E7A1-FC17-91E4D4449D28}"/>
              </a:ext>
            </a:extLst>
          </p:cNvPr>
          <p:cNvSpPr txBox="1"/>
          <p:nvPr/>
        </p:nvSpPr>
        <p:spPr>
          <a:xfrm>
            <a:off x="8150847" y="4838288"/>
            <a:ext cx="2936653" cy="461665"/>
          </a:xfrm>
          <a:prstGeom prst="rect">
            <a:avLst/>
          </a:prstGeom>
          <a:noFill/>
        </p:spPr>
        <p:txBody>
          <a:bodyPr wrap="square">
            <a:spAutoFit/>
          </a:bodyPr>
          <a:lstStyle/>
          <a:p>
            <a:pPr algn="ctr"/>
            <a:r>
              <a:rPr lang="en-US" sz="1200" i="1" dirty="0">
                <a:solidFill>
                  <a:srgbClr val="FF0000"/>
                </a:solidFill>
              </a:rPr>
              <a:t>Fig. 23 </a:t>
            </a:r>
            <a:r>
              <a:rPr lang="en-US" sz="1200" i="1" dirty="0">
                <a:solidFill>
                  <a:srgbClr val="002060"/>
                </a:solidFill>
              </a:rPr>
              <a:t>Loss and Accuracy for Training and Test Phase</a:t>
            </a:r>
          </a:p>
        </p:txBody>
      </p:sp>
      <p:sp>
        <p:nvSpPr>
          <p:cNvPr id="26" name="Title 1">
            <a:extLst>
              <a:ext uri="{FF2B5EF4-FFF2-40B4-BE49-F238E27FC236}">
                <a16:creationId xmlns:a16="http://schemas.microsoft.com/office/drawing/2014/main" id="{C3EC02CD-861D-33FD-C464-28FDA14AE4E3}"/>
              </a:ext>
            </a:extLst>
          </p:cNvPr>
          <p:cNvSpPr>
            <a:spLocks noGrp="1"/>
          </p:cNvSpPr>
          <p:nvPr>
            <p:ph type="title"/>
          </p:nvPr>
        </p:nvSpPr>
        <p:spPr>
          <a:xfrm>
            <a:off x="832513" y="891857"/>
            <a:ext cx="11034229" cy="564320"/>
          </a:xfrm>
        </p:spPr>
        <p:txBody>
          <a:bodyPr/>
          <a:lstStyle/>
          <a:p>
            <a:r>
              <a:rPr lang="en-US" sz="2800" dirty="0"/>
              <a:t>Results &amp; observations</a:t>
            </a:r>
          </a:p>
        </p:txBody>
      </p:sp>
      <p:pic>
        <p:nvPicPr>
          <p:cNvPr id="12" name="Picture 11" descr="Table&#10;&#10;Description automatically generated">
            <a:extLst>
              <a:ext uri="{FF2B5EF4-FFF2-40B4-BE49-F238E27FC236}">
                <a16:creationId xmlns:a16="http://schemas.microsoft.com/office/drawing/2014/main" id="{8E1D74FC-F0D0-575D-DCAA-ADFFC086032E}"/>
              </a:ext>
            </a:extLst>
          </p:cNvPr>
          <p:cNvPicPr>
            <a:picLocks noChangeAspect="1"/>
          </p:cNvPicPr>
          <p:nvPr/>
        </p:nvPicPr>
        <p:blipFill>
          <a:blip r:embed="rId3"/>
          <a:stretch>
            <a:fillRect/>
          </a:stretch>
        </p:blipFill>
        <p:spPr>
          <a:xfrm>
            <a:off x="832513" y="2048557"/>
            <a:ext cx="3343689" cy="2538483"/>
          </a:xfrm>
          <a:prstGeom prst="rect">
            <a:avLst/>
          </a:prstGeom>
        </p:spPr>
      </p:pic>
      <p:pic>
        <p:nvPicPr>
          <p:cNvPr id="14" name="Picture 13" descr="Table&#10;&#10;Description automatically generated">
            <a:extLst>
              <a:ext uri="{FF2B5EF4-FFF2-40B4-BE49-F238E27FC236}">
                <a16:creationId xmlns:a16="http://schemas.microsoft.com/office/drawing/2014/main" id="{75FFAAD7-6D24-42F6-DC7C-4FA7ADE17E47}"/>
              </a:ext>
            </a:extLst>
          </p:cNvPr>
          <p:cNvPicPr>
            <a:picLocks noChangeAspect="1"/>
          </p:cNvPicPr>
          <p:nvPr/>
        </p:nvPicPr>
        <p:blipFill rotWithShape="1">
          <a:blip r:embed="rId4"/>
          <a:srcRect r="27588"/>
          <a:stretch/>
        </p:blipFill>
        <p:spPr>
          <a:xfrm>
            <a:off x="4425965" y="2048557"/>
            <a:ext cx="3203133" cy="2646273"/>
          </a:xfrm>
          <a:prstGeom prst="rect">
            <a:avLst/>
          </a:prstGeom>
        </p:spPr>
      </p:pic>
      <p:pic>
        <p:nvPicPr>
          <p:cNvPr id="16" name="Picture 15" descr="Table&#10;&#10;Description automatically generated">
            <a:extLst>
              <a:ext uri="{FF2B5EF4-FFF2-40B4-BE49-F238E27FC236}">
                <a16:creationId xmlns:a16="http://schemas.microsoft.com/office/drawing/2014/main" id="{320D6638-1CE6-F20D-C8B8-D421D310FEF7}"/>
              </a:ext>
            </a:extLst>
          </p:cNvPr>
          <p:cNvPicPr>
            <a:picLocks noChangeAspect="1"/>
          </p:cNvPicPr>
          <p:nvPr/>
        </p:nvPicPr>
        <p:blipFill rotWithShape="1">
          <a:blip r:embed="rId5"/>
          <a:srcRect r="28029"/>
          <a:stretch/>
        </p:blipFill>
        <p:spPr>
          <a:xfrm>
            <a:off x="7812524" y="2048556"/>
            <a:ext cx="3391444" cy="2538483"/>
          </a:xfrm>
          <a:prstGeom prst="rect">
            <a:avLst/>
          </a:prstGeom>
        </p:spPr>
      </p:pic>
    </p:spTree>
    <p:extLst>
      <p:ext uri="{BB962C8B-B14F-4D97-AF65-F5344CB8AC3E}">
        <p14:creationId xmlns:p14="http://schemas.microsoft.com/office/powerpoint/2010/main" val="1246721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7236F50-600E-70FA-363C-6DA4A41E2472}"/>
              </a:ext>
            </a:extLst>
          </p:cNvPr>
          <p:cNvSpPr>
            <a:spLocks noGrp="1"/>
          </p:cNvSpPr>
          <p:nvPr>
            <p:ph type="ftr" sz="quarter" idx="11"/>
          </p:nvPr>
        </p:nvSpPr>
        <p:spPr/>
        <p:txBody>
          <a:bodyPr/>
          <a:lstStyle/>
          <a:p>
            <a:pPr rtl="0"/>
            <a:r>
              <a:rPr lang="en-GB" noProof="0" dirty="0"/>
              <a:t>PRESENTATION TITLE</a:t>
            </a:r>
          </a:p>
        </p:txBody>
      </p:sp>
      <p:sp>
        <p:nvSpPr>
          <p:cNvPr id="8" name="Date Placeholder 7">
            <a:extLst>
              <a:ext uri="{FF2B5EF4-FFF2-40B4-BE49-F238E27FC236}">
                <a16:creationId xmlns:a16="http://schemas.microsoft.com/office/drawing/2014/main" id="{F7EE3D5E-6AC8-BA8F-81C6-37EEB24CC52D}"/>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B3D0B8D9-E79B-EA3A-7019-9C28CECA081C}"/>
              </a:ext>
            </a:extLst>
          </p:cNvPr>
          <p:cNvSpPr>
            <a:spLocks noGrp="1"/>
          </p:cNvSpPr>
          <p:nvPr>
            <p:ph type="sldNum" sz="quarter" idx="12"/>
          </p:nvPr>
        </p:nvSpPr>
        <p:spPr/>
        <p:txBody>
          <a:bodyPr/>
          <a:lstStyle/>
          <a:p>
            <a:pPr rtl="0"/>
            <a:fld id="{E30AF5A0-43BB-4336-8627-9123B9144D80}" type="slidenum">
              <a:rPr lang="en-GB" noProof="0" smtClean="0"/>
              <a:t>18</a:t>
            </a:fld>
            <a:endParaRPr lang="en-GB" noProof="0"/>
          </a:p>
        </p:txBody>
      </p:sp>
      <p:sp>
        <p:nvSpPr>
          <p:cNvPr id="26" name="Title 1">
            <a:extLst>
              <a:ext uri="{FF2B5EF4-FFF2-40B4-BE49-F238E27FC236}">
                <a16:creationId xmlns:a16="http://schemas.microsoft.com/office/drawing/2014/main" id="{C3EC02CD-861D-33FD-C464-28FDA14AE4E3}"/>
              </a:ext>
            </a:extLst>
          </p:cNvPr>
          <p:cNvSpPr>
            <a:spLocks noGrp="1"/>
          </p:cNvSpPr>
          <p:nvPr>
            <p:ph type="title"/>
          </p:nvPr>
        </p:nvSpPr>
        <p:spPr>
          <a:xfrm>
            <a:off x="832513" y="891857"/>
            <a:ext cx="11034229" cy="564320"/>
          </a:xfrm>
        </p:spPr>
        <p:txBody>
          <a:bodyPr/>
          <a:lstStyle/>
          <a:p>
            <a:r>
              <a:rPr lang="en-US" sz="2800" dirty="0"/>
              <a:t>COMPARISON OF CNN VS RNN:</a:t>
            </a:r>
          </a:p>
        </p:txBody>
      </p:sp>
      <p:sp>
        <p:nvSpPr>
          <p:cNvPr id="2" name="TextBox 1">
            <a:extLst>
              <a:ext uri="{FF2B5EF4-FFF2-40B4-BE49-F238E27FC236}">
                <a16:creationId xmlns:a16="http://schemas.microsoft.com/office/drawing/2014/main" id="{C80320BF-348F-BC39-D413-F969566173D6}"/>
              </a:ext>
            </a:extLst>
          </p:cNvPr>
          <p:cNvSpPr txBox="1"/>
          <p:nvPr/>
        </p:nvSpPr>
        <p:spPr>
          <a:xfrm>
            <a:off x="937549" y="1574157"/>
            <a:ext cx="10653817" cy="4154984"/>
          </a:xfrm>
          <a:prstGeom prst="rect">
            <a:avLst/>
          </a:prstGeom>
          <a:noFill/>
        </p:spPr>
        <p:txBody>
          <a:bodyPr wrap="square" rtlCol="0">
            <a:spAutoFit/>
          </a:bodyPr>
          <a:lstStyle/>
          <a:p>
            <a:pPr rtl="0"/>
            <a:r>
              <a:rPr lang="en-US" sz="2400" dirty="0">
                <a:effectLst/>
                <a:latin typeface="+mj-lt"/>
              </a:rPr>
              <a:t>We have also compared the model testing accuracy with the RNN(Recurrent Neural Network) model.</a:t>
            </a:r>
          </a:p>
          <a:p>
            <a:pPr rtl="0"/>
            <a:r>
              <a:rPr lang="en-US" sz="2400" dirty="0">
                <a:effectLst/>
                <a:latin typeface="+mj-lt"/>
              </a:rPr>
              <a:t> </a:t>
            </a:r>
          </a:p>
          <a:p>
            <a:pPr rtl="0"/>
            <a:r>
              <a:rPr lang="en-US" sz="2400" dirty="0">
                <a:effectLst/>
                <a:latin typeface="+mj-lt"/>
              </a:rPr>
              <a:t>The </a:t>
            </a:r>
            <a:r>
              <a:rPr lang="en-US" sz="2400" dirty="0">
                <a:solidFill>
                  <a:srgbClr val="00B050"/>
                </a:solidFill>
                <a:effectLst/>
                <a:latin typeface="+mj-lt"/>
              </a:rPr>
              <a:t>testing accuracy was 85.71%, </a:t>
            </a:r>
            <a:r>
              <a:rPr lang="en-US" sz="2400" dirty="0">
                <a:effectLst/>
                <a:latin typeface="+mj-lt"/>
              </a:rPr>
              <a:t>and the </a:t>
            </a:r>
            <a:r>
              <a:rPr lang="en-US" sz="2400" dirty="0">
                <a:solidFill>
                  <a:srgbClr val="FF0000"/>
                </a:solidFill>
                <a:effectLst/>
                <a:latin typeface="+mj-lt"/>
              </a:rPr>
              <a:t>testing loss was 93.69%.</a:t>
            </a:r>
          </a:p>
          <a:p>
            <a:pPr rtl="0"/>
            <a:r>
              <a:rPr lang="en-US" sz="2400" dirty="0">
                <a:effectLst/>
                <a:latin typeface="+mj-lt"/>
              </a:rPr>
              <a:t> </a:t>
            </a:r>
          </a:p>
          <a:p>
            <a:pPr rtl="0"/>
            <a:r>
              <a:rPr lang="en-US" sz="2400" dirty="0">
                <a:effectLst/>
                <a:latin typeface="+mj-lt"/>
              </a:rPr>
              <a:t>A loss function compares the targeted and predicted output values. We aim to minimize the loss.</a:t>
            </a:r>
          </a:p>
          <a:p>
            <a:pPr rtl="0"/>
            <a:r>
              <a:rPr lang="en-US" sz="2400" dirty="0">
                <a:effectLst/>
                <a:latin typeface="+mj-lt"/>
              </a:rPr>
              <a:t> </a:t>
            </a:r>
          </a:p>
          <a:p>
            <a:pPr rtl="0"/>
            <a:r>
              <a:rPr lang="en-US" sz="2400" dirty="0">
                <a:effectLst/>
                <a:latin typeface="+mj-lt"/>
              </a:rPr>
              <a:t>Our </a:t>
            </a:r>
            <a:r>
              <a:rPr lang="en-US" sz="2400" dirty="0">
                <a:solidFill>
                  <a:srgbClr val="942092"/>
                </a:solidFill>
                <a:effectLst/>
                <a:latin typeface="+mj-lt"/>
              </a:rPr>
              <a:t>CNN model outperforms the RNN model</a:t>
            </a:r>
            <a:r>
              <a:rPr lang="en-US" sz="2400" dirty="0">
                <a:effectLst/>
                <a:latin typeface="+mj-lt"/>
              </a:rPr>
              <a:t> in terms of testing accuracy and testing loss</a:t>
            </a:r>
            <a:r>
              <a:rPr lang="en-US" sz="2400" dirty="0">
                <a:solidFill>
                  <a:srgbClr val="0432FF"/>
                </a:solidFill>
                <a:effectLst/>
                <a:latin typeface="+mj-lt"/>
              </a:rPr>
              <a:t>, Recall-0.74</a:t>
            </a:r>
            <a:r>
              <a:rPr lang="en-US" sz="2400" dirty="0">
                <a:effectLst/>
                <a:latin typeface="+mj-lt"/>
              </a:rPr>
              <a:t>, </a:t>
            </a:r>
            <a:r>
              <a:rPr lang="en-US" sz="2400" dirty="0">
                <a:solidFill>
                  <a:srgbClr val="7E1900"/>
                </a:solidFill>
                <a:effectLst/>
                <a:latin typeface="+mj-lt"/>
              </a:rPr>
              <a:t>F1-Score-0.83</a:t>
            </a:r>
            <a:r>
              <a:rPr lang="en-US" sz="2400" dirty="0">
                <a:effectLst/>
                <a:latin typeface="+mj-lt"/>
              </a:rPr>
              <a:t>.</a:t>
            </a:r>
          </a:p>
          <a:p>
            <a:pPr rtl="0"/>
            <a:endParaRPr lang="en-US" sz="2400" dirty="0">
              <a:effectLst/>
              <a:latin typeface="+mj-lt"/>
            </a:endParaRPr>
          </a:p>
        </p:txBody>
      </p:sp>
    </p:spTree>
    <p:extLst>
      <p:ext uri="{BB962C8B-B14F-4D97-AF65-F5344CB8AC3E}">
        <p14:creationId xmlns:p14="http://schemas.microsoft.com/office/powerpoint/2010/main" val="3357656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B0E4-44DA-FE5D-2DA7-EACA7EB1D22C}"/>
              </a:ext>
            </a:extLst>
          </p:cNvPr>
          <p:cNvSpPr>
            <a:spLocks noGrp="1"/>
          </p:cNvSpPr>
          <p:nvPr>
            <p:ph type="title"/>
          </p:nvPr>
        </p:nvSpPr>
        <p:spPr>
          <a:xfrm>
            <a:off x="700087" y="909638"/>
            <a:ext cx="10691813" cy="562115"/>
          </a:xfrm>
        </p:spPr>
        <p:txBody>
          <a:bodyPr/>
          <a:lstStyle/>
          <a:p>
            <a:r>
              <a:rPr lang="en-US" sz="2800" dirty="0"/>
              <a:t>LIMITATIONS AND FUTURE WORK</a:t>
            </a:r>
            <a:endParaRPr lang="en-IN" sz="2800" dirty="0"/>
          </a:p>
        </p:txBody>
      </p:sp>
      <p:sp>
        <p:nvSpPr>
          <p:cNvPr id="4" name="Content Placeholder 3">
            <a:extLst>
              <a:ext uri="{FF2B5EF4-FFF2-40B4-BE49-F238E27FC236}">
                <a16:creationId xmlns:a16="http://schemas.microsoft.com/office/drawing/2014/main" id="{372CE277-1274-3F0B-AFA1-3CCF96013079}"/>
              </a:ext>
            </a:extLst>
          </p:cNvPr>
          <p:cNvSpPr>
            <a:spLocks noGrp="1"/>
          </p:cNvSpPr>
          <p:nvPr>
            <p:ph idx="1"/>
          </p:nvPr>
        </p:nvSpPr>
        <p:spPr>
          <a:xfrm>
            <a:off x="800102" y="1471752"/>
            <a:ext cx="10791264" cy="4587853"/>
          </a:xfrm>
        </p:spPr>
        <p:txBody>
          <a:bodyPr/>
          <a:lstStyle/>
          <a:p>
            <a:r>
              <a:rPr lang="en-US" sz="2000" dirty="0">
                <a:latin typeface="+mj-lt"/>
              </a:rPr>
              <a:t>The CNN model has been trained for the dataset that is obtained from a specific car. When this CNN model is tested on datasets of other cars it will generate inaccurate results because the arbitration id numbers for ECU nodes will change from vehicle to vehicle so </a:t>
            </a:r>
            <a:r>
              <a:rPr lang="en-US" sz="2000" dirty="0">
                <a:solidFill>
                  <a:srgbClr val="FF0000"/>
                </a:solidFill>
                <a:latin typeface="+mj-lt"/>
              </a:rPr>
              <a:t>for each car the CNN model has to be trained separately. </a:t>
            </a:r>
          </a:p>
          <a:p>
            <a:r>
              <a:rPr lang="en-US" sz="2000" dirty="0">
                <a:latin typeface="+mj-lt"/>
              </a:rPr>
              <a:t>This model only classifies the test data as either a benign or attack scenario, it </a:t>
            </a:r>
            <a:r>
              <a:rPr lang="en-US" sz="2000" dirty="0">
                <a:solidFill>
                  <a:srgbClr val="7030A0"/>
                </a:solidFill>
                <a:latin typeface="+mj-lt"/>
              </a:rPr>
              <a:t>does not provide any detail on which type of attack it is such as fuzzing, flooding, spoofing </a:t>
            </a:r>
            <a:r>
              <a:rPr lang="en-US" sz="2000" dirty="0">
                <a:latin typeface="+mj-lt"/>
              </a:rPr>
              <a:t>etc. </a:t>
            </a:r>
          </a:p>
          <a:p>
            <a:r>
              <a:rPr lang="en-IN" sz="2000" dirty="0">
                <a:effectLst/>
                <a:latin typeface="+mj-lt"/>
              </a:rPr>
              <a:t>One can develop a dataset that contains various other type of attack scenarios such as </a:t>
            </a:r>
            <a:r>
              <a:rPr lang="en-IN" sz="2000" dirty="0">
                <a:solidFill>
                  <a:srgbClr val="0070C0"/>
                </a:solidFill>
                <a:effectLst/>
                <a:latin typeface="+mj-lt"/>
              </a:rPr>
              <a:t>spoofing RPM attacks, Gear change attacks </a:t>
            </a:r>
            <a:r>
              <a:rPr lang="en-IN" sz="2000" dirty="0">
                <a:effectLst/>
                <a:latin typeface="+mj-lt"/>
              </a:rPr>
              <a:t>etc. and train the IDS using these data and make the model more robust to variety of attacks. </a:t>
            </a:r>
          </a:p>
          <a:p>
            <a:r>
              <a:rPr lang="en-US" sz="2000" dirty="0">
                <a:latin typeface="+mj-lt"/>
              </a:rPr>
              <a:t>The model can also be made to classify the attacks into their respective attacks type that is we can change the classification problem </a:t>
            </a:r>
            <a:r>
              <a:rPr lang="en-US" sz="2000" dirty="0">
                <a:solidFill>
                  <a:srgbClr val="00B050"/>
                </a:solidFill>
                <a:latin typeface="+mj-lt"/>
              </a:rPr>
              <a:t>from binary classification to multi class classification problem. </a:t>
            </a:r>
          </a:p>
          <a:p>
            <a:endParaRPr lang="en-US" dirty="0">
              <a:latin typeface="+mj-lt"/>
            </a:endParaRPr>
          </a:p>
        </p:txBody>
      </p:sp>
      <p:sp>
        <p:nvSpPr>
          <p:cNvPr id="7" name="Footer Placeholder 6">
            <a:extLst>
              <a:ext uri="{FF2B5EF4-FFF2-40B4-BE49-F238E27FC236}">
                <a16:creationId xmlns:a16="http://schemas.microsoft.com/office/drawing/2014/main" id="{3544170C-6F9D-A5D6-657B-E47DB9BC19AF}"/>
              </a:ext>
            </a:extLst>
          </p:cNvPr>
          <p:cNvSpPr>
            <a:spLocks noGrp="1"/>
          </p:cNvSpPr>
          <p:nvPr>
            <p:ph type="ftr" sz="quarter" idx="11"/>
          </p:nvPr>
        </p:nvSpPr>
        <p:spPr/>
        <p:txBody>
          <a:bodyPr/>
          <a:lstStyle/>
          <a:p>
            <a:pPr rtl="0"/>
            <a:r>
              <a:rPr lang="en-GB" noProof="0"/>
              <a:t>PRESENTATION TITLE</a:t>
            </a:r>
          </a:p>
        </p:txBody>
      </p:sp>
      <p:sp>
        <p:nvSpPr>
          <p:cNvPr id="8" name="Date Placeholder 7">
            <a:extLst>
              <a:ext uri="{FF2B5EF4-FFF2-40B4-BE49-F238E27FC236}">
                <a16:creationId xmlns:a16="http://schemas.microsoft.com/office/drawing/2014/main" id="{ACB6162D-56A9-BC71-2A5C-08E02D59B809}"/>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E7FEF668-39E4-4803-672D-5A0AE3757D89}"/>
              </a:ext>
            </a:extLst>
          </p:cNvPr>
          <p:cNvSpPr>
            <a:spLocks noGrp="1"/>
          </p:cNvSpPr>
          <p:nvPr>
            <p:ph type="sldNum" sz="quarter" idx="12"/>
          </p:nvPr>
        </p:nvSpPr>
        <p:spPr/>
        <p:txBody>
          <a:bodyPr/>
          <a:lstStyle/>
          <a:p>
            <a:pPr rtl="0"/>
            <a:fld id="{E30AF5A0-43BB-4336-8627-9123B9144D80}" type="slidenum">
              <a:rPr lang="en-GB" noProof="0" smtClean="0"/>
              <a:t>19</a:t>
            </a:fld>
            <a:endParaRPr lang="en-GB" noProof="0"/>
          </a:p>
        </p:txBody>
      </p:sp>
    </p:spTree>
    <p:extLst>
      <p:ext uri="{BB962C8B-B14F-4D97-AF65-F5344CB8AC3E}">
        <p14:creationId xmlns:p14="http://schemas.microsoft.com/office/powerpoint/2010/main" val="399145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868830" y="897752"/>
            <a:ext cx="6197135" cy="5259980"/>
          </a:xfrm>
        </p:spPr>
        <p:txBody>
          <a:bodyPr rtlCol="0" anchor="ctr"/>
          <a:lstStyle/>
          <a:p>
            <a:pPr rtl="0"/>
            <a:r>
              <a:rPr lang="en-GB" sz="3200" dirty="0"/>
              <a:t>CAN</a:t>
            </a:r>
            <a:br>
              <a:rPr lang="en-GB" dirty="0"/>
            </a:br>
            <a:r>
              <a:rPr lang="en-GB" sz="1800" dirty="0"/>
              <a:t>can </a:t>
            </a:r>
            <a:r>
              <a:rPr lang="en-GB" sz="1800" cap="none" dirty="0"/>
              <a:t>stands for Controller Area Network. It is a widely used serial communication protocol which is utilized in Automotive and Industrial Applications to avoid the wiring harness required to connect these ECUs. It was developed by </a:t>
            </a:r>
            <a:r>
              <a:rPr lang="en-GB" sz="1800" cap="none" dirty="0">
                <a:solidFill>
                  <a:srgbClr val="0432FF"/>
                </a:solidFill>
              </a:rPr>
              <a:t>Robert Bosch </a:t>
            </a:r>
            <a:r>
              <a:rPr lang="en-GB" sz="1800" cap="none" dirty="0"/>
              <a:t>in </a:t>
            </a:r>
            <a:r>
              <a:rPr lang="en-GB" sz="1800" cap="none" dirty="0">
                <a:solidFill>
                  <a:srgbClr val="0432FF"/>
                </a:solidFill>
              </a:rPr>
              <a:t>1980s.</a:t>
            </a:r>
            <a:br>
              <a:rPr lang="en-GB" sz="1800" cap="none" dirty="0">
                <a:solidFill>
                  <a:srgbClr val="0432FF"/>
                </a:solidFill>
              </a:rPr>
            </a:br>
            <a:br>
              <a:rPr lang="en-GB" sz="1800" cap="none" dirty="0">
                <a:solidFill>
                  <a:srgbClr val="0432FF"/>
                </a:solidFill>
              </a:rPr>
            </a:br>
            <a:r>
              <a:rPr lang="en-GB" sz="1800" cap="none" dirty="0"/>
              <a:t>CAN uses multi-master serial communication system. It allows devices to communicate with each other using a shared communication bus. </a:t>
            </a:r>
            <a:br>
              <a:rPr lang="en-GB" sz="1800" cap="none" dirty="0"/>
            </a:br>
            <a:br>
              <a:rPr lang="en-GB" sz="1800" cap="none" dirty="0"/>
            </a:br>
            <a:r>
              <a:rPr lang="en-GB" sz="1800" cap="none" dirty="0"/>
              <a:t>It uses </a:t>
            </a:r>
            <a:r>
              <a:rPr lang="en-GB" sz="1800" cap="none" dirty="0">
                <a:solidFill>
                  <a:srgbClr val="FF0000"/>
                </a:solidFill>
              </a:rPr>
              <a:t>differential signalling </a:t>
            </a:r>
            <a:r>
              <a:rPr lang="en-GB" sz="1800" cap="none" dirty="0"/>
              <a:t>to transmit data , which means it is less susceptible to noise and interference.</a:t>
            </a:r>
            <a:br>
              <a:rPr lang="en-GB" sz="1800" cap="none" dirty="0"/>
            </a:br>
            <a:br>
              <a:rPr lang="en-GB" sz="1800" cap="none" dirty="0">
                <a:solidFill>
                  <a:srgbClr val="0432FF"/>
                </a:solidFill>
              </a:rPr>
            </a:br>
            <a:r>
              <a:rPr lang="en-GB" sz="1800" cap="none" dirty="0"/>
              <a:t>It is an low-cost communication system with minimal wiring and simple components which can provide data rates up to </a:t>
            </a:r>
            <a:r>
              <a:rPr lang="en-GB" sz="1800" cap="none" dirty="0">
                <a:solidFill>
                  <a:srgbClr val="00B050"/>
                </a:solidFill>
              </a:rPr>
              <a:t>1Mbps </a:t>
            </a:r>
            <a:r>
              <a:rPr lang="en-GB" sz="1800" cap="none" dirty="0"/>
              <a:t>(using </a:t>
            </a:r>
            <a:r>
              <a:rPr lang="en-GB" sz="1800" cap="none" dirty="0">
                <a:solidFill>
                  <a:srgbClr val="FF40FF"/>
                </a:solidFill>
              </a:rPr>
              <a:t>CAN FD </a:t>
            </a:r>
            <a:r>
              <a:rPr lang="en-GB" sz="1800" cap="none" dirty="0"/>
              <a:t>it can reach up to </a:t>
            </a:r>
            <a:r>
              <a:rPr lang="en-GB" sz="1800" cap="none" dirty="0">
                <a:solidFill>
                  <a:srgbClr val="FF40FF"/>
                </a:solidFill>
              </a:rPr>
              <a:t>8Mbps</a:t>
            </a:r>
            <a:r>
              <a:rPr lang="en-GB" sz="1800" cap="none" dirty="0"/>
              <a:t>).</a:t>
            </a:r>
            <a:br>
              <a:rPr lang="en-GB" dirty="0"/>
            </a:br>
            <a:endParaRPr lang="en-GB" dirty="0"/>
          </a:p>
        </p:txBody>
      </p:sp>
      <p:sp>
        <p:nvSpPr>
          <p:cNvPr id="14" name="TextBox 13">
            <a:extLst>
              <a:ext uri="{FF2B5EF4-FFF2-40B4-BE49-F238E27FC236}">
                <a16:creationId xmlns:a16="http://schemas.microsoft.com/office/drawing/2014/main" id="{1363C197-B095-420E-5A92-25F8D54B47E7}"/>
              </a:ext>
            </a:extLst>
          </p:cNvPr>
          <p:cNvSpPr txBox="1"/>
          <p:nvPr/>
        </p:nvSpPr>
        <p:spPr>
          <a:xfrm>
            <a:off x="8534400" y="7053943"/>
            <a:ext cx="184731" cy="369332"/>
          </a:xfrm>
          <a:prstGeom prst="rect">
            <a:avLst/>
          </a:prstGeom>
          <a:noFill/>
        </p:spPr>
        <p:txBody>
          <a:bodyPr wrap="none" rtlCol="0">
            <a:spAutoFit/>
          </a:bodyPr>
          <a:lstStyle/>
          <a:p>
            <a:endParaRPr lang="en-US" dirty="0"/>
          </a:p>
        </p:txBody>
      </p:sp>
      <p:pic>
        <p:nvPicPr>
          <p:cNvPr id="31" name="Picture 30">
            <a:extLst>
              <a:ext uri="{FF2B5EF4-FFF2-40B4-BE49-F238E27FC236}">
                <a16:creationId xmlns:a16="http://schemas.microsoft.com/office/drawing/2014/main" id="{D6031224-4892-4DBF-F937-FDE4713789D4}"/>
              </a:ext>
            </a:extLst>
          </p:cNvPr>
          <p:cNvPicPr>
            <a:picLocks noChangeAspect="1"/>
          </p:cNvPicPr>
          <p:nvPr/>
        </p:nvPicPr>
        <p:blipFill>
          <a:blip r:embed="rId3"/>
          <a:stretch>
            <a:fillRect/>
          </a:stretch>
        </p:blipFill>
        <p:spPr>
          <a:xfrm>
            <a:off x="7065965" y="897752"/>
            <a:ext cx="5080000" cy="2501895"/>
          </a:xfrm>
          <a:prstGeom prst="rect">
            <a:avLst/>
          </a:prstGeom>
          <a:ln w="12700">
            <a:solidFill>
              <a:schemeClr val="tx2"/>
            </a:solidFill>
          </a:ln>
          <a:effectLst>
            <a:outerShdw blurRad="292100" dist="139700" dir="2700000" algn="tl" rotWithShape="0">
              <a:srgbClr val="333333">
                <a:alpha val="65000"/>
              </a:srgbClr>
            </a:outerShdw>
          </a:effectLst>
        </p:spPr>
      </p:pic>
      <p:pic>
        <p:nvPicPr>
          <p:cNvPr id="2072" name="Picture 24" descr="Image">
            <a:extLst>
              <a:ext uri="{FF2B5EF4-FFF2-40B4-BE49-F238E27FC236}">
                <a16:creationId xmlns:a16="http://schemas.microsoft.com/office/drawing/2014/main" id="{130C27D4-34D8-6B44-3A7F-C0165FBBB9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399" t="17989" r="14370" b="31006"/>
          <a:stretch/>
        </p:blipFill>
        <p:spPr bwMode="auto">
          <a:xfrm>
            <a:off x="7065966" y="3828103"/>
            <a:ext cx="5080000" cy="25018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FBF7CEF-450C-F99D-D6D6-58FE6EED39B1}"/>
              </a:ext>
            </a:extLst>
          </p:cNvPr>
          <p:cNvSpPr txBox="1"/>
          <p:nvPr/>
        </p:nvSpPr>
        <p:spPr>
          <a:xfrm>
            <a:off x="7942996" y="3399647"/>
            <a:ext cx="3057099" cy="307777"/>
          </a:xfrm>
          <a:prstGeom prst="rect">
            <a:avLst/>
          </a:prstGeom>
          <a:noFill/>
        </p:spPr>
        <p:txBody>
          <a:bodyPr wrap="square" rtlCol="0">
            <a:spAutoFit/>
          </a:bodyPr>
          <a:lstStyle/>
          <a:p>
            <a:pPr algn="ctr"/>
            <a:r>
              <a:rPr lang="en-US" sz="1400" i="1" dirty="0">
                <a:solidFill>
                  <a:srgbClr val="FF0000"/>
                </a:solidFill>
              </a:rPr>
              <a:t>Fig. 1 </a:t>
            </a:r>
            <a:r>
              <a:rPr lang="en-US" sz="1400" i="1" dirty="0">
                <a:solidFill>
                  <a:srgbClr val="002060"/>
                </a:solidFill>
              </a:rPr>
              <a:t>CAN Bus Structure</a:t>
            </a:r>
          </a:p>
        </p:txBody>
      </p:sp>
      <p:sp>
        <p:nvSpPr>
          <p:cNvPr id="4" name="TextBox 3">
            <a:extLst>
              <a:ext uri="{FF2B5EF4-FFF2-40B4-BE49-F238E27FC236}">
                <a16:creationId xmlns:a16="http://schemas.microsoft.com/office/drawing/2014/main" id="{3DDD218C-41DA-7A3A-FC70-D0792D4E1B6F}"/>
              </a:ext>
            </a:extLst>
          </p:cNvPr>
          <p:cNvSpPr txBox="1"/>
          <p:nvPr/>
        </p:nvSpPr>
        <p:spPr>
          <a:xfrm>
            <a:off x="7898261" y="6341083"/>
            <a:ext cx="3507475" cy="307777"/>
          </a:xfrm>
          <a:prstGeom prst="rect">
            <a:avLst/>
          </a:prstGeom>
          <a:noFill/>
        </p:spPr>
        <p:txBody>
          <a:bodyPr wrap="square" rtlCol="0">
            <a:spAutoFit/>
          </a:bodyPr>
          <a:lstStyle/>
          <a:p>
            <a:r>
              <a:rPr lang="en-US" sz="1400" i="1" dirty="0">
                <a:solidFill>
                  <a:srgbClr val="FF0000"/>
                </a:solidFill>
              </a:rPr>
              <a:t>Fig.2</a:t>
            </a:r>
            <a:r>
              <a:rPr lang="en-US" sz="1400" i="1" dirty="0"/>
              <a:t> </a:t>
            </a:r>
            <a:r>
              <a:rPr lang="en-US" sz="1400" i="1" dirty="0">
                <a:solidFill>
                  <a:srgbClr val="002060"/>
                </a:solidFill>
              </a:rPr>
              <a:t>Single ended vs Differential Signaling</a:t>
            </a:r>
          </a:p>
        </p:txBody>
      </p:sp>
    </p:spTree>
    <p:extLst>
      <p:ext uri="{BB962C8B-B14F-4D97-AF65-F5344CB8AC3E}">
        <p14:creationId xmlns:p14="http://schemas.microsoft.com/office/powerpoint/2010/main" val="3384328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738053" y="908651"/>
            <a:ext cx="4370395" cy="4311799"/>
          </a:xfrm>
        </p:spPr>
        <p:txBody>
          <a:bodyPr rtlCol="0">
            <a:normAutofit/>
          </a:bodyPr>
          <a:lstStyle/>
          <a:p>
            <a:pPr rtl="0"/>
            <a:r>
              <a:rPr lang="en-GB" sz="2800" cap="none" dirty="0"/>
              <a:t>Using dynamic arbitration many attacks can be prevented and with an strong IDS system CAN Bus can be protected from any sort of abnormal behaviour.</a:t>
            </a:r>
          </a:p>
        </p:txBody>
      </p:sp>
      <p:pic>
        <p:nvPicPr>
          <p:cNvPr id="1026" name="Picture 2" descr="Reviewing the 5 Stages of the Cybersecurity Lifecycle [+ EXAMPLES]">
            <a:extLst>
              <a:ext uri="{FF2B5EF4-FFF2-40B4-BE49-F238E27FC236}">
                <a16:creationId xmlns:a16="http://schemas.microsoft.com/office/drawing/2014/main" id="{3983E4A9-F408-2AF0-3B31-4CED0E4A54C0}"/>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9993" r="19993"/>
          <a:stretch>
            <a:fillRect/>
          </a:stretch>
        </p:blipFill>
        <p:spPr bwMode="auto">
          <a:xfrm>
            <a:off x="5231219" y="0"/>
            <a:ext cx="684089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09A1958D-FF27-9F7E-BC12-4E7A230E438B}"/>
              </a:ext>
            </a:extLst>
          </p:cNvPr>
          <p:cNvSpPr>
            <a:spLocks noGrp="1"/>
          </p:cNvSpPr>
          <p:nvPr>
            <p:ph type="subTitle" idx="1"/>
          </p:nvPr>
        </p:nvSpPr>
        <p:spPr>
          <a:xfrm>
            <a:off x="998542" y="5220450"/>
            <a:ext cx="3380437" cy="570748"/>
          </a:xfrm>
        </p:spPr>
        <p:txBody>
          <a:bodyPr anchor="ctr">
            <a:noAutofit/>
          </a:bodyPr>
          <a:lstStyle/>
          <a:p>
            <a:pPr algn="ctr"/>
            <a:r>
              <a:rPr lang="en-US" sz="3200" dirty="0">
                <a:latin typeface="+mj-lt"/>
              </a:rPr>
              <a:t>THANK YOU</a:t>
            </a:r>
          </a:p>
        </p:txBody>
      </p:sp>
    </p:spTree>
    <p:extLst>
      <p:ext uri="{BB962C8B-B14F-4D97-AF65-F5344CB8AC3E}">
        <p14:creationId xmlns:p14="http://schemas.microsoft.com/office/powerpoint/2010/main" val="90259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EC8367-C082-453B-9003-1A2652643F98}"/>
              </a:ext>
            </a:extLst>
          </p:cNvPr>
          <p:cNvSpPr>
            <a:spLocks noGrp="1"/>
          </p:cNvSpPr>
          <p:nvPr>
            <p:ph type="title"/>
          </p:nvPr>
        </p:nvSpPr>
        <p:spPr>
          <a:xfrm>
            <a:off x="695325" y="888999"/>
            <a:ext cx="10798176" cy="1051914"/>
          </a:xfrm>
        </p:spPr>
        <p:txBody>
          <a:bodyPr rtlCol="0"/>
          <a:lstStyle/>
          <a:p>
            <a:pPr rtl="0"/>
            <a:r>
              <a:rPr lang="en-GB" sz="2800" dirty="0"/>
              <a:t>SECURITY LIMITATIONS OF CAN BUS</a:t>
            </a:r>
          </a:p>
        </p:txBody>
      </p:sp>
      <p:sp>
        <p:nvSpPr>
          <p:cNvPr id="12" name="Footer Placeholder 11">
            <a:extLst>
              <a:ext uri="{FF2B5EF4-FFF2-40B4-BE49-F238E27FC236}">
                <a16:creationId xmlns:a16="http://schemas.microsoft.com/office/drawing/2014/main" id="{D4BD2BD9-856B-43C5-BF78-C7D644164C19}"/>
              </a:ext>
            </a:extLst>
          </p:cNvPr>
          <p:cNvSpPr>
            <a:spLocks noGrp="1"/>
          </p:cNvSpPr>
          <p:nvPr>
            <p:ph type="ftr" sz="quarter" idx="11"/>
          </p:nvPr>
        </p:nvSpPr>
        <p:spPr>
          <a:xfrm>
            <a:off x="715383" y="6356350"/>
            <a:ext cx="4539727" cy="365125"/>
          </a:xfrm>
        </p:spPr>
        <p:txBody>
          <a:bodyPr rtlCol="0"/>
          <a:lstStyle/>
          <a:p>
            <a:pPr rtl="0"/>
            <a:r>
              <a:rPr lang="en-GB" dirty="0"/>
              <a:t>PRESENTATION TITLE</a:t>
            </a:r>
          </a:p>
        </p:txBody>
      </p:sp>
      <p:sp>
        <p:nvSpPr>
          <p:cNvPr id="8" name="Date Placeholder 7">
            <a:extLst>
              <a:ext uri="{FF2B5EF4-FFF2-40B4-BE49-F238E27FC236}">
                <a16:creationId xmlns:a16="http://schemas.microsoft.com/office/drawing/2014/main" id="{F6FAB1AC-C56E-4A45-B635-9E7290BBD7FC}"/>
              </a:ext>
            </a:extLst>
          </p:cNvPr>
          <p:cNvSpPr>
            <a:spLocks noGrp="1"/>
          </p:cNvSpPr>
          <p:nvPr>
            <p:ph type="dt" sz="half" idx="10"/>
          </p:nvPr>
        </p:nvSpPr>
        <p:spPr>
          <a:xfrm>
            <a:off x="8369448" y="6356350"/>
            <a:ext cx="2592594" cy="365125"/>
          </a:xfrm>
        </p:spPr>
        <p:txBody>
          <a:bodyPr rtlCol="0"/>
          <a:lstStyle/>
          <a:p>
            <a:pPr rtl="0"/>
            <a:r>
              <a:rPr lang="en-GB" dirty="0"/>
              <a:t>2/11/20XX</a:t>
            </a:r>
          </a:p>
        </p:txBody>
      </p:sp>
      <p:sp>
        <p:nvSpPr>
          <p:cNvPr id="13" name="Slide Number Placeholder 12">
            <a:extLst>
              <a:ext uri="{FF2B5EF4-FFF2-40B4-BE49-F238E27FC236}">
                <a16:creationId xmlns:a16="http://schemas.microsoft.com/office/drawing/2014/main" id="{593B878A-596D-41EE-B917-67BA12651194}"/>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smtClean="0"/>
              <a:pPr rtl="0"/>
              <a:t>3</a:t>
            </a:fld>
            <a:endParaRPr lang="en-GB" dirty="0"/>
          </a:p>
        </p:txBody>
      </p:sp>
      <p:pic>
        <p:nvPicPr>
          <p:cNvPr id="3074" name="Picture 2" descr="Image">
            <a:extLst>
              <a:ext uri="{FF2B5EF4-FFF2-40B4-BE49-F238E27FC236}">
                <a16:creationId xmlns:a16="http://schemas.microsoft.com/office/drawing/2014/main" id="{C42623B9-D04E-7F31-4F80-3BD52F0CFB99}"/>
              </a:ext>
            </a:extLst>
          </p:cNvPr>
          <p:cNvPicPr>
            <a:picLocks noGrp="1" noChangeAspect="1" noChangeArrowheads="1"/>
          </p:cNvPicPr>
          <p:nvPr>
            <p:ph sz="quarter" idx="13"/>
          </p:nvPr>
        </p:nvPicPr>
        <p:blipFill rotWithShape="1">
          <a:blip r:embed="rId3">
            <a:extLst>
              <a:ext uri="{28A0092B-C50C-407E-A947-70E740481C1C}">
                <a14:useLocalDpi xmlns:a14="http://schemas.microsoft.com/office/drawing/2010/main" val="0"/>
              </a:ext>
            </a:extLst>
          </a:blip>
          <a:srcRect l="14701" t="9136" r="8078" b="40234"/>
          <a:stretch/>
        </p:blipFill>
        <p:spPr bwMode="auto">
          <a:xfrm>
            <a:off x="846705" y="1582057"/>
            <a:ext cx="10495416" cy="41075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42BB56-7994-46BF-4983-5EDE9259696C}"/>
              </a:ext>
            </a:extLst>
          </p:cNvPr>
          <p:cNvSpPr txBox="1"/>
          <p:nvPr/>
        </p:nvSpPr>
        <p:spPr>
          <a:xfrm>
            <a:off x="4067033" y="5715197"/>
            <a:ext cx="3370997" cy="307777"/>
          </a:xfrm>
          <a:prstGeom prst="rect">
            <a:avLst/>
          </a:prstGeom>
          <a:noFill/>
        </p:spPr>
        <p:txBody>
          <a:bodyPr wrap="square" rtlCol="0">
            <a:spAutoFit/>
          </a:bodyPr>
          <a:lstStyle/>
          <a:p>
            <a:pPr algn="ctr"/>
            <a:r>
              <a:rPr lang="en-US" sz="1400" i="1" dirty="0">
                <a:solidFill>
                  <a:srgbClr val="FF0000"/>
                </a:solidFill>
              </a:rPr>
              <a:t>Fig. 3 </a:t>
            </a:r>
            <a:r>
              <a:rPr lang="en-US" sz="1400" i="1" dirty="0">
                <a:solidFill>
                  <a:srgbClr val="002060"/>
                </a:solidFill>
              </a:rPr>
              <a:t>Security Vulnerabilities</a:t>
            </a:r>
          </a:p>
        </p:txBody>
      </p:sp>
    </p:spTree>
    <p:extLst>
      <p:ext uri="{BB962C8B-B14F-4D97-AF65-F5344CB8AC3E}">
        <p14:creationId xmlns:p14="http://schemas.microsoft.com/office/powerpoint/2010/main" val="22076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715383" y="789083"/>
            <a:ext cx="10691813" cy="810192"/>
          </a:xfrm>
        </p:spPr>
        <p:txBody>
          <a:bodyPr rtlCol="0">
            <a:normAutofit/>
          </a:bodyPr>
          <a:lstStyle/>
          <a:p>
            <a:pPr rtl="0"/>
            <a:r>
              <a:rPr lang="en-GB" dirty="0"/>
              <a:t>Exploitation of security vulnerabilities</a:t>
            </a:r>
          </a:p>
        </p:txBody>
      </p: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715383" y="1720040"/>
            <a:ext cx="5194686" cy="4353424"/>
          </a:xfrm>
        </p:spPr>
        <p:txBody>
          <a:bodyPr rtlCol="0">
            <a:normAutofit fontScale="92500" lnSpcReduction="20000"/>
          </a:bodyPr>
          <a:lstStyle/>
          <a:p>
            <a:pPr rtl="0"/>
            <a:r>
              <a:rPr lang="en-GB" sz="2400" dirty="0">
                <a:latin typeface="+mj-lt"/>
              </a:rPr>
              <a:t>If an attacker somehow gets access to CAN Bus the attacker can monitor the CAN Bus messages and can also gain information about the network topology used in the system.</a:t>
            </a:r>
          </a:p>
          <a:p>
            <a:pPr rtl="0"/>
            <a:r>
              <a:rPr lang="en-GB" sz="2400" dirty="0">
                <a:latin typeface="+mj-lt"/>
              </a:rPr>
              <a:t>Using this knowledge the attack can launch several attacks such as </a:t>
            </a:r>
            <a:r>
              <a:rPr lang="en-GB" sz="2400" dirty="0">
                <a:solidFill>
                  <a:srgbClr val="FF0000"/>
                </a:solidFill>
                <a:latin typeface="+mj-lt"/>
              </a:rPr>
              <a:t>replay attack</a:t>
            </a:r>
            <a:r>
              <a:rPr lang="en-GB" sz="2400" dirty="0">
                <a:latin typeface="+mj-lt"/>
              </a:rPr>
              <a:t>, </a:t>
            </a:r>
            <a:r>
              <a:rPr lang="en-GB" sz="2400" dirty="0">
                <a:solidFill>
                  <a:srgbClr val="0432FF"/>
                </a:solidFill>
                <a:latin typeface="+mj-lt"/>
              </a:rPr>
              <a:t>spoofing attack</a:t>
            </a:r>
            <a:r>
              <a:rPr lang="en-GB" sz="2400" dirty="0">
                <a:latin typeface="+mj-lt"/>
              </a:rPr>
              <a:t>, </a:t>
            </a:r>
            <a:r>
              <a:rPr lang="en-GB" sz="2400" dirty="0">
                <a:solidFill>
                  <a:srgbClr val="00B050"/>
                </a:solidFill>
                <a:latin typeface="+mj-lt"/>
              </a:rPr>
              <a:t>DoS attack</a:t>
            </a:r>
            <a:r>
              <a:rPr lang="en-GB" sz="2400" dirty="0">
                <a:latin typeface="+mj-lt"/>
              </a:rPr>
              <a:t>, </a:t>
            </a:r>
            <a:r>
              <a:rPr lang="en-GB" sz="2400" dirty="0">
                <a:solidFill>
                  <a:schemeClr val="accent5">
                    <a:lumMod val="75000"/>
                  </a:schemeClr>
                </a:solidFill>
                <a:latin typeface="+mj-lt"/>
              </a:rPr>
              <a:t>injection attack </a:t>
            </a:r>
            <a:r>
              <a:rPr lang="en-GB" sz="2400" dirty="0">
                <a:latin typeface="+mj-lt"/>
              </a:rPr>
              <a:t>etc.</a:t>
            </a:r>
          </a:p>
          <a:p>
            <a:pPr rtl="0"/>
            <a:r>
              <a:rPr lang="en-GB" sz="2400" dirty="0">
                <a:latin typeface="+mj-lt"/>
              </a:rPr>
              <a:t>In CAN Bus communication messages are sent and received by ECU (CAN) Nodes, and  </a:t>
            </a:r>
            <a:r>
              <a:rPr lang="en-GB" sz="2400" b="1" dirty="0">
                <a:solidFill>
                  <a:srgbClr val="7030A0"/>
                </a:solidFill>
                <a:latin typeface="+mj-lt"/>
              </a:rPr>
              <a:t>arbitration ID</a:t>
            </a:r>
            <a:r>
              <a:rPr lang="en-GB" sz="2400" dirty="0">
                <a:latin typeface="+mj-lt"/>
              </a:rPr>
              <a:t> is used to assign priority to these messages to avoid conflict and collisions.</a:t>
            </a:r>
            <a:endParaRPr lang="en-GB" sz="2400" dirty="0"/>
          </a:p>
          <a:p>
            <a:pPr rtl="0"/>
            <a:endParaRPr lang="en-GB" dirty="0"/>
          </a:p>
        </p:txBody>
      </p:sp>
      <p:pic>
        <p:nvPicPr>
          <p:cNvPr id="1028" name="Picture 4" descr="image">
            <a:extLst>
              <a:ext uri="{FF2B5EF4-FFF2-40B4-BE49-F238E27FC236}">
                <a16:creationId xmlns:a16="http://schemas.microsoft.com/office/drawing/2014/main" id="{E15BDD8A-F2D8-EA18-B717-3BA9631999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94786" y="1719829"/>
            <a:ext cx="5397114" cy="3943992"/>
          </a:xfrm>
          <a:prstGeom prst="rect">
            <a:avLst/>
          </a:prstGeom>
          <a:solidFill>
            <a:srgbClr val="FFFFFF"/>
          </a:solidFill>
        </p:spPr>
      </p:pic>
      <p:sp>
        <p:nvSpPr>
          <p:cNvPr id="3" name="Footer Placeholder 2">
            <a:extLst>
              <a:ext uri="{FF2B5EF4-FFF2-40B4-BE49-F238E27FC236}">
                <a16:creationId xmlns:a16="http://schemas.microsoft.com/office/drawing/2014/main" id="{EB2D8EB9-86D8-46F2-805C-7BA07DB989B8}"/>
              </a:ext>
            </a:extLst>
          </p:cNvPr>
          <p:cNvSpPr>
            <a:spLocks noGrp="1"/>
          </p:cNvSpPr>
          <p:nvPr>
            <p:ph type="ftr" sz="quarter" idx="11"/>
          </p:nvPr>
        </p:nvSpPr>
        <p:spPr>
          <a:xfrm>
            <a:off x="715383" y="6356350"/>
            <a:ext cx="4539727" cy="365125"/>
          </a:xfrm>
        </p:spPr>
        <p:txBody>
          <a:bodyPr rtlCol="0" anchor="ctr">
            <a:normAutofit/>
          </a:bodyPr>
          <a:lstStyle/>
          <a:p>
            <a:pPr rtl="0">
              <a:spcAft>
                <a:spcPts val="600"/>
              </a:spcAft>
            </a:pPr>
            <a:r>
              <a:rPr lang="en-GB"/>
              <a:t>PRESENTATION TITLE</a:t>
            </a:r>
          </a:p>
        </p:txBody>
      </p:sp>
      <p:sp>
        <p:nvSpPr>
          <p:cNvPr id="2" name="Date Placeholder 1">
            <a:extLst>
              <a:ext uri="{FF2B5EF4-FFF2-40B4-BE49-F238E27FC236}">
                <a16:creationId xmlns:a16="http://schemas.microsoft.com/office/drawing/2014/main" id="{C0D6D7AB-45AD-4E39-B4E3-CC1786053CFC}"/>
              </a:ext>
            </a:extLst>
          </p:cNvPr>
          <p:cNvSpPr>
            <a:spLocks noGrp="1"/>
          </p:cNvSpPr>
          <p:nvPr>
            <p:ph type="dt" sz="half" idx="10"/>
          </p:nvPr>
        </p:nvSpPr>
        <p:spPr>
          <a:xfrm>
            <a:off x="8369448" y="6356350"/>
            <a:ext cx="2592594" cy="365125"/>
          </a:xfrm>
        </p:spPr>
        <p:txBody>
          <a:bodyPr rtlCol="0" anchor="ctr">
            <a:normAutofit/>
          </a:bodyPr>
          <a:lstStyle/>
          <a:p>
            <a:pPr rtl="0">
              <a:spcAft>
                <a:spcPts val="600"/>
              </a:spcAft>
            </a:pPr>
            <a:r>
              <a:rPr lang="en-GB"/>
              <a:t>2/11/20XX</a:t>
            </a:r>
          </a:p>
        </p:txBody>
      </p: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A53D7EE4-1EDB-42FD-B6B7-A82C9F31F0F4}" type="slidenum">
              <a:rPr lang="en-GB" smtClean="0"/>
              <a:pPr rtl="0">
                <a:lnSpc>
                  <a:spcPct val="90000"/>
                </a:lnSpc>
                <a:spcAft>
                  <a:spcPts val="600"/>
                </a:spcAft>
              </a:pPr>
              <a:t>4</a:t>
            </a:fld>
            <a:endParaRPr lang="en-GB"/>
          </a:p>
        </p:txBody>
      </p:sp>
      <p:sp>
        <p:nvSpPr>
          <p:cNvPr id="7" name="TextBox 6">
            <a:extLst>
              <a:ext uri="{FF2B5EF4-FFF2-40B4-BE49-F238E27FC236}">
                <a16:creationId xmlns:a16="http://schemas.microsoft.com/office/drawing/2014/main" id="{1F28ADA4-0026-6824-EA73-AA335F9947E4}"/>
              </a:ext>
            </a:extLst>
          </p:cNvPr>
          <p:cNvSpPr txBox="1"/>
          <p:nvPr/>
        </p:nvSpPr>
        <p:spPr>
          <a:xfrm>
            <a:off x="6096000" y="5663821"/>
            <a:ext cx="5054221" cy="307777"/>
          </a:xfrm>
          <a:prstGeom prst="rect">
            <a:avLst/>
          </a:prstGeom>
          <a:noFill/>
        </p:spPr>
        <p:txBody>
          <a:bodyPr wrap="square" rtlCol="0">
            <a:spAutoFit/>
          </a:bodyPr>
          <a:lstStyle/>
          <a:p>
            <a:pPr algn="ctr"/>
            <a:r>
              <a:rPr lang="en-US" sz="1400" i="1" dirty="0">
                <a:solidFill>
                  <a:srgbClr val="FF0000"/>
                </a:solidFill>
              </a:rPr>
              <a:t>Fig. 4 </a:t>
            </a:r>
            <a:r>
              <a:rPr lang="en-US" sz="1400" i="1" dirty="0">
                <a:solidFill>
                  <a:srgbClr val="002060"/>
                </a:solidFill>
              </a:rPr>
              <a:t>Flooding Attack, Fuzzing Attack, Spoofing Attack on CAN Bus</a:t>
            </a:r>
          </a:p>
        </p:txBody>
      </p:sp>
    </p:spTree>
    <p:extLst>
      <p:ext uri="{BB962C8B-B14F-4D97-AF65-F5344CB8AC3E}">
        <p14:creationId xmlns:p14="http://schemas.microsoft.com/office/powerpoint/2010/main" val="68372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A27156C-4326-2EE5-572C-CB3F394DFA49}"/>
              </a:ext>
            </a:extLst>
          </p:cNvPr>
          <p:cNvSpPr>
            <a:spLocks noGrp="1"/>
          </p:cNvSpPr>
          <p:nvPr>
            <p:ph type="ftr" sz="quarter" idx="11"/>
          </p:nvPr>
        </p:nvSpPr>
        <p:spPr/>
        <p:txBody>
          <a:bodyPr/>
          <a:lstStyle/>
          <a:p>
            <a:pPr rtl="0"/>
            <a:r>
              <a:rPr lang="en-GB" noProof="0" dirty="0"/>
              <a:t>PRESENTATION TITLE</a:t>
            </a:r>
          </a:p>
        </p:txBody>
      </p:sp>
      <p:sp>
        <p:nvSpPr>
          <p:cNvPr id="8" name="Date Placeholder 7">
            <a:extLst>
              <a:ext uri="{FF2B5EF4-FFF2-40B4-BE49-F238E27FC236}">
                <a16:creationId xmlns:a16="http://schemas.microsoft.com/office/drawing/2014/main" id="{C4BF642D-C491-CF0B-CDD4-99DBC144A605}"/>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F2862E06-12FD-3320-5C4D-88B04A5D9398}"/>
              </a:ext>
            </a:extLst>
          </p:cNvPr>
          <p:cNvSpPr>
            <a:spLocks noGrp="1"/>
          </p:cNvSpPr>
          <p:nvPr>
            <p:ph type="sldNum" sz="quarter" idx="12"/>
          </p:nvPr>
        </p:nvSpPr>
        <p:spPr/>
        <p:txBody>
          <a:bodyPr/>
          <a:lstStyle/>
          <a:p>
            <a:pPr rtl="0"/>
            <a:fld id="{E30AF5A0-43BB-4336-8627-9123B9144D80}" type="slidenum">
              <a:rPr lang="en-GB" noProof="0" smtClean="0"/>
              <a:t>5</a:t>
            </a:fld>
            <a:endParaRPr lang="en-GB" noProof="0"/>
          </a:p>
        </p:txBody>
      </p:sp>
      <p:sp>
        <p:nvSpPr>
          <p:cNvPr id="13" name="TextBox 12">
            <a:extLst>
              <a:ext uri="{FF2B5EF4-FFF2-40B4-BE49-F238E27FC236}">
                <a16:creationId xmlns:a16="http://schemas.microsoft.com/office/drawing/2014/main" id="{4A21759E-0DA5-50D6-5B07-634F6ED10EBE}"/>
              </a:ext>
            </a:extLst>
          </p:cNvPr>
          <p:cNvSpPr txBox="1"/>
          <p:nvPr/>
        </p:nvSpPr>
        <p:spPr>
          <a:xfrm>
            <a:off x="855786" y="5191340"/>
            <a:ext cx="10567390" cy="830997"/>
          </a:xfrm>
          <a:prstGeom prst="rect">
            <a:avLst/>
          </a:prstGeom>
          <a:noFill/>
        </p:spPr>
        <p:txBody>
          <a:bodyPr wrap="square" rtlCol="0">
            <a:spAutoFit/>
          </a:bodyPr>
          <a:lstStyle/>
          <a:p>
            <a:r>
              <a:rPr lang="en-GB" sz="1600" dirty="0">
                <a:latin typeface="+mj-lt"/>
              </a:rPr>
              <a:t>If an eavesdropper gets access to CAN bus messages such as by hijacking a malicious node through internet, it can obtain the arbitration ID sequences that are communicated on the CAN bus, and using these the attacker can produce it’s own CAN Bus message frame to perform some of  the attacks mentioned before.</a:t>
            </a:r>
            <a:endParaRPr lang="en-US" sz="1600" dirty="0">
              <a:latin typeface="+mj-lt"/>
            </a:endParaRPr>
          </a:p>
        </p:txBody>
      </p:sp>
      <p:pic>
        <p:nvPicPr>
          <p:cNvPr id="5" name="Content Placeholder 4">
            <a:extLst>
              <a:ext uri="{FF2B5EF4-FFF2-40B4-BE49-F238E27FC236}">
                <a16:creationId xmlns:a16="http://schemas.microsoft.com/office/drawing/2014/main" id="{4216B8AE-9056-56B7-E9D2-15D55CDB050A}"/>
              </a:ext>
            </a:extLst>
          </p:cNvPr>
          <p:cNvPicPr>
            <a:picLocks noGrp="1" noChangeAspect="1"/>
          </p:cNvPicPr>
          <p:nvPr>
            <p:ph idx="13"/>
          </p:nvPr>
        </p:nvPicPr>
        <p:blipFill>
          <a:blip r:embed="rId3"/>
          <a:stretch>
            <a:fillRect/>
          </a:stretch>
        </p:blipFill>
        <p:spPr>
          <a:xfrm>
            <a:off x="855787" y="835664"/>
            <a:ext cx="10350959" cy="4024800"/>
          </a:xfrm>
          <a:prstGeom prst="rect">
            <a:avLst/>
          </a:prstGeom>
        </p:spPr>
      </p:pic>
      <p:sp>
        <p:nvSpPr>
          <p:cNvPr id="6" name="TextBox 5">
            <a:extLst>
              <a:ext uri="{FF2B5EF4-FFF2-40B4-BE49-F238E27FC236}">
                <a16:creationId xmlns:a16="http://schemas.microsoft.com/office/drawing/2014/main" id="{47F25399-F8AD-C659-2CD3-985C10DF4F5A}"/>
              </a:ext>
            </a:extLst>
          </p:cNvPr>
          <p:cNvSpPr txBox="1"/>
          <p:nvPr/>
        </p:nvSpPr>
        <p:spPr>
          <a:xfrm>
            <a:off x="4258102" y="4857327"/>
            <a:ext cx="3370997" cy="307777"/>
          </a:xfrm>
          <a:prstGeom prst="rect">
            <a:avLst/>
          </a:prstGeom>
          <a:noFill/>
        </p:spPr>
        <p:txBody>
          <a:bodyPr wrap="square" rtlCol="0">
            <a:spAutoFit/>
          </a:bodyPr>
          <a:lstStyle/>
          <a:p>
            <a:pPr algn="ctr"/>
            <a:r>
              <a:rPr lang="en-US" sz="1400" i="1" dirty="0">
                <a:solidFill>
                  <a:srgbClr val="FF0000"/>
                </a:solidFill>
              </a:rPr>
              <a:t>Fig. 5 </a:t>
            </a:r>
            <a:r>
              <a:rPr lang="en-US" sz="1400" i="1" dirty="0">
                <a:solidFill>
                  <a:srgbClr val="002060"/>
                </a:solidFill>
              </a:rPr>
              <a:t>Threat Model of CAN Bus System</a:t>
            </a:r>
          </a:p>
        </p:txBody>
      </p:sp>
    </p:spTree>
    <p:extLst>
      <p:ext uri="{BB962C8B-B14F-4D97-AF65-F5344CB8AC3E}">
        <p14:creationId xmlns:p14="http://schemas.microsoft.com/office/powerpoint/2010/main" val="31455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04D0-1B99-4653-0C14-2A1133900CC0}"/>
              </a:ext>
            </a:extLst>
          </p:cNvPr>
          <p:cNvSpPr>
            <a:spLocks noGrp="1"/>
          </p:cNvSpPr>
          <p:nvPr>
            <p:ph type="title"/>
          </p:nvPr>
        </p:nvSpPr>
        <p:spPr>
          <a:xfrm>
            <a:off x="715383" y="909638"/>
            <a:ext cx="10591801" cy="564320"/>
          </a:xfrm>
        </p:spPr>
        <p:txBody>
          <a:bodyPr/>
          <a:lstStyle/>
          <a:p>
            <a:r>
              <a:rPr lang="en-US" sz="2800" dirty="0"/>
              <a:t>PREVENTION OF ADVERSARIAL ATTACKS</a:t>
            </a:r>
          </a:p>
        </p:txBody>
      </p:sp>
      <p:sp>
        <p:nvSpPr>
          <p:cNvPr id="4" name="Content Placeholder 3">
            <a:extLst>
              <a:ext uri="{FF2B5EF4-FFF2-40B4-BE49-F238E27FC236}">
                <a16:creationId xmlns:a16="http://schemas.microsoft.com/office/drawing/2014/main" id="{6AD16C23-BFEE-3EA6-553F-5160138938C3}"/>
              </a:ext>
            </a:extLst>
          </p:cNvPr>
          <p:cNvSpPr>
            <a:spLocks noGrp="1"/>
          </p:cNvSpPr>
          <p:nvPr>
            <p:ph idx="1"/>
          </p:nvPr>
        </p:nvSpPr>
        <p:spPr>
          <a:xfrm>
            <a:off x="800099" y="1473958"/>
            <a:ext cx="10404713" cy="4350770"/>
          </a:xfrm>
        </p:spPr>
        <p:txBody>
          <a:bodyPr>
            <a:normAutofit/>
          </a:bodyPr>
          <a:lstStyle/>
          <a:p>
            <a:r>
              <a:rPr lang="en-US" sz="2000" dirty="0">
                <a:latin typeface="+mj-lt"/>
              </a:rPr>
              <a:t>The adversary can make an intelligent guess about the arbitration IDs that can serve its purpose of attack; it is necessary to make an arbitration system that makes it difficult for the adversary to guess the arbitration ID which can be used in upcoming message frames.</a:t>
            </a:r>
          </a:p>
          <a:p>
            <a:r>
              <a:rPr lang="en-US" sz="2000" dirty="0">
                <a:latin typeface="+mj-lt"/>
              </a:rPr>
              <a:t>To overcome the above attack, we have implemented </a:t>
            </a:r>
            <a:r>
              <a:rPr lang="en-US" sz="2000" dirty="0">
                <a:solidFill>
                  <a:srgbClr val="FF0000"/>
                </a:solidFill>
                <a:latin typeface="+mj-lt"/>
              </a:rPr>
              <a:t>dynamic arbitration </a:t>
            </a:r>
            <a:r>
              <a:rPr lang="en-US" sz="2000" dirty="0">
                <a:latin typeface="+mj-lt"/>
              </a:rPr>
              <a:t>to prevent spoofing or impersonation attacks.</a:t>
            </a:r>
          </a:p>
          <a:p>
            <a:r>
              <a:rPr lang="en-US" sz="2000" dirty="0">
                <a:latin typeface="+mj-lt"/>
              </a:rPr>
              <a:t>An arbitration ID window is defined and </a:t>
            </a:r>
            <a:r>
              <a:rPr lang="en-US" sz="2000" dirty="0">
                <a:solidFill>
                  <a:srgbClr val="C00000"/>
                </a:solidFill>
                <a:latin typeface="+mj-lt"/>
              </a:rPr>
              <a:t>accumulated clock offset (X) </a:t>
            </a:r>
            <a:r>
              <a:rPr lang="en-US" sz="2000" dirty="0">
                <a:latin typeface="+mj-lt"/>
              </a:rPr>
              <a:t>is computed for each arbitration ID using </a:t>
            </a:r>
            <a:r>
              <a:rPr lang="en-US" sz="2000" dirty="0">
                <a:solidFill>
                  <a:srgbClr val="7030A0"/>
                </a:solidFill>
                <a:latin typeface="+mj-lt"/>
              </a:rPr>
              <a:t>Timestamps</a:t>
            </a:r>
            <a:r>
              <a:rPr lang="en-US" sz="2000" dirty="0">
                <a:latin typeface="+mj-lt"/>
              </a:rPr>
              <a:t> of the CAN messages. The logic used is shown below:</a:t>
            </a:r>
          </a:p>
          <a:p>
            <a:endParaRPr lang="en-US" sz="2000" dirty="0">
              <a:latin typeface="+mj-lt"/>
            </a:endParaRPr>
          </a:p>
          <a:p>
            <a:endParaRPr lang="en-US" sz="2000" dirty="0">
              <a:latin typeface="+mj-lt"/>
            </a:endParaRPr>
          </a:p>
          <a:p>
            <a:endParaRPr lang="en-US" sz="2000" dirty="0">
              <a:latin typeface="+mj-lt"/>
            </a:endParaRPr>
          </a:p>
          <a:p>
            <a:r>
              <a:rPr lang="en-US" sz="1600" dirty="0">
                <a:solidFill>
                  <a:srgbClr val="0432FF"/>
                </a:solidFill>
                <a:latin typeface="+mj-lt"/>
              </a:rPr>
              <a:t>The highest priority message has a lowest arbitration number and vice-versa.</a:t>
            </a:r>
            <a:endParaRPr lang="en-US" sz="1600" dirty="0">
              <a:solidFill>
                <a:srgbClr val="002060"/>
              </a:solidFill>
              <a:latin typeface="+mj-lt"/>
            </a:endParaRPr>
          </a:p>
          <a:p>
            <a:endParaRPr lang="en-US" sz="2000" dirty="0">
              <a:latin typeface="+mj-lt"/>
            </a:endParaRPr>
          </a:p>
        </p:txBody>
      </p:sp>
      <p:sp>
        <p:nvSpPr>
          <p:cNvPr id="7" name="Footer Placeholder 6">
            <a:extLst>
              <a:ext uri="{FF2B5EF4-FFF2-40B4-BE49-F238E27FC236}">
                <a16:creationId xmlns:a16="http://schemas.microsoft.com/office/drawing/2014/main" id="{D14C542D-772A-3BBA-7250-FEF51033D1A3}"/>
              </a:ext>
            </a:extLst>
          </p:cNvPr>
          <p:cNvSpPr>
            <a:spLocks noGrp="1"/>
          </p:cNvSpPr>
          <p:nvPr>
            <p:ph type="ftr" sz="quarter" idx="11"/>
          </p:nvPr>
        </p:nvSpPr>
        <p:spPr/>
        <p:txBody>
          <a:bodyPr/>
          <a:lstStyle/>
          <a:p>
            <a:pPr rtl="0"/>
            <a:r>
              <a:rPr lang="en-GB" noProof="0"/>
              <a:t>PRESENTATION TITLE</a:t>
            </a:r>
          </a:p>
        </p:txBody>
      </p:sp>
      <p:sp>
        <p:nvSpPr>
          <p:cNvPr id="8" name="Date Placeholder 7">
            <a:extLst>
              <a:ext uri="{FF2B5EF4-FFF2-40B4-BE49-F238E27FC236}">
                <a16:creationId xmlns:a16="http://schemas.microsoft.com/office/drawing/2014/main" id="{F8320F42-675A-7715-563D-B675FB6C0C04}"/>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351D860B-6161-9D02-4236-42981D6352CB}"/>
              </a:ext>
            </a:extLst>
          </p:cNvPr>
          <p:cNvSpPr>
            <a:spLocks noGrp="1"/>
          </p:cNvSpPr>
          <p:nvPr>
            <p:ph type="sldNum" sz="quarter" idx="12"/>
          </p:nvPr>
        </p:nvSpPr>
        <p:spPr/>
        <p:txBody>
          <a:bodyPr/>
          <a:lstStyle/>
          <a:p>
            <a:pPr rtl="0"/>
            <a:fld id="{E30AF5A0-43BB-4336-8627-9123B9144D80}" type="slidenum">
              <a:rPr lang="en-GB" noProof="0" smtClean="0"/>
              <a:t>6</a:t>
            </a:fld>
            <a:endParaRPr lang="en-GB" noProof="0"/>
          </a:p>
        </p:txBody>
      </p:sp>
      <p:pic>
        <p:nvPicPr>
          <p:cNvPr id="3078" name="Picture 6" descr="equation.pdf">
            <a:extLst>
              <a:ext uri="{FF2B5EF4-FFF2-40B4-BE49-F238E27FC236}">
                <a16:creationId xmlns:a16="http://schemas.microsoft.com/office/drawing/2014/main" id="{F198C402-F407-4250-BD67-5224C9AAA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583" y="4142761"/>
            <a:ext cx="3002781" cy="282647"/>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equation_1.pdf">
            <a:extLst>
              <a:ext uri="{FF2B5EF4-FFF2-40B4-BE49-F238E27FC236}">
                <a16:creationId xmlns:a16="http://schemas.microsoft.com/office/drawing/2014/main" id="{8404D09D-DF74-7CEA-72F2-B01692C66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828" y="4517884"/>
            <a:ext cx="3908036" cy="2826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equation_2.pdf">
            <a:extLst>
              <a:ext uri="{FF2B5EF4-FFF2-40B4-BE49-F238E27FC236}">
                <a16:creationId xmlns:a16="http://schemas.microsoft.com/office/drawing/2014/main" id="{3B8C5721-5310-899D-E200-D1EDB89265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8660" y="4901349"/>
            <a:ext cx="2638044" cy="282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60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7AF665-859F-7D89-F43A-A3148FE5CF9D}"/>
              </a:ext>
            </a:extLst>
          </p:cNvPr>
          <p:cNvSpPr>
            <a:spLocks noGrp="1"/>
          </p:cNvSpPr>
          <p:nvPr>
            <p:ph type="body" sz="quarter" idx="15"/>
          </p:nvPr>
        </p:nvSpPr>
        <p:spPr>
          <a:xfrm>
            <a:off x="800485" y="790923"/>
            <a:ext cx="5185786" cy="526767"/>
          </a:xfrm>
        </p:spPr>
        <p:txBody>
          <a:bodyPr/>
          <a:lstStyle/>
          <a:p>
            <a:pPr algn="ctr"/>
            <a:r>
              <a:rPr lang="en-US" dirty="0">
                <a:solidFill>
                  <a:schemeClr val="tx1"/>
                </a:solidFill>
                <a:latin typeface="+mj-lt"/>
              </a:rPr>
              <a:t>Arbitration ID sequence vs Time </a:t>
            </a:r>
          </a:p>
        </p:txBody>
      </p:sp>
      <p:sp>
        <p:nvSpPr>
          <p:cNvPr id="5" name="Text Placeholder 4">
            <a:extLst>
              <a:ext uri="{FF2B5EF4-FFF2-40B4-BE49-F238E27FC236}">
                <a16:creationId xmlns:a16="http://schemas.microsoft.com/office/drawing/2014/main" id="{2C57BFAC-DF8F-19B7-7108-2C3C540DCF0B}"/>
              </a:ext>
            </a:extLst>
          </p:cNvPr>
          <p:cNvSpPr>
            <a:spLocks noGrp="1"/>
          </p:cNvSpPr>
          <p:nvPr>
            <p:ph type="body" sz="quarter" idx="16"/>
          </p:nvPr>
        </p:nvSpPr>
        <p:spPr>
          <a:xfrm>
            <a:off x="6096000" y="769888"/>
            <a:ext cx="5094288" cy="526767"/>
          </a:xfrm>
        </p:spPr>
        <p:txBody>
          <a:bodyPr/>
          <a:lstStyle/>
          <a:p>
            <a:pPr algn="ctr"/>
            <a:r>
              <a:rPr lang="en-US" dirty="0">
                <a:solidFill>
                  <a:schemeClr val="tx1"/>
                </a:solidFill>
                <a:latin typeface="+mj-lt"/>
              </a:rPr>
              <a:t>           Dynamic Arbitration ID sequence vs Time</a:t>
            </a:r>
          </a:p>
        </p:txBody>
      </p:sp>
      <p:sp>
        <p:nvSpPr>
          <p:cNvPr id="7" name="Footer Placeholder 6">
            <a:extLst>
              <a:ext uri="{FF2B5EF4-FFF2-40B4-BE49-F238E27FC236}">
                <a16:creationId xmlns:a16="http://schemas.microsoft.com/office/drawing/2014/main" id="{95320CE3-169D-7CDC-69CD-754BB61D7288}"/>
              </a:ext>
            </a:extLst>
          </p:cNvPr>
          <p:cNvSpPr>
            <a:spLocks noGrp="1"/>
          </p:cNvSpPr>
          <p:nvPr>
            <p:ph type="ftr" sz="quarter" idx="11"/>
          </p:nvPr>
        </p:nvSpPr>
        <p:spPr/>
        <p:txBody>
          <a:bodyPr/>
          <a:lstStyle/>
          <a:p>
            <a:pPr rtl="0"/>
            <a:r>
              <a:rPr lang="en-GB" noProof="0" dirty="0"/>
              <a:t>PRESENTATION TITLE</a:t>
            </a:r>
          </a:p>
        </p:txBody>
      </p:sp>
      <p:sp>
        <p:nvSpPr>
          <p:cNvPr id="8" name="Date Placeholder 7">
            <a:extLst>
              <a:ext uri="{FF2B5EF4-FFF2-40B4-BE49-F238E27FC236}">
                <a16:creationId xmlns:a16="http://schemas.microsoft.com/office/drawing/2014/main" id="{11A43C53-EA32-FAC0-C94D-6BC4E8A0CFAC}"/>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1B4609CA-E0F1-D9DD-544B-7AF9A07217BA}"/>
              </a:ext>
            </a:extLst>
          </p:cNvPr>
          <p:cNvSpPr>
            <a:spLocks noGrp="1"/>
          </p:cNvSpPr>
          <p:nvPr>
            <p:ph type="sldNum" sz="quarter" idx="12"/>
          </p:nvPr>
        </p:nvSpPr>
        <p:spPr/>
        <p:txBody>
          <a:bodyPr/>
          <a:lstStyle/>
          <a:p>
            <a:pPr rtl="0"/>
            <a:fld id="{E30AF5A0-43BB-4336-8627-9123B9144D80}" type="slidenum">
              <a:rPr lang="en-GB" noProof="0" smtClean="0"/>
              <a:t>7</a:t>
            </a:fld>
            <a:endParaRPr lang="en-GB" noProof="0"/>
          </a:p>
        </p:txBody>
      </p:sp>
      <p:sp>
        <p:nvSpPr>
          <p:cNvPr id="11" name="TextBox 10">
            <a:extLst>
              <a:ext uri="{FF2B5EF4-FFF2-40B4-BE49-F238E27FC236}">
                <a16:creationId xmlns:a16="http://schemas.microsoft.com/office/drawing/2014/main" id="{6FE4268C-66C3-D58C-A644-A6A5BFDC401D}"/>
              </a:ext>
            </a:extLst>
          </p:cNvPr>
          <p:cNvSpPr txBox="1"/>
          <p:nvPr/>
        </p:nvSpPr>
        <p:spPr>
          <a:xfrm>
            <a:off x="861442" y="5597843"/>
            <a:ext cx="10440542" cy="646331"/>
          </a:xfrm>
          <a:prstGeom prst="rect">
            <a:avLst/>
          </a:prstGeom>
          <a:noFill/>
        </p:spPr>
        <p:txBody>
          <a:bodyPr wrap="square" rtlCol="0">
            <a:spAutoFit/>
          </a:bodyPr>
          <a:lstStyle/>
          <a:p>
            <a:r>
              <a:rPr lang="en-US" dirty="0">
                <a:latin typeface="+mj-lt"/>
              </a:rPr>
              <a:t>Here, We can notice that in dynamic arbitration it will be very difficult for any adversary to guess the arbitration ID or generate any impersonated CAN frames.</a:t>
            </a:r>
          </a:p>
        </p:txBody>
      </p:sp>
      <p:pic>
        <p:nvPicPr>
          <p:cNvPr id="6" name="Content Placeholder 5">
            <a:extLst>
              <a:ext uri="{FF2B5EF4-FFF2-40B4-BE49-F238E27FC236}">
                <a16:creationId xmlns:a16="http://schemas.microsoft.com/office/drawing/2014/main" id="{BA736A96-BBE4-5C61-F900-D6BFC49944B8}"/>
              </a:ext>
            </a:extLst>
          </p:cNvPr>
          <p:cNvPicPr>
            <a:picLocks noGrp="1" noChangeAspect="1"/>
          </p:cNvPicPr>
          <p:nvPr>
            <p:ph idx="1"/>
          </p:nvPr>
        </p:nvPicPr>
        <p:blipFill>
          <a:blip r:embed="rId2"/>
          <a:stretch>
            <a:fillRect/>
          </a:stretch>
        </p:blipFill>
        <p:spPr>
          <a:xfrm>
            <a:off x="946849" y="1229723"/>
            <a:ext cx="5295900" cy="4004255"/>
          </a:xfrm>
          <a:prstGeom prst="rect">
            <a:avLst/>
          </a:prstGeom>
          <a:ln w="12700" cap="sq">
            <a:solidFill>
              <a:schemeClr val="tx2"/>
            </a:solidFill>
            <a:prstDash val="solid"/>
            <a:miter lim="800000"/>
          </a:ln>
          <a:effectLst>
            <a:outerShdw blurRad="50800" dist="38100" dir="2700000" algn="tl" rotWithShape="0">
              <a:srgbClr val="000000">
                <a:alpha val="43000"/>
              </a:srgbClr>
            </a:outerShdw>
          </a:effectLst>
        </p:spPr>
      </p:pic>
      <p:pic>
        <p:nvPicPr>
          <p:cNvPr id="10" name="Content Placeholder 9">
            <a:extLst>
              <a:ext uri="{FF2B5EF4-FFF2-40B4-BE49-F238E27FC236}">
                <a16:creationId xmlns:a16="http://schemas.microsoft.com/office/drawing/2014/main" id="{9F06B38B-1BFC-A0D3-9649-28DE475D264F}"/>
              </a:ext>
            </a:extLst>
          </p:cNvPr>
          <p:cNvPicPr>
            <a:picLocks noGrp="1" noChangeAspect="1"/>
          </p:cNvPicPr>
          <p:nvPr>
            <p:ph idx="13"/>
          </p:nvPr>
        </p:nvPicPr>
        <p:blipFill>
          <a:blip r:embed="rId3"/>
          <a:stretch>
            <a:fillRect/>
          </a:stretch>
        </p:blipFill>
        <p:spPr>
          <a:xfrm>
            <a:off x="6414886" y="1229722"/>
            <a:ext cx="5094288" cy="4004255"/>
          </a:xfrm>
          <a:prstGeom prst="rect">
            <a:avLst/>
          </a:prstGeom>
          <a:ln w="12700">
            <a:solidFill>
              <a:schemeClr val="tx1"/>
            </a:solidFill>
          </a:ln>
        </p:spPr>
      </p:pic>
      <p:sp>
        <p:nvSpPr>
          <p:cNvPr id="12" name="TextBox 11">
            <a:extLst>
              <a:ext uri="{FF2B5EF4-FFF2-40B4-BE49-F238E27FC236}">
                <a16:creationId xmlns:a16="http://schemas.microsoft.com/office/drawing/2014/main" id="{EAAB8969-3C34-1A81-233B-ED6AA4D132DE}"/>
              </a:ext>
            </a:extLst>
          </p:cNvPr>
          <p:cNvSpPr txBox="1"/>
          <p:nvPr/>
        </p:nvSpPr>
        <p:spPr>
          <a:xfrm>
            <a:off x="1884113" y="5233978"/>
            <a:ext cx="3370997" cy="307777"/>
          </a:xfrm>
          <a:prstGeom prst="rect">
            <a:avLst/>
          </a:prstGeom>
          <a:noFill/>
        </p:spPr>
        <p:txBody>
          <a:bodyPr wrap="square" rtlCol="0">
            <a:spAutoFit/>
          </a:bodyPr>
          <a:lstStyle/>
          <a:p>
            <a:pPr algn="ctr"/>
            <a:r>
              <a:rPr lang="en-US" sz="1400" i="1" dirty="0">
                <a:solidFill>
                  <a:srgbClr val="FF0000"/>
                </a:solidFill>
              </a:rPr>
              <a:t>Fig. 6</a:t>
            </a:r>
            <a:endParaRPr lang="en-US" sz="1400" i="1" dirty="0">
              <a:solidFill>
                <a:srgbClr val="002060"/>
              </a:solidFill>
            </a:endParaRPr>
          </a:p>
        </p:txBody>
      </p:sp>
      <p:sp>
        <p:nvSpPr>
          <p:cNvPr id="13" name="TextBox 12">
            <a:extLst>
              <a:ext uri="{FF2B5EF4-FFF2-40B4-BE49-F238E27FC236}">
                <a16:creationId xmlns:a16="http://schemas.microsoft.com/office/drawing/2014/main" id="{DF87B927-1A7F-ADC8-E9AF-1F1864265FB9}"/>
              </a:ext>
            </a:extLst>
          </p:cNvPr>
          <p:cNvSpPr txBox="1"/>
          <p:nvPr/>
        </p:nvSpPr>
        <p:spPr>
          <a:xfrm>
            <a:off x="7276532" y="5253568"/>
            <a:ext cx="3370997" cy="307777"/>
          </a:xfrm>
          <a:prstGeom prst="rect">
            <a:avLst/>
          </a:prstGeom>
          <a:noFill/>
        </p:spPr>
        <p:txBody>
          <a:bodyPr wrap="square" rtlCol="0">
            <a:spAutoFit/>
          </a:bodyPr>
          <a:lstStyle/>
          <a:p>
            <a:pPr algn="ctr"/>
            <a:r>
              <a:rPr lang="en-US" sz="1400" i="1" dirty="0">
                <a:solidFill>
                  <a:srgbClr val="FF0000"/>
                </a:solidFill>
              </a:rPr>
              <a:t>Fig. 7</a:t>
            </a:r>
            <a:endParaRPr lang="en-US" sz="1400" i="1" dirty="0">
              <a:solidFill>
                <a:srgbClr val="002060"/>
              </a:solidFill>
            </a:endParaRPr>
          </a:p>
        </p:txBody>
      </p:sp>
    </p:spTree>
    <p:extLst>
      <p:ext uri="{BB962C8B-B14F-4D97-AF65-F5344CB8AC3E}">
        <p14:creationId xmlns:p14="http://schemas.microsoft.com/office/powerpoint/2010/main" val="81101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7AF665-859F-7D89-F43A-A3148FE5CF9D}"/>
              </a:ext>
            </a:extLst>
          </p:cNvPr>
          <p:cNvSpPr>
            <a:spLocks noGrp="1"/>
          </p:cNvSpPr>
          <p:nvPr>
            <p:ph type="body" sz="quarter" idx="15"/>
          </p:nvPr>
        </p:nvSpPr>
        <p:spPr>
          <a:xfrm>
            <a:off x="800485" y="790923"/>
            <a:ext cx="5185786" cy="526767"/>
          </a:xfrm>
        </p:spPr>
        <p:txBody>
          <a:bodyPr/>
          <a:lstStyle/>
          <a:p>
            <a:pPr algn="ctr"/>
            <a:r>
              <a:rPr lang="en-US" dirty="0">
                <a:solidFill>
                  <a:schemeClr val="tx1"/>
                </a:solidFill>
                <a:latin typeface="+mj-lt"/>
              </a:rPr>
              <a:t>Arbitration ID sequence vs Time </a:t>
            </a:r>
          </a:p>
        </p:txBody>
      </p:sp>
      <p:sp>
        <p:nvSpPr>
          <p:cNvPr id="5" name="Text Placeholder 4">
            <a:extLst>
              <a:ext uri="{FF2B5EF4-FFF2-40B4-BE49-F238E27FC236}">
                <a16:creationId xmlns:a16="http://schemas.microsoft.com/office/drawing/2014/main" id="{2C57BFAC-DF8F-19B7-7108-2C3C540DCF0B}"/>
              </a:ext>
            </a:extLst>
          </p:cNvPr>
          <p:cNvSpPr>
            <a:spLocks noGrp="1"/>
          </p:cNvSpPr>
          <p:nvPr>
            <p:ph type="body" sz="quarter" idx="16"/>
          </p:nvPr>
        </p:nvSpPr>
        <p:spPr>
          <a:xfrm>
            <a:off x="6096000" y="769888"/>
            <a:ext cx="5094288" cy="526767"/>
          </a:xfrm>
        </p:spPr>
        <p:txBody>
          <a:bodyPr/>
          <a:lstStyle/>
          <a:p>
            <a:pPr algn="ctr"/>
            <a:r>
              <a:rPr lang="en-US" dirty="0">
                <a:solidFill>
                  <a:schemeClr val="tx1"/>
                </a:solidFill>
                <a:latin typeface="+mj-lt"/>
              </a:rPr>
              <a:t>Dynamic Arbitration ID sequence vs Time</a:t>
            </a:r>
          </a:p>
        </p:txBody>
      </p:sp>
      <p:sp>
        <p:nvSpPr>
          <p:cNvPr id="7" name="Footer Placeholder 6">
            <a:extLst>
              <a:ext uri="{FF2B5EF4-FFF2-40B4-BE49-F238E27FC236}">
                <a16:creationId xmlns:a16="http://schemas.microsoft.com/office/drawing/2014/main" id="{95320CE3-169D-7CDC-69CD-754BB61D7288}"/>
              </a:ext>
            </a:extLst>
          </p:cNvPr>
          <p:cNvSpPr>
            <a:spLocks noGrp="1"/>
          </p:cNvSpPr>
          <p:nvPr>
            <p:ph type="ftr" sz="quarter" idx="11"/>
          </p:nvPr>
        </p:nvSpPr>
        <p:spPr/>
        <p:txBody>
          <a:bodyPr/>
          <a:lstStyle/>
          <a:p>
            <a:pPr rtl="0"/>
            <a:r>
              <a:rPr lang="en-GB" noProof="0" dirty="0"/>
              <a:t>PRESENTATION TITLE</a:t>
            </a:r>
          </a:p>
        </p:txBody>
      </p:sp>
      <p:sp>
        <p:nvSpPr>
          <p:cNvPr id="8" name="Date Placeholder 7">
            <a:extLst>
              <a:ext uri="{FF2B5EF4-FFF2-40B4-BE49-F238E27FC236}">
                <a16:creationId xmlns:a16="http://schemas.microsoft.com/office/drawing/2014/main" id="{11A43C53-EA32-FAC0-C94D-6BC4E8A0CFAC}"/>
              </a:ext>
            </a:extLst>
          </p:cNvPr>
          <p:cNvSpPr>
            <a:spLocks noGrp="1"/>
          </p:cNvSpPr>
          <p:nvPr>
            <p:ph type="dt" sz="half" idx="10"/>
          </p:nvPr>
        </p:nvSpPr>
        <p:spPr/>
        <p:txBody>
          <a:bodyPr/>
          <a:lstStyle/>
          <a:p>
            <a:pPr rtl="0"/>
            <a:r>
              <a:rPr lang="en-GB" noProof="0"/>
              <a:t>2/11/20XX</a:t>
            </a:r>
          </a:p>
        </p:txBody>
      </p:sp>
      <p:sp>
        <p:nvSpPr>
          <p:cNvPr id="9" name="Slide Number Placeholder 8">
            <a:extLst>
              <a:ext uri="{FF2B5EF4-FFF2-40B4-BE49-F238E27FC236}">
                <a16:creationId xmlns:a16="http://schemas.microsoft.com/office/drawing/2014/main" id="{1B4609CA-E0F1-D9DD-544B-7AF9A07217BA}"/>
              </a:ext>
            </a:extLst>
          </p:cNvPr>
          <p:cNvSpPr>
            <a:spLocks noGrp="1"/>
          </p:cNvSpPr>
          <p:nvPr>
            <p:ph type="sldNum" sz="quarter" idx="12"/>
          </p:nvPr>
        </p:nvSpPr>
        <p:spPr/>
        <p:txBody>
          <a:bodyPr/>
          <a:lstStyle/>
          <a:p>
            <a:pPr rtl="0"/>
            <a:fld id="{E30AF5A0-43BB-4336-8627-9123B9144D80}" type="slidenum">
              <a:rPr lang="en-GB" noProof="0" smtClean="0"/>
              <a:t>8</a:t>
            </a:fld>
            <a:endParaRPr lang="en-GB" noProof="0"/>
          </a:p>
        </p:txBody>
      </p:sp>
      <p:sp>
        <p:nvSpPr>
          <p:cNvPr id="12" name="TextBox 11">
            <a:extLst>
              <a:ext uri="{FF2B5EF4-FFF2-40B4-BE49-F238E27FC236}">
                <a16:creationId xmlns:a16="http://schemas.microsoft.com/office/drawing/2014/main" id="{7CA33286-D6D6-675A-DA9D-4410C89D4D9B}"/>
              </a:ext>
            </a:extLst>
          </p:cNvPr>
          <p:cNvSpPr txBox="1"/>
          <p:nvPr/>
        </p:nvSpPr>
        <p:spPr>
          <a:xfrm>
            <a:off x="861442" y="5597843"/>
            <a:ext cx="10440542" cy="646331"/>
          </a:xfrm>
          <a:prstGeom prst="rect">
            <a:avLst/>
          </a:prstGeom>
          <a:noFill/>
        </p:spPr>
        <p:txBody>
          <a:bodyPr wrap="square" rtlCol="0">
            <a:spAutoFit/>
          </a:bodyPr>
          <a:lstStyle/>
          <a:p>
            <a:r>
              <a:rPr lang="en-US" dirty="0"/>
              <a:t>These plots have been generated for a small batch of data and it helps to visualize the retention of priority of CAN Message Frames</a:t>
            </a:r>
          </a:p>
        </p:txBody>
      </p:sp>
      <p:pic>
        <p:nvPicPr>
          <p:cNvPr id="4" name="Content Placeholder 3">
            <a:extLst>
              <a:ext uri="{FF2B5EF4-FFF2-40B4-BE49-F238E27FC236}">
                <a16:creationId xmlns:a16="http://schemas.microsoft.com/office/drawing/2014/main" id="{F20F666B-C5D7-10D4-BA62-67CEE3A55D90}"/>
              </a:ext>
            </a:extLst>
          </p:cNvPr>
          <p:cNvPicPr>
            <a:picLocks noGrp="1" noChangeAspect="1"/>
          </p:cNvPicPr>
          <p:nvPr>
            <p:ph idx="1"/>
          </p:nvPr>
        </p:nvPicPr>
        <p:blipFill>
          <a:blip r:embed="rId3"/>
          <a:stretch>
            <a:fillRect/>
          </a:stretch>
        </p:blipFill>
        <p:spPr>
          <a:xfrm>
            <a:off x="800100" y="1317690"/>
            <a:ext cx="5185786" cy="3991289"/>
          </a:xfrm>
          <a:prstGeom prst="rect">
            <a:avLst/>
          </a:prstGeom>
          <a:ln w="12700">
            <a:solidFill>
              <a:schemeClr val="tx1"/>
            </a:solidFill>
          </a:ln>
        </p:spPr>
      </p:pic>
      <p:pic>
        <p:nvPicPr>
          <p:cNvPr id="10" name="Content Placeholder 9">
            <a:extLst>
              <a:ext uri="{FF2B5EF4-FFF2-40B4-BE49-F238E27FC236}">
                <a16:creationId xmlns:a16="http://schemas.microsoft.com/office/drawing/2014/main" id="{B1899211-78C3-C490-2E8F-E5E15BC09281}"/>
              </a:ext>
            </a:extLst>
          </p:cNvPr>
          <p:cNvPicPr>
            <a:picLocks noGrp="1" noChangeAspect="1"/>
          </p:cNvPicPr>
          <p:nvPr>
            <p:ph idx="13"/>
          </p:nvPr>
        </p:nvPicPr>
        <p:blipFill>
          <a:blip r:embed="rId4"/>
          <a:stretch>
            <a:fillRect/>
          </a:stretch>
        </p:blipFill>
        <p:spPr>
          <a:xfrm>
            <a:off x="6096001" y="1317689"/>
            <a:ext cx="5295900" cy="3991290"/>
          </a:xfrm>
          <a:prstGeom prst="rect">
            <a:avLst/>
          </a:prstGeom>
          <a:ln w="12700">
            <a:solidFill>
              <a:schemeClr val="tx1"/>
            </a:solidFill>
          </a:ln>
        </p:spPr>
      </p:pic>
      <p:sp>
        <p:nvSpPr>
          <p:cNvPr id="11" name="TextBox 10">
            <a:extLst>
              <a:ext uri="{FF2B5EF4-FFF2-40B4-BE49-F238E27FC236}">
                <a16:creationId xmlns:a16="http://schemas.microsoft.com/office/drawing/2014/main" id="{47D7058E-253D-4EFF-3E1E-467266AEE7F8}"/>
              </a:ext>
            </a:extLst>
          </p:cNvPr>
          <p:cNvSpPr txBox="1"/>
          <p:nvPr/>
        </p:nvSpPr>
        <p:spPr>
          <a:xfrm>
            <a:off x="1828026" y="5302965"/>
            <a:ext cx="3370997" cy="307777"/>
          </a:xfrm>
          <a:prstGeom prst="rect">
            <a:avLst/>
          </a:prstGeom>
          <a:noFill/>
        </p:spPr>
        <p:txBody>
          <a:bodyPr wrap="square" rtlCol="0">
            <a:spAutoFit/>
          </a:bodyPr>
          <a:lstStyle/>
          <a:p>
            <a:pPr algn="ctr"/>
            <a:r>
              <a:rPr lang="en-US" sz="1400" i="1" dirty="0">
                <a:solidFill>
                  <a:srgbClr val="FF0000"/>
                </a:solidFill>
              </a:rPr>
              <a:t>Fig. 8</a:t>
            </a:r>
            <a:endParaRPr lang="en-US" sz="1400" i="1" dirty="0">
              <a:solidFill>
                <a:srgbClr val="002060"/>
              </a:solidFill>
            </a:endParaRPr>
          </a:p>
        </p:txBody>
      </p:sp>
      <p:sp>
        <p:nvSpPr>
          <p:cNvPr id="13" name="TextBox 12">
            <a:extLst>
              <a:ext uri="{FF2B5EF4-FFF2-40B4-BE49-F238E27FC236}">
                <a16:creationId xmlns:a16="http://schemas.microsoft.com/office/drawing/2014/main" id="{1946EE7A-EB5A-095E-51F8-C14C16BFE8B3}"/>
              </a:ext>
            </a:extLst>
          </p:cNvPr>
          <p:cNvSpPr txBox="1"/>
          <p:nvPr/>
        </p:nvSpPr>
        <p:spPr>
          <a:xfrm>
            <a:off x="7249957" y="5262022"/>
            <a:ext cx="3370997" cy="307777"/>
          </a:xfrm>
          <a:prstGeom prst="rect">
            <a:avLst/>
          </a:prstGeom>
          <a:noFill/>
        </p:spPr>
        <p:txBody>
          <a:bodyPr wrap="square" rtlCol="0">
            <a:spAutoFit/>
          </a:bodyPr>
          <a:lstStyle/>
          <a:p>
            <a:pPr algn="ctr"/>
            <a:r>
              <a:rPr lang="en-US" sz="1400" i="1" dirty="0">
                <a:solidFill>
                  <a:srgbClr val="FF0000"/>
                </a:solidFill>
              </a:rPr>
              <a:t>Fig. 9</a:t>
            </a:r>
            <a:endParaRPr lang="en-US" sz="1400" i="1" dirty="0">
              <a:solidFill>
                <a:srgbClr val="002060"/>
              </a:solidFill>
            </a:endParaRPr>
          </a:p>
        </p:txBody>
      </p:sp>
    </p:spTree>
    <p:extLst>
      <p:ext uri="{BB962C8B-B14F-4D97-AF65-F5344CB8AC3E}">
        <p14:creationId xmlns:p14="http://schemas.microsoft.com/office/powerpoint/2010/main" val="147046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868830" y="914400"/>
            <a:ext cx="10225890" cy="5104949"/>
          </a:xfrm>
        </p:spPr>
        <p:txBody>
          <a:bodyPr rtlCol="0" anchor="ctr"/>
          <a:lstStyle/>
          <a:p>
            <a:r>
              <a:rPr lang="en-GB" sz="3200" dirty="0"/>
              <a:t>INTRUSION DETECTION SYSTEM</a:t>
            </a:r>
            <a:br>
              <a:rPr lang="en-GB" dirty="0"/>
            </a:br>
            <a:r>
              <a:rPr lang="en-GB" sz="1800" cap="none" dirty="0"/>
              <a:t>An IDS system has been used to provide protection against any abnormal or adversarial situations.</a:t>
            </a:r>
            <a:br>
              <a:rPr lang="en-GB" sz="1800" cap="none" dirty="0"/>
            </a:br>
            <a:br>
              <a:rPr lang="en-GB" sz="1800" cap="none" dirty="0">
                <a:solidFill>
                  <a:srgbClr val="0432FF"/>
                </a:solidFill>
              </a:rPr>
            </a:br>
            <a:r>
              <a:rPr lang="en-GB" sz="1800" cap="none" dirty="0"/>
              <a:t>This IDS system has been developed using </a:t>
            </a:r>
            <a:r>
              <a:rPr lang="en-GB" sz="1800" cap="none" dirty="0">
                <a:solidFill>
                  <a:srgbClr val="FF0000"/>
                </a:solidFill>
              </a:rPr>
              <a:t>Convolutional Neural Networks (CNN</a:t>
            </a:r>
            <a:r>
              <a:rPr lang="en-GB" sz="1800" cap="none" dirty="0"/>
              <a:t>) because CNN has shown promising results in </a:t>
            </a:r>
            <a:r>
              <a:rPr lang="en-GB" sz="1800" cap="none" dirty="0">
                <a:solidFill>
                  <a:srgbClr val="942092"/>
                </a:solidFill>
              </a:rPr>
              <a:t>image classification</a:t>
            </a:r>
            <a:r>
              <a:rPr lang="en-GB" sz="1800" cap="none" dirty="0"/>
              <a:t>, </a:t>
            </a:r>
            <a:r>
              <a:rPr lang="en-GB" sz="1800" cap="none" dirty="0">
                <a:solidFill>
                  <a:srgbClr val="942092"/>
                </a:solidFill>
              </a:rPr>
              <a:t>image detection </a:t>
            </a:r>
            <a:r>
              <a:rPr lang="en-GB" sz="1800" cap="none" dirty="0"/>
              <a:t>and </a:t>
            </a:r>
            <a:r>
              <a:rPr lang="en-GB" sz="1800" cap="none" dirty="0">
                <a:solidFill>
                  <a:srgbClr val="942092"/>
                </a:solidFill>
              </a:rPr>
              <a:t>image segmentation </a:t>
            </a:r>
            <a:r>
              <a:rPr lang="en-GB" sz="1800" cap="none" dirty="0"/>
              <a:t>problems.</a:t>
            </a:r>
            <a:br>
              <a:rPr lang="en-GB" sz="1800" cap="none" dirty="0"/>
            </a:br>
            <a:br>
              <a:rPr lang="en-GB" sz="1800" cap="none" dirty="0"/>
            </a:br>
            <a:r>
              <a:rPr lang="en-GB" sz="1800" cap="none" dirty="0"/>
              <a:t>So to take advantage of the CNN capability, it is trained using recurrence plot of arbitration IDs.</a:t>
            </a:r>
            <a:br>
              <a:rPr lang="en-GB" sz="1800" cap="none" dirty="0"/>
            </a:br>
            <a:br>
              <a:rPr lang="en-GB" sz="1800" cap="none" dirty="0"/>
            </a:br>
            <a:r>
              <a:rPr lang="en-GB" sz="1800" cap="none" dirty="0"/>
              <a:t>A </a:t>
            </a:r>
            <a:r>
              <a:rPr lang="en-GB" sz="1800" cap="none" dirty="0">
                <a:solidFill>
                  <a:srgbClr val="00B050"/>
                </a:solidFill>
              </a:rPr>
              <a:t>recurrence plot </a:t>
            </a:r>
            <a:r>
              <a:rPr lang="en-GB" sz="1800" cap="none" dirty="0"/>
              <a:t>is a way of visualizing patterns in data over time. It also preserves the </a:t>
            </a:r>
            <a:r>
              <a:rPr lang="en-GB" sz="1800" cap="none" dirty="0">
                <a:solidFill>
                  <a:srgbClr val="E95577"/>
                </a:solidFill>
              </a:rPr>
              <a:t>temporal dependency</a:t>
            </a:r>
            <a:r>
              <a:rPr lang="en-GB" sz="1800" cap="none" dirty="0">
                <a:solidFill>
                  <a:srgbClr val="FFFF00"/>
                </a:solidFill>
              </a:rPr>
              <a:t> </a:t>
            </a:r>
            <a:r>
              <a:rPr lang="en-GB" sz="1800" cap="none" dirty="0"/>
              <a:t>present in the data. It is used in </a:t>
            </a:r>
            <a:r>
              <a:rPr lang="en-GB" sz="1800" cap="none" dirty="0">
                <a:solidFill>
                  <a:srgbClr val="FF9300"/>
                </a:solidFill>
              </a:rPr>
              <a:t>descriptive statistics </a:t>
            </a:r>
            <a:r>
              <a:rPr lang="en-GB" sz="1800" cap="none" dirty="0"/>
              <a:t>and </a:t>
            </a:r>
            <a:r>
              <a:rPr lang="en-GB" sz="1800" cap="none" dirty="0">
                <a:solidFill>
                  <a:srgbClr val="0432FF"/>
                </a:solidFill>
              </a:rPr>
              <a:t>chaos theory</a:t>
            </a:r>
            <a:r>
              <a:rPr lang="en-GB" sz="1800" cap="none" dirty="0"/>
              <a:t>.</a:t>
            </a:r>
            <a:br>
              <a:rPr lang="en-GB" sz="1800" cap="none" dirty="0"/>
            </a:br>
            <a:br>
              <a:rPr lang="en-GB" sz="1800" cap="none" dirty="0"/>
            </a:br>
            <a:r>
              <a:rPr lang="en-GB" sz="1800" cap="none" dirty="0">
                <a:solidFill>
                  <a:srgbClr val="C00000"/>
                </a:solidFill>
              </a:rPr>
              <a:t>Temporal dependency </a:t>
            </a:r>
            <a:r>
              <a:rPr lang="en-GB" sz="1800" cap="none" dirty="0"/>
              <a:t>is used to capture correlations and changes in the distribution of the underlying data generating process which helps to improve predictions and reduce noise in the data</a:t>
            </a:r>
            <a:br>
              <a:rPr lang="en-GB" sz="1800" cap="none" dirty="0"/>
            </a:br>
            <a:br>
              <a:rPr lang="en-GB" sz="1800" cap="none" dirty="0"/>
            </a:br>
            <a:r>
              <a:rPr lang="en-GB" sz="1800" cap="none" dirty="0"/>
              <a:t>We have used the </a:t>
            </a:r>
            <a:r>
              <a:rPr lang="en-GB" sz="1800" cap="none" dirty="0" err="1">
                <a:solidFill>
                  <a:srgbClr val="FF40FF"/>
                </a:solidFill>
              </a:rPr>
              <a:t>pyts</a:t>
            </a:r>
            <a:r>
              <a:rPr lang="en-GB" sz="1800" cap="none" dirty="0">
                <a:solidFill>
                  <a:srgbClr val="FF40FF"/>
                </a:solidFill>
              </a:rPr>
              <a:t> library </a:t>
            </a:r>
            <a:r>
              <a:rPr lang="en-GB" sz="1800" cap="none" dirty="0"/>
              <a:t>and </a:t>
            </a:r>
            <a:r>
              <a:rPr lang="en-GB" sz="1800" cap="none" dirty="0" err="1">
                <a:solidFill>
                  <a:srgbClr val="FF40FF"/>
                </a:solidFill>
              </a:rPr>
              <a:t>RecurrencePlot</a:t>
            </a:r>
            <a:r>
              <a:rPr lang="en-GB" sz="1800" cap="none" dirty="0"/>
              <a:t> class to generate the arbitration ID plots.</a:t>
            </a:r>
            <a:endParaRPr lang="en-GB" dirty="0"/>
          </a:p>
        </p:txBody>
      </p:sp>
      <p:sp>
        <p:nvSpPr>
          <p:cNvPr id="14" name="TextBox 13">
            <a:extLst>
              <a:ext uri="{FF2B5EF4-FFF2-40B4-BE49-F238E27FC236}">
                <a16:creationId xmlns:a16="http://schemas.microsoft.com/office/drawing/2014/main" id="{1363C197-B095-420E-5A92-25F8D54B47E7}"/>
              </a:ext>
            </a:extLst>
          </p:cNvPr>
          <p:cNvSpPr txBox="1"/>
          <p:nvPr/>
        </p:nvSpPr>
        <p:spPr>
          <a:xfrm>
            <a:off x="8534400" y="7053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5731043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840660_TF67498733_Win32" id="{1D31F981-026B-433D-B1FE-22EDA482C3D7}" vid="{FE91BBCF-7CA3-436B-9474-A0CB3B4C50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0A259749-2473-2646-9137-16E8451E498B}">
  <we:reference id="78f4d70e-fb8b-4f8d-b284-0a2e60aeef37" version="3.4.3.0" store="EXCatalog" storeType="EXCatalog"/>
  <we:alternateReferences>
    <we:reference id="WA104380955" version="3.4.3.0" store="en-US"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1B7C08D-E04A-0C48-8A60-186D8A72C5B2}">
  <we:reference id="f12c312d-282a-4734-8843-05915fdfef0b" version="4.3.3.0" store="EXCatalog" storeType="EXCatalog"/>
  <we:alternateReferences>
    <we:reference id="WA104178141" version="4.3.3.0" store="en-IN"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2.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0F876D-ECAD-49DD-95DE-E4DA3D4E9CA1}">
  <ds:schemaRefs>
    <ds:schemaRef ds:uri="http://purl.org/dc/elements/1.1/"/>
    <ds:schemaRef ds:uri="16c05727-aa75-4e4a-9b5f-8a80a1165891"/>
    <ds:schemaRef ds:uri="http://schemas.microsoft.com/office/2006/metadata/properties"/>
    <ds:schemaRef ds:uri="http://schemas.openxmlformats.org/package/2006/metadata/core-properties"/>
    <ds:schemaRef ds:uri="http://purl.org/dc/terms/"/>
    <ds:schemaRef ds:uri="http://purl.org/dc/dcmitype/"/>
    <ds:schemaRef ds:uri="http://www.w3.org/XML/1998/namespace"/>
    <ds:schemaRef ds:uri="http://schemas.microsoft.com/office/2006/documentManagement/types"/>
    <ds:schemaRef ds:uri="http://schemas.microsoft.com/office/infopath/2007/PartnerControls"/>
    <ds:schemaRef ds:uri="230e9df3-be65-4c73-a93b-d1236ebd677e"/>
    <ds:schemaRef ds:uri="71af3243-3dd4-4a8d-8c0d-dd76da1f02a5"/>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ChronicleVTI</Template>
  <TotalTime>1165</TotalTime>
  <Words>2382</Words>
  <Application>Microsoft Office PowerPoint</Application>
  <PresentationFormat>Widescreen</PresentationFormat>
  <Paragraphs>178</Paragraphs>
  <Slides>20</Slides>
  <Notes>19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20</vt:i4>
      </vt:variant>
    </vt:vector>
  </HeadingPairs>
  <TitlesOfParts>
    <vt:vector size="36" baseType="lpstr">
      <vt:lpstr>Annai MN</vt:lpstr>
      <vt:lpstr>-apple-system</vt:lpstr>
      <vt:lpstr>Arial</vt:lpstr>
      <vt:lpstr>Arial</vt:lpstr>
      <vt:lpstr>Calibri</vt:lpstr>
      <vt:lpstr>Calibri Light</vt:lpstr>
      <vt:lpstr>Calisto MT</vt:lpstr>
      <vt:lpstr>Google Sans</vt:lpstr>
      <vt:lpstr>LGPFO L+ Gulliver</vt:lpstr>
      <vt:lpstr>LGPGC N+ MTSYN</vt:lpstr>
      <vt:lpstr>LGPGC O+ Gulliver</vt:lpstr>
      <vt:lpstr>MtckvcAdvTT3713a231+03</vt:lpstr>
      <vt:lpstr>NbxhsdAdvTT3713a231+20</vt:lpstr>
      <vt:lpstr>TphxcnAdvTT3713a231</vt:lpstr>
      <vt:lpstr>Univers Condensed</vt:lpstr>
      <vt:lpstr>ChronicleVTI</vt:lpstr>
      <vt:lpstr>IMPROVING CAN BUS SECURITY AGAINST ADVERSARIAL ATTACKS</vt:lpstr>
      <vt:lpstr>CAN can stands for Controller Area Network. It is a widely used serial communication protocol which is utilized in Automotive and Industrial Applications to avoid the wiring harness required to connect these ECUs. It was developed by Robert Bosch in 1980s.  CAN uses multi-master serial communication system. It allows devices to communicate with each other using a shared communication bus.   It uses differential signalling to transmit data , which means it is less susceptible to noise and interference.  It is an low-cost communication system with minimal wiring and simple components which can provide data rates up to 1Mbps (using CAN FD it can reach up to 8Mbps). </vt:lpstr>
      <vt:lpstr>SECURITY LIMITATIONS OF CAN BUS</vt:lpstr>
      <vt:lpstr>Exploitation of security vulnerabilities</vt:lpstr>
      <vt:lpstr>PowerPoint Presentation</vt:lpstr>
      <vt:lpstr>PREVENTION OF ADVERSARIAL ATTACKS</vt:lpstr>
      <vt:lpstr>PowerPoint Presentation</vt:lpstr>
      <vt:lpstr>PowerPoint Presentation</vt:lpstr>
      <vt:lpstr>INTRUSION DETECTION SYSTEM An IDS system has been used to provide protection against any abnormal or adversarial situations.  This IDS system has been developed using Convolutional Neural Networks (CNN) because CNN has shown promising results in image classification, image detection and image segmentation problems.  So to take advantage of the CNN capability, it is trained using recurrence plot of arbitration IDs.  A recurrence plot is a way of visualizing patterns in data over time. It also preserves the temporal dependency present in the data. It is used in descriptive statistics and chaos theory.  Temporal dependency is used to capture correlations and changes in the distribution of the underlying data generating process which helps to improve predictions and reduce noise in the data  We have used the pyts library and RecurrencePlot class to generate the arbitration ID plots.</vt:lpstr>
      <vt:lpstr>architecture OF PROPOSED CNN Model</vt:lpstr>
      <vt:lpstr>CORRELATION COEFFICIENTS</vt:lpstr>
      <vt:lpstr>WORKFLOW</vt:lpstr>
      <vt:lpstr>PowerPoint Presentation</vt:lpstr>
      <vt:lpstr>Recurrence plots</vt:lpstr>
      <vt:lpstr>CNN MODEL SUMMARY BEFORE AND AFTER hYPER-PARAMETER TUNING</vt:lpstr>
      <vt:lpstr>Results &amp; observations</vt:lpstr>
      <vt:lpstr>Results &amp; observations</vt:lpstr>
      <vt:lpstr>COMPARISON OF CNN VS RNN:</vt:lpstr>
      <vt:lpstr>LIMITATIONS AND FUTURE WORK</vt:lpstr>
      <vt:lpstr>Using dynamic arbitration many attacks can be prevented and with an strong IDS system CAN Bus can be protected from any sort of abnormal behaviour.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CAN BUS SECURITY AGAINST SPOOFING/IMPERSONATION ATTACKS BY ASSIGNING DYNAMIC ARBITRATION IDs &amp; HMAC BASED AUTHENTICATION &amp; USING Rec-CNN as ids in in-vehicular networks</dc:title>
  <dc:creator>Suryakant Shukla</dc:creator>
  <cp:lastModifiedBy>ARIHANT JAMMAR</cp:lastModifiedBy>
  <cp:revision>26</cp:revision>
  <dcterms:created xsi:type="dcterms:W3CDTF">2023-04-13T13:55:49Z</dcterms:created>
  <dcterms:modified xsi:type="dcterms:W3CDTF">2023-04-29T09:52:02Z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