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69" r:id="rId3"/>
    <p:sldId id="256" r:id="rId4"/>
    <p:sldId id="262" r:id="rId5"/>
    <p:sldId id="263" r:id="rId6"/>
    <p:sldId id="271" r:id="rId7"/>
    <p:sldId id="272" r:id="rId8"/>
    <p:sldId id="270" r:id="rId9"/>
    <p:sldId id="273" r:id="rId10"/>
    <p:sldId id="265" r:id="rId11"/>
    <p:sldId id="274" r:id="rId12"/>
    <p:sldId id="275" r:id="rId13"/>
    <p:sldId id="264" r:id="rId14"/>
    <p:sldId id="266" r:id="rId15"/>
    <p:sldId id="267" r:id="rId16"/>
    <p:sldId id="268" r:id="rId17"/>
    <p:sldId id="260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50" autoAdjust="0"/>
  </p:normalViewPr>
  <p:slideViewPr>
    <p:cSldViewPr>
      <p:cViewPr varScale="1">
        <p:scale>
          <a:sx n="132" d="100"/>
          <a:sy n="132" d="100"/>
        </p:scale>
        <p:origin x="2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88F21-1ACF-42B7-BE6C-FCC6EBFE726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A8E9B-BECA-4482-BCBC-CC733F296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60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为什么不能同时满足</a:t>
            </a:r>
            <a:r>
              <a:rPr lang="en-US" altLang="zh-CN" sz="1600" dirty="0" smtClean="0"/>
              <a:t>CAP</a:t>
            </a:r>
            <a:r>
              <a:rPr lang="zh-CN" altLang="en-US" sz="1600" dirty="0" smtClean="0"/>
              <a:t>？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）当前满足</a:t>
            </a:r>
            <a:r>
              <a:rPr lang="en-US" altLang="zh-CN" sz="1600" dirty="0" smtClean="0"/>
              <a:t>CA</a:t>
            </a:r>
            <a:r>
              <a:rPr lang="zh-CN" altLang="en-US" sz="1600" dirty="0" smtClean="0"/>
              <a:t>，能否也满足</a:t>
            </a:r>
            <a:r>
              <a:rPr lang="en-US" altLang="zh-CN" sz="1600" dirty="0" smtClean="0"/>
              <a:t>P</a:t>
            </a:r>
            <a:r>
              <a:rPr lang="zh-CN" altLang="en-US" sz="1600" dirty="0" smtClean="0"/>
              <a:t>？假设当前分布式系统满足</a:t>
            </a:r>
            <a:r>
              <a:rPr lang="en-US" altLang="zh-CN" sz="1600" dirty="0" smtClean="0"/>
              <a:t>CA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要求各个客户端读到的数据必须是一致的，考虑发生网络分区的情况，这个时候各个服务器存在数据不一致，那么根据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一致性要求，系统是不可以对外提供服务的（因为不同的客户端访问同一份数据会得到不同的结果），那么也就违背了分区容错性</a:t>
            </a:r>
            <a:r>
              <a:rPr lang="en-US" altLang="zh-CN" sz="1600" dirty="0" smtClean="0"/>
              <a:t>P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）当前满足</a:t>
            </a:r>
            <a:r>
              <a:rPr lang="en-US" altLang="zh-CN" sz="1600" dirty="0" smtClean="0"/>
              <a:t>CP</a:t>
            </a:r>
            <a:r>
              <a:rPr lang="zh-CN" altLang="en-US" sz="1600" dirty="0" smtClean="0"/>
              <a:t>，能否也满足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？假设当前分布式系统满足</a:t>
            </a:r>
            <a:r>
              <a:rPr lang="en-US" altLang="zh-CN" sz="1600" dirty="0" smtClean="0"/>
              <a:t>CP</a:t>
            </a:r>
            <a:r>
              <a:rPr lang="zh-CN" altLang="en-US" sz="1600" dirty="0" smtClean="0"/>
              <a:t>， 在网络发生分区的情况下，为达到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一致性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请求只能一直等待，等待网络分区情况解除，系统数据同步完成才能返回，这就无法满足可用性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。（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）当前满足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，能否也满足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？假设当前分布式系统满足</a:t>
            </a:r>
            <a:r>
              <a:rPr lang="en-US" altLang="zh-CN" sz="1600" dirty="0" smtClean="0"/>
              <a:t>AP, </a:t>
            </a:r>
            <a:r>
              <a:rPr lang="zh-CN" altLang="en-US" sz="1600" dirty="0" smtClean="0"/>
              <a:t>系统要求在一定的时间内就要返回，在发生网络分区的情况下，为了保证</a:t>
            </a:r>
            <a:r>
              <a:rPr lang="en-US" altLang="zh-CN" sz="1600" dirty="0" smtClean="0"/>
              <a:t>P</a:t>
            </a:r>
            <a:r>
              <a:rPr lang="zh-CN" altLang="en-US" sz="1600" dirty="0" smtClean="0"/>
              <a:t>，即使出现网络分区也要正常提供服务，按时返回数据，可这样不同客户端访问同一份数据会得到不同的结果，这就不能保证数据的一致性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8E9B-BECA-4482-BCBC-CC733F296F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44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Picture 2" descr="C:\Users\fanliyuan\Desktop\PPT模板-2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6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14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63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833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Picture 2" descr="C:\Users\fanliyuan\Desktop\PPT模板-2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753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05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888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466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53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371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319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84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 descr="C:\Users\fanliyuan\Desktop\PPT模板-2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24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168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1381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944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9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06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37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69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4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2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7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3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7FA3-2F8E-4AB3-AA35-D1F9367347D6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99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4AC5-522E-4C6E-9B07-38BF792465DF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/>
              <a:t>备注（此页不用展示）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059582"/>
            <a:ext cx="8064896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prstClr val="black"/>
                </a:solidFill>
                <a:latin typeface="Arial"/>
                <a:ea typeface="微软雅黑"/>
              </a:rPr>
              <a:t>个人陈述时间为</a:t>
            </a:r>
            <a:r>
              <a:rPr lang="en-US" altLang="zh-CN" kern="0" dirty="0">
                <a:solidFill>
                  <a:prstClr val="black"/>
                </a:solidFill>
                <a:latin typeface="Arial"/>
                <a:ea typeface="微软雅黑"/>
              </a:rPr>
              <a:t>10min-15min</a:t>
            </a:r>
            <a:r>
              <a:rPr lang="zh-CN" altLang="en-US" kern="0" dirty="0">
                <a:solidFill>
                  <a:prstClr val="black"/>
                </a:solidFill>
                <a:latin typeface="Arial"/>
                <a:ea typeface="微软雅黑"/>
              </a:rPr>
              <a:t>，超出时间不予展示，请注意时间的把控；</a:t>
            </a:r>
            <a:endParaRPr lang="en-US" altLang="zh-CN" kern="0" dirty="0">
              <a:solidFill>
                <a:prstClr val="black"/>
              </a:solidFill>
              <a:latin typeface="Arial"/>
              <a:ea typeface="微软雅黑"/>
            </a:endParaRP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prstClr val="black"/>
                </a:solidFill>
                <a:latin typeface="Arial"/>
                <a:ea typeface="微软雅黑"/>
              </a:rPr>
              <a:t>阐述重心请放在对</a:t>
            </a:r>
            <a:r>
              <a:rPr lang="zh-CN" altLang="en-US" b="1" kern="0" dirty="0">
                <a:solidFill>
                  <a:srgbClr val="FF0000"/>
                </a:solidFill>
                <a:latin typeface="Arial"/>
                <a:ea typeface="微软雅黑"/>
              </a:rPr>
              <a:t>个人工作结果、个人价值输出</a:t>
            </a:r>
            <a:r>
              <a:rPr lang="zh-CN" altLang="en-US" kern="0" dirty="0">
                <a:solidFill>
                  <a:prstClr val="black"/>
                </a:solidFill>
                <a:latin typeface="Arial"/>
                <a:ea typeface="微软雅黑"/>
              </a:rPr>
              <a:t>的阐述，以及今后如何改善上面；</a:t>
            </a:r>
            <a:endParaRPr lang="en-US" altLang="zh-CN" kern="0" dirty="0">
              <a:solidFill>
                <a:prstClr val="black"/>
              </a:solidFill>
              <a:latin typeface="Arial"/>
              <a:ea typeface="微软雅黑"/>
            </a:endParaRP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prstClr val="black"/>
                </a:solidFill>
                <a:latin typeface="Arial"/>
                <a:ea typeface="微软雅黑"/>
              </a:rPr>
              <a:t>模板中提供的分析工具仅供参考，具体的汇报内容视每个人情况而定，可</a:t>
            </a:r>
            <a:r>
              <a:rPr lang="zh-CN" altLang="en-US" kern="0" dirty="0" smtClean="0">
                <a:solidFill>
                  <a:prstClr val="black"/>
                </a:solidFill>
                <a:latin typeface="Arial"/>
                <a:ea typeface="微软雅黑"/>
              </a:rPr>
              <a:t>作增减</a:t>
            </a:r>
            <a:r>
              <a:rPr lang="zh-CN" altLang="en-US" kern="0" dirty="0">
                <a:solidFill>
                  <a:prstClr val="black"/>
                </a:solidFill>
                <a:latin typeface="Arial"/>
                <a:ea typeface="微软雅黑"/>
              </a:rPr>
              <a:t>。</a:t>
            </a:r>
            <a:endParaRPr lang="en-US" altLang="zh-CN" kern="0" dirty="0">
              <a:solidFill>
                <a:prstClr val="black"/>
              </a:solidFill>
              <a:latin typeface="Arial"/>
              <a:ea typeface="微软雅黑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67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SpringCloud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Eureka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60" y="280926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31590"/>
            <a:ext cx="7447709" cy="36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01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SpringCloud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Feign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60" y="280926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73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/>
              <a:t>经验与教训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60" y="280926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46996" y="1000169"/>
            <a:ext cx="8229460" cy="387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（列举自己在试用期期间取得了怎样的成绩；为了获得这些成绩，采取了哪些方法、措施；不同的方法，有怎样的效果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教训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列举自己在试用期期间经历过怎样的教训；是怎样的行为导致犯错；如何避免再犯此类错误）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89414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/>
              <a:t>自我评价（可参考</a:t>
            </a:r>
            <a:r>
              <a:rPr lang="en-US" altLang="zh-CN" sz="1800" b="1" dirty="0"/>
              <a:t>SWOT</a:t>
            </a:r>
            <a:r>
              <a:rPr lang="zh-CN" altLang="en-US" sz="1800" b="1" dirty="0"/>
              <a:t>分析法）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60" y="280926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75240" y="986565"/>
            <a:ext cx="3531681" cy="388843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BACC6"/>
            </a:solidFill>
            <a:prstDash val="solid"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  <a:defRPr sz="2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-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优势：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（内：自身的长处）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不足：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（内：自身的不足）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716016" y="986565"/>
            <a:ext cx="3816424" cy="388944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BACC6"/>
            </a:solidFill>
            <a:prstDash val="solid"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  <a:defRPr sz="2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-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威胁：</a:t>
            </a:r>
            <a:endParaRPr lang="en-US" altLang="zh-CN" sz="18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（外：相比较其他同事，还存在哪些差距）</a:t>
            </a:r>
            <a:endParaRPr lang="en-US" altLang="zh-CN" sz="18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1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1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机会：</a:t>
            </a:r>
            <a:endParaRPr lang="en-US" altLang="zh-CN" sz="18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（外：我在团队中的价值和潜力）</a:t>
            </a:r>
            <a:endParaRPr lang="en-US" altLang="zh-CN" sz="18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341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/>
              <a:t>下一步工作安排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60" y="280926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45654" y="1125538"/>
            <a:ext cx="8058794" cy="503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下一步工作计划</a:t>
            </a:r>
            <a:r>
              <a:rPr lang="en-US" altLang="zh-CN" sz="1800" kern="0" dirty="0" smtClean="0">
                <a:solidFill>
                  <a:sysClr val="windowText" lastClr="000000"/>
                </a:solidFill>
                <a:latin typeface="Arial"/>
                <a:ea typeface="微软雅黑"/>
              </a:rPr>
              <a:t>(</a:t>
            </a:r>
            <a:r>
              <a:rPr lang="zh-CN" altLang="en-US" sz="1800" kern="0" dirty="0" smtClean="0">
                <a:solidFill>
                  <a:sysClr val="windowText" lastClr="000000"/>
                </a:solidFill>
                <a:latin typeface="Arial"/>
                <a:ea typeface="微软雅黑"/>
              </a:rPr>
              <a:t>创新思考等</a:t>
            </a:r>
            <a:r>
              <a:rPr lang="en-US" altLang="zh-CN" sz="1800" kern="0" dirty="0" smtClean="0">
                <a:solidFill>
                  <a:sysClr val="windowText" lastClr="000000"/>
                </a:solidFill>
                <a:latin typeface="Arial"/>
                <a:ea typeface="微软雅黑"/>
              </a:rPr>
              <a:t>)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——5W1H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分析法（参考）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708390"/>
              </p:ext>
            </p:extLst>
          </p:nvPr>
        </p:nvGraphicFramePr>
        <p:xfrm>
          <a:off x="683568" y="1707654"/>
          <a:ext cx="5544616" cy="3047371"/>
        </p:xfrm>
        <a:graphic>
          <a:graphicData uri="http://schemas.openxmlformats.org/drawingml/2006/table">
            <a:tbl>
              <a:tblPr firstRow="1" bandRow="1"/>
              <a:tblGrid>
                <a:gridCol w="1047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6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9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sz="1600" b="1" dirty="0" smtClean="0"/>
                        <a:t>WHAT</a:t>
                      </a:r>
                      <a:endParaRPr lang="zh-CN" altLang="en-US" sz="1600" b="1" dirty="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254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r>
                        <a:rPr lang="zh-CN" altLang="en-US" sz="1600" b="0" dirty="0" smtClean="0"/>
                        <a:t>工作计划</a:t>
                      </a:r>
                      <a:r>
                        <a:rPr lang="en-US" altLang="zh-CN" sz="1600" b="0" dirty="0" smtClean="0"/>
                        <a:t>/</a:t>
                      </a:r>
                      <a:r>
                        <a:rPr lang="zh-CN" altLang="en-US" sz="1600" b="0" dirty="0" smtClean="0"/>
                        <a:t>项目名称</a:t>
                      </a:r>
                      <a:endParaRPr lang="zh-CN" altLang="en-US" sz="1600" b="0" dirty="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254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9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sz="1600" b="1" dirty="0" smtClean="0"/>
                        <a:t>WHY</a:t>
                      </a:r>
                      <a:endParaRPr lang="zh-CN" altLang="en-US" sz="1600" b="1" dirty="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254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r>
                        <a:rPr lang="zh-CN" altLang="en-US" sz="1600" b="0" dirty="0" smtClean="0"/>
                        <a:t>执行计划</a:t>
                      </a:r>
                      <a:r>
                        <a:rPr lang="en-US" altLang="zh-CN" sz="1600" b="0" dirty="0" smtClean="0"/>
                        <a:t>/</a:t>
                      </a:r>
                      <a:r>
                        <a:rPr lang="zh-CN" altLang="en-US" sz="1600" b="0" dirty="0" smtClean="0"/>
                        <a:t>项目的原由</a:t>
                      </a:r>
                      <a:endParaRPr lang="zh-CN" altLang="en-US" sz="1600" b="0" dirty="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254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7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sz="1600" b="1" dirty="0" smtClean="0"/>
                        <a:t>WHERE</a:t>
                      </a:r>
                      <a:endParaRPr lang="zh-CN" altLang="en-US" sz="1600" b="1" dirty="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r>
                        <a:rPr lang="zh-CN" altLang="en-US" sz="1600" b="0" dirty="0" smtClean="0"/>
                        <a:t>执行计划</a:t>
                      </a:r>
                      <a:r>
                        <a:rPr lang="en-US" altLang="zh-CN" sz="1600" b="0" dirty="0" smtClean="0"/>
                        <a:t>/</a:t>
                      </a:r>
                      <a:r>
                        <a:rPr lang="zh-CN" altLang="en-US" sz="1600" b="0" dirty="0" smtClean="0"/>
                        <a:t>项目的地点</a:t>
                      </a:r>
                      <a:endParaRPr lang="zh-CN" altLang="en-US" sz="1600" b="0" dirty="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7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sz="1600" b="1" dirty="0" smtClean="0"/>
                        <a:t>WHEN</a:t>
                      </a:r>
                      <a:endParaRPr lang="zh-CN" altLang="en-US" sz="1600" b="1" dirty="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r>
                        <a:rPr lang="zh-CN" altLang="en-US" sz="1600" b="0" dirty="0" smtClean="0"/>
                        <a:t>工作计划开始、结束的时间</a:t>
                      </a:r>
                      <a:endParaRPr lang="en-US" altLang="zh-CN" sz="1600" b="0" dirty="0" smtClean="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9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sz="1600" b="1" dirty="0" smtClean="0"/>
                        <a:t>WHO</a:t>
                      </a:r>
                      <a:endParaRPr lang="zh-CN" altLang="en-US" sz="1600" b="1" dirty="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r>
                        <a:rPr lang="zh-CN" altLang="en-US" sz="1600" b="0" dirty="0" smtClean="0"/>
                        <a:t>工作计划涉及的干系人、相关部门</a:t>
                      </a:r>
                      <a:endParaRPr lang="en-US" altLang="zh-CN" sz="1600" b="0" dirty="0" smtClean="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9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sz="1600" b="1" dirty="0" smtClean="0"/>
                        <a:t>HOW</a:t>
                      </a:r>
                      <a:endParaRPr lang="zh-CN" altLang="en-US" sz="1600" b="1" dirty="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r>
                        <a:rPr lang="zh-CN" altLang="en-US" sz="1600" b="0" dirty="0" smtClean="0"/>
                        <a:t>为实现工作计划需要使用的工具、资源、能力要求</a:t>
                      </a:r>
                      <a:endParaRPr lang="en-US" altLang="zh-CN" sz="1600" b="0" dirty="0" smtClean="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093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/>
              <a:t>对部门的建议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60" y="280926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46996" y="1000169"/>
            <a:ext cx="8229460" cy="387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800" dirty="0">
                <a:latin typeface="+mj-ea"/>
                <a:ea typeface="+mj-ea"/>
              </a:rPr>
              <a:t>针对部门整体的</a:t>
            </a:r>
            <a:r>
              <a:rPr lang="zh-CN" altLang="en-US" sz="1800" dirty="0" smtClean="0">
                <a:latin typeface="+mj-ea"/>
                <a:ea typeface="+mj-ea"/>
              </a:rPr>
              <a:t>建议</a:t>
            </a:r>
            <a:endParaRPr lang="en-US" altLang="zh-CN" sz="18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r>
              <a:rPr lang="zh-CN" altLang="en-US" sz="1800" dirty="0" smtClean="0">
                <a:latin typeface="+mj-ea"/>
                <a:ea typeface="+mj-ea"/>
              </a:rPr>
              <a:t>针对组内的建议</a:t>
            </a:r>
            <a:endParaRPr lang="en-US" altLang="zh-CN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95713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94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1560" y="1356959"/>
            <a:ext cx="7772400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新员工**转正述职报告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11560" y="1995686"/>
            <a:ext cx="7772400" cy="480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71600" y="2387474"/>
            <a:ext cx="2840360" cy="240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92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 smtClean="0"/>
              <a:t>目录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059582"/>
            <a:ext cx="8064896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分布式系统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工作执行情况与成绩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下一步工作计划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对部门的建议（部门整体；团队内部）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17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 smtClean="0"/>
              <a:t>分布式系统</a:t>
            </a:r>
            <a:r>
              <a:rPr lang="zh-CN" altLang="en-US" sz="1800" b="1" dirty="0"/>
              <a:t>简介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335" y="1297373"/>
            <a:ext cx="4573121" cy="2692769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683568" y="1491630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        一组为了完成共同任务而协调工作的计算机节点组成，通过网络进行通信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11560" y="2427734"/>
            <a:ext cx="34563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高性能（大数据、高并发和快响应）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高</a:t>
            </a:r>
            <a:r>
              <a:rPr lang="zh-CN" altLang="en-US" sz="1400" dirty="0" smtClean="0"/>
              <a:t>可用（保证系统正常工作）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可</a:t>
            </a:r>
            <a:r>
              <a:rPr lang="zh-CN" altLang="en-US" sz="1400" dirty="0" smtClean="0"/>
              <a:t>伸缩性（提高性能、减少成本）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可维护性（解决故障节点）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灵活性（不间断对外提供服务）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5796136" y="4299942"/>
            <a:ext cx="194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简易分布式架构</a:t>
            </a:r>
            <a:endParaRPr lang="zh-CN" altLang="en-US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691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98" y="1046488"/>
            <a:ext cx="4425722" cy="2448272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 smtClean="0"/>
              <a:t>分布式系统</a:t>
            </a:r>
            <a:r>
              <a:rPr lang="zh-CN" altLang="en-US" sz="1800" b="1" dirty="0" smtClean="0"/>
              <a:t>的切分方法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5536" y="874937"/>
            <a:ext cx="81113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/>
              <a:t>水平切分</a:t>
            </a: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594" y="1005151"/>
            <a:ext cx="4208404" cy="320838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27581" y="3671887"/>
            <a:ext cx="28003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 smtClean="0"/>
              <a:t>优点：</a:t>
            </a:r>
            <a:endParaRPr lang="en-US" altLang="zh-CN" sz="1000" dirty="0" smtClean="0"/>
          </a:p>
          <a:p>
            <a:pPr algn="just">
              <a:lnSpc>
                <a:spcPct val="150000"/>
              </a:lnSpc>
            </a:pPr>
            <a:r>
              <a:rPr lang="en-US" altLang="zh-CN" sz="1000" dirty="0"/>
              <a:t> </a:t>
            </a:r>
            <a:r>
              <a:rPr lang="en-US" altLang="zh-CN" sz="1000" dirty="0" smtClean="0"/>
              <a:t>   </a:t>
            </a:r>
            <a:r>
              <a:rPr lang="zh-CN" altLang="en-US" sz="1000" dirty="0" smtClean="0"/>
              <a:t>简单、独立、高可用、可伸缩、高性能</a:t>
            </a:r>
            <a:endParaRPr lang="en-US" altLang="zh-CN" sz="1000" dirty="0" smtClean="0"/>
          </a:p>
          <a:p>
            <a:pPr algn="just">
              <a:lnSpc>
                <a:spcPct val="150000"/>
              </a:lnSpc>
            </a:pPr>
            <a:r>
              <a:rPr lang="zh-CN" altLang="en-US" sz="1000" dirty="0" smtClean="0"/>
              <a:t>缺点：</a:t>
            </a:r>
            <a:endParaRPr lang="en-US" altLang="zh-CN" sz="1000" dirty="0" smtClean="0"/>
          </a:p>
          <a:p>
            <a:pPr algn="just">
              <a:lnSpc>
                <a:spcPct val="150000"/>
              </a:lnSpc>
            </a:pPr>
            <a:r>
              <a:rPr lang="zh-CN" altLang="en-US" sz="1000" dirty="0" smtClean="0"/>
              <a:t>    业务</a:t>
            </a:r>
            <a:r>
              <a:rPr lang="zh-CN" altLang="en-US" sz="1000" dirty="0"/>
              <a:t>高耦合，增加扩展和维护成本（例如升级产品业务需对全部节点升级）</a:t>
            </a:r>
            <a:endParaRPr lang="en-US" altLang="zh-CN" sz="1000" dirty="0"/>
          </a:p>
          <a:p>
            <a:pPr algn="just"/>
            <a:endParaRPr lang="zh-CN" altLang="en-US" sz="11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436096" y="3795886"/>
            <a:ext cx="280035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 smtClean="0"/>
              <a:t>优点：</a:t>
            </a:r>
            <a:endParaRPr lang="en-US" altLang="zh-CN" sz="1000" dirty="0" smtClean="0"/>
          </a:p>
          <a:p>
            <a:pPr algn="just">
              <a:lnSpc>
                <a:spcPct val="150000"/>
              </a:lnSpc>
            </a:pPr>
            <a:r>
              <a:rPr lang="en-US" altLang="zh-CN" sz="1000" dirty="0" smtClean="0"/>
              <a:t>    </a:t>
            </a:r>
            <a:r>
              <a:rPr lang="zh-CN" altLang="en-US" sz="1000" dirty="0" smtClean="0"/>
              <a:t>提高灵活性、可维护性</a:t>
            </a:r>
            <a:endParaRPr lang="en-US" altLang="zh-CN" sz="1000" dirty="0" smtClean="0"/>
          </a:p>
          <a:p>
            <a:pPr algn="just">
              <a:lnSpc>
                <a:spcPct val="150000"/>
              </a:lnSpc>
            </a:pPr>
            <a:r>
              <a:rPr lang="zh-CN" altLang="en-US" sz="1000" dirty="0" smtClean="0"/>
              <a:t>缺点：</a:t>
            </a:r>
            <a:endParaRPr lang="en-US" altLang="zh-CN" sz="1000" dirty="0" smtClean="0"/>
          </a:p>
          <a:p>
            <a:pPr algn="just">
              <a:lnSpc>
                <a:spcPct val="150000"/>
              </a:lnSpc>
            </a:pPr>
            <a:r>
              <a:rPr lang="zh-CN" altLang="en-US" sz="1000" dirty="0" smtClean="0"/>
              <a:t>    增加系统间的协作，降低可用性、无法保证数据一致性</a:t>
            </a:r>
            <a:endParaRPr lang="zh-CN" altLang="en-US" sz="11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030529" y="873368"/>
            <a:ext cx="811133" cy="3336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垂直</a:t>
            </a:r>
            <a:r>
              <a:rPr lang="zh-CN" altLang="en-US" sz="1200" dirty="0" smtClean="0"/>
              <a:t>切分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441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 smtClean="0"/>
              <a:t>分布式系统</a:t>
            </a:r>
            <a:r>
              <a:rPr lang="zh-CN" altLang="en-US" sz="1800" b="1" dirty="0" smtClean="0"/>
              <a:t>的切分方法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596003" y="4526265"/>
            <a:ext cx="3816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/>
              <a:t>混合</a:t>
            </a:r>
            <a:r>
              <a:rPr lang="zh-CN" altLang="en-US" sz="1400" dirty="0" smtClean="0"/>
              <a:t>切分（微服务架构大部分采用的方法）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6790103" y="2522239"/>
            <a:ext cx="2232248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大量交互和数据一致性</a:t>
            </a:r>
            <a:r>
              <a:rPr lang="zh-CN" altLang="en-US" sz="1600" dirty="0">
                <a:solidFill>
                  <a:srgbClr val="FF0000"/>
                </a:solidFill>
              </a:rPr>
              <a:t>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79753"/>
            <a:ext cx="6266997" cy="344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5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 smtClean="0"/>
              <a:t>分布式系统</a:t>
            </a:r>
            <a:r>
              <a:rPr lang="zh-CN" altLang="en-US" sz="1800" b="1" dirty="0" smtClean="0"/>
              <a:t>的特点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69812" y="2467208"/>
            <a:ext cx="1800200" cy="8640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CAP</a:t>
            </a:r>
            <a:r>
              <a:rPr lang="zh-CN" altLang="en-US" dirty="0" smtClean="0"/>
              <a:t>原则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258044" y="209973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一致性</a:t>
            </a:r>
            <a:r>
              <a:rPr lang="en-US" altLang="zh-CN" dirty="0" smtClean="0"/>
              <a:t>(consistency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58044" y="271459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可用性</a:t>
            </a:r>
            <a:r>
              <a:rPr lang="en-US" altLang="zh-CN" dirty="0" smtClean="0"/>
              <a:t>(availability)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258044" y="326858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分区容忍性</a:t>
            </a:r>
            <a:r>
              <a:rPr lang="en-US" altLang="zh-CN" dirty="0" smtClean="0"/>
              <a:t>(partition tolerance)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6084168" y="1984179"/>
            <a:ext cx="1368152" cy="1099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147246" y="233858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一致性</a:t>
            </a:r>
            <a:r>
              <a:rPr lang="en-US" altLang="zh-CN" sz="1200" dirty="0" smtClean="0"/>
              <a:t>(C)</a:t>
            </a:r>
            <a:endParaRPr lang="zh-CN" altLang="en-US" sz="1200" dirty="0"/>
          </a:p>
        </p:txBody>
      </p:sp>
      <p:sp>
        <p:nvSpPr>
          <p:cNvPr id="26" name="椭圆 25"/>
          <p:cNvSpPr/>
          <p:nvPr/>
        </p:nvSpPr>
        <p:spPr>
          <a:xfrm>
            <a:off x="7056276" y="1991203"/>
            <a:ext cx="1368152" cy="1099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570222" y="2706123"/>
            <a:ext cx="1368152" cy="1099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515398" y="233858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可用性</a:t>
            </a:r>
            <a:r>
              <a:rPr lang="en-US" altLang="zh-CN" sz="1200" dirty="0" smtClean="0"/>
              <a:t>(A)</a:t>
            </a:r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714238" y="32927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分区容忍性</a:t>
            </a:r>
            <a:r>
              <a:rPr lang="en-US" altLang="zh-CN" sz="1200" dirty="0" smtClean="0"/>
              <a:t>(P)</a:t>
            </a:r>
            <a:endParaRPr lang="zh-CN" altLang="en-US" sz="1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7080676" y="235482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CA</a:t>
            </a:r>
            <a:endParaRPr lang="zh-CN" altLang="en-US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745706" y="276029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CP</a:t>
            </a:r>
            <a:endParaRPr lang="zh-CN" altLang="en-US" sz="1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7394612" y="276732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AP</a:t>
            </a:r>
            <a:endParaRPr lang="zh-CN" altLang="en-US" sz="12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5971620" y="1748111"/>
            <a:ext cx="1345614" cy="10526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312880" y="1343579"/>
            <a:ext cx="803095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b="1" dirty="0">
                <a:ln/>
                <a:solidFill>
                  <a:schemeClr val="accent4"/>
                </a:solidFill>
              </a:rPr>
              <a:t>CA</a:t>
            </a:r>
            <a:r>
              <a:rPr lang="en-US" altLang="zh-CN" b="1" dirty="0" smtClean="0">
                <a:ln/>
                <a:solidFill>
                  <a:schemeClr val="accent4"/>
                </a:solidFill>
              </a:rPr>
              <a:t>P</a:t>
            </a:r>
            <a:r>
              <a:rPr lang="zh-CN" altLang="en-US" b="1" dirty="0" smtClean="0">
                <a:ln/>
                <a:solidFill>
                  <a:schemeClr val="accent4"/>
                </a:solidFill>
              </a:rPr>
              <a:t>？</a:t>
            </a:r>
            <a:endParaRPr lang="zh-CN" altLang="en-US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4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 smtClean="0"/>
              <a:t>分布式系统的特点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03598"/>
            <a:ext cx="2447925" cy="1924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322660"/>
            <a:ext cx="3905250" cy="16859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27648"/>
            <a:ext cx="1895475" cy="1638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162559"/>
            <a:ext cx="38671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8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业务场景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60" y="280926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2793" y="1462854"/>
            <a:ext cx="165618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开发一个电商网站，实现支付订单功能</a:t>
            </a:r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222870"/>
            <a:ext cx="4881230" cy="360786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5536" y="2715766"/>
            <a:ext cx="2070698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-72000" algn="just">
              <a:buFont typeface="+mj-lt"/>
              <a:buAutoNum type="arabicPeriod"/>
            </a:pPr>
            <a:r>
              <a:rPr lang="zh-CN" altLang="en-US" sz="1100" dirty="0" smtClean="0"/>
              <a:t>创建订单后，如果用户立刻支付便将订单状态更新为“已支付”</a:t>
            </a:r>
            <a:endParaRPr lang="en-US" altLang="zh-CN" sz="1100" dirty="0" smtClean="0"/>
          </a:p>
          <a:p>
            <a:pPr marL="72000" indent="-72000" algn="just">
              <a:buFont typeface="+mj-lt"/>
              <a:buAutoNum type="arabicPeriod"/>
            </a:pPr>
            <a:r>
              <a:rPr lang="zh-CN" altLang="en-US" sz="1100" dirty="0" smtClean="0"/>
              <a:t>扣减商品库存</a:t>
            </a:r>
            <a:endParaRPr lang="en-US" altLang="zh-CN" sz="1100" dirty="0" smtClean="0"/>
          </a:p>
          <a:p>
            <a:pPr marL="72000" indent="-72000" algn="just">
              <a:buFont typeface="+mj-lt"/>
              <a:buAutoNum type="arabicPeriod"/>
            </a:pPr>
            <a:r>
              <a:rPr lang="zh-CN" altLang="en-US" sz="1100" dirty="0" smtClean="0"/>
              <a:t>通知仓库进行发货</a:t>
            </a:r>
            <a:endParaRPr lang="en-US" altLang="zh-CN" sz="1100" dirty="0" smtClean="0"/>
          </a:p>
          <a:p>
            <a:pPr marL="72000" indent="-72000" algn="just">
              <a:buFont typeface="+mj-lt"/>
              <a:buAutoNum type="arabicPeriod"/>
            </a:pPr>
            <a:r>
              <a:rPr lang="zh-CN" altLang="en-US" sz="1100" dirty="0"/>
              <a:t>为</a:t>
            </a:r>
            <a:r>
              <a:rPr lang="zh-CN" altLang="en-US" sz="1100" dirty="0" smtClean="0"/>
              <a:t>用户的这次购物增加积分</a:t>
            </a:r>
            <a:endParaRPr lang="en-US" altLang="zh-CN" sz="1100" dirty="0" smtClean="0"/>
          </a:p>
          <a:p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8660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791</Words>
  <Application>Microsoft Office PowerPoint</Application>
  <PresentationFormat>全屏显示(16:9)</PresentationFormat>
  <Paragraphs>104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等线</vt:lpstr>
      <vt:lpstr>黑体</vt:lpstr>
      <vt:lpstr>宋体</vt:lpstr>
      <vt:lpstr>微软雅黑</vt:lpstr>
      <vt:lpstr>Arial</vt:lpstr>
      <vt:lpstr>Calibri</vt:lpstr>
      <vt:lpstr>Franklin Gothic Book</vt:lpstr>
      <vt:lpstr>Franklin Gothic Medium</vt:lpstr>
      <vt:lpstr>Times New Roman</vt:lpstr>
      <vt:lpstr>Wingdings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刘海程</cp:lastModifiedBy>
  <cp:revision>53</cp:revision>
  <dcterms:created xsi:type="dcterms:W3CDTF">2017-11-20T03:02:27Z</dcterms:created>
  <dcterms:modified xsi:type="dcterms:W3CDTF">2021-09-27T09:56:23Z</dcterms:modified>
</cp:coreProperties>
</file>