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2" r:id="rId4"/>
    <p:sldId id="263" r:id="rId5"/>
    <p:sldId id="271" r:id="rId6"/>
    <p:sldId id="272" r:id="rId7"/>
    <p:sldId id="270" r:id="rId8"/>
    <p:sldId id="273" r:id="rId9"/>
    <p:sldId id="265" r:id="rId10"/>
    <p:sldId id="274" r:id="rId11"/>
    <p:sldId id="275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50" autoAdjust="0"/>
  </p:normalViewPr>
  <p:slideViewPr>
    <p:cSldViewPr>
      <p:cViewPr varScale="1">
        <p:scale>
          <a:sx n="144" d="100"/>
          <a:sy n="144" d="100"/>
        </p:scale>
        <p:origin x="9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88F21-1ACF-42B7-BE6C-FCC6EBFE726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8E9B-BECA-4482-BCBC-CC733F296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为什么不能同时满足</a:t>
            </a:r>
            <a:r>
              <a:rPr lang="en-US" altLang="zh-CN" sz="1600" dirty="0"/>
              <a:t>CAP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）当前满足</a:t>
            </a:r>
            <a:r>
              <a:rPr lang="en-US" altLang="zh-CN" sz="1600" dirty="0"/>
              <a:t>CA</a:t>
            </a:r>
            <a:r>
              <a:rPr lang="zh-CN" altLang="en-US" sz="1600" dirty="0"/>
              <a:t>，能否也满足</a:t>
            </a:r>
            <a:r>
              <a:rPr lang="en-US" altLang="zh-CN" sz="1600" dirty="0"/>
              <a:t>P</a:t>
            </a:r>
            <a:r>
              <a:rPr lang="zh-CN" altLang="en-US" sz="1600" dirty="0"/>
              <a:t>？假设当前分布式系统满足</a:t>
            </a:r>
            <a:r>
              <a:rPr lang="en-US" altLang="zh-CN" sz="1600" dirty="0"/>
              <a:t>CA</a:t>
            </a:r>
            <a:r>
              <a:rPr lang="zh-CN" altLang="en-US" sz="1600" dirty="0"/>
              <a:t>，</a:t>
            </a:r>
            <a:r>
              <a:rPr lang="en-US" altLang="zh-CN" sz="1600" dirty="0"/>
              <a:t>C</a:t>
            </a:r>
            <a:r>
              <a:rPr lang="zh-CN" altLang="en-US" sz="1600" dirty="0"/>
              <a:t>要求各个客户端读到的数据必须是一致的，考虑发生网络分区的情况，这个时候各个服务器存在数据不一致，那么根据</a:t>
            </a:r>
            <a:r>
              <a:rPr lang="en-US" altLang="zh-CN" sz="1600" dirty="0"/>
              <a:t>C</a:t>
            </a:r>
            <a:r>
              <a:rPr lang="zh-CN" altLang="en-US" sz="1600" dirty="0"/>
              <a:t>一致性要求，系统是不可以对外提供服务的（因为不同的客户端访问同一份数据会得到不同的结果），那么也就违背了分区容错性</a:t>
            </a:r>
            <a:r>
              <a:rPr lang="en-US" altLang="zh-CN" sz="1600" dirty="0"/>
              <a:t>P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）当前满足</a:t>
            </a:r>
            <a:r>
              <a:rPr lang="en-US" altLang="zh-CN" sz="1600" dirty="0"/>
              <a:t>CP</a:t>
            </a:r>
            <a:r>
              <a:rPr lang="zh-CN" altLang="en-US" sz="1600" dirty="0"/>
              <a:t>，能否也满足</a:t>
            </a:r>
            <a:r>
              <a:rPr lang="en-US" altLang="zh-CN" sz="1600" dirty="0"/>
              <a:t>A</a:t>
            </a:r>
            <a:r>
              <a:rPr lang="zh-CN" altLang="en-US" sz="1600" dirty="0"/>
              <a:t>？假设当前分布式系统满足</a:t>
            </a:r>
            <a:r>
              <a:rPr lang="en-US" altLang="zh-CN" sz="1600" dirty="0"/>
              <a:t>CP</a:t>
            </a:r>
            <a:r>
              <a:rPr lang="zh-CN" altLang="en-US" sz="1600" dirty="0"/>
              <a:t>， 在网络发生分区的情况下，为达到</a:t>
            </a:r>
            <a:r>
              <a:rPr lang="en-US" altLang="zh-CN" sz="1600" dirty="0"/>
              <a:t>C</a:t>
            </a:r>
            <a:r>
              <a:rPr lang="zh-CN" altLang="en-US" sz="1600" dirty="0"/>
              <a:t>一致性</a:t>
            </a:r>
            <a:r>
              <a:rPr lang="en-US" altLang="zh-CN" sz="1600" dirty="0"/>
              <a:t>, </a:t>
            </a:r>
            <a:r>
              <a:rPr lang="zh-CN" altLang="en-US" sz="1600" dirty="0"/>
              <a:t>请求只能一直等待，等待网络分区情况解除，系统数据同步完成才能返回，这就无法满足可用性</a:t>
            </a:r>
            <a:r>
              <a:rPr lang="en-US" altLang="zh-CN" sz="1600" dirty="0"/>
              <a:t>A</a:t>
            </a:r>
            <a:r>
              <a:rPr lang="zh-CN" altLang="en-US" sz="1600" dirty="0"/>
              <a:t>。（</a:t>
            </a:r>
            <a:r>
              <a:rPr lang="en-US" altLang="zh-CN" sz="1600" dirty="0"/>
              <a:t>3</a:t>
            </a:r>
            <a:r>
              <a:rPr lang="zh-CN" altLang="en-US" sz="1600" dirty="0"/>
              <a:t>）当前满足</a:t>
            </a:r>
            <a:r>
              <a:rPr lang="en-US" altLang="zh-CN" sz="1600" dirty="0"/>
              <a:t>AP</a:t>
            </a:r>
            <a:r>
              <a:rPr lang="zh-CN" altLang="en-US" sz="1600" dirty="0"/>
              <a:t>，能否也满足</a:t>
            </a:r>
            <a:r>
              <a:rPr lang="en-US" altLang="zh-CN" sz="1600" dirty="0"/>
              <a:t>C</a:t>
            </a:r>
            <a:r>
              <a:rPr lang="zh-CN" altLang="en-US" sz="1600" dirty="0"/>
              <a:t>？假设当前分布式系统满足</a:t>
            </a:r>
            <a:r>
              <a:rPr lang="en-US" altLang="zh-CN" sz="1600" dirty="0"/>
              <a:t>AP, </a:t>
            </a:r>
            <a:r>
              <a:rPr lang="zh-CN" altLang="en-US" sz="1600" dirty="0"/>
              <a:t>系统要求在一定的时间内就要返回，在发生网络分区的情况下，为了保证</a:t>
            </a:r>
            <a:r>
              <a:rPr lang="en-US" altLang="zh-CN" sz="1600" dirty="0"/>
              <a:t>P</a:t>
            </a:r>
            <a:r>
              <a:rPr lang="zh-CN" altLang="en-US" sz="1600" dirty="0"/>
              <a:t>，即使出现网络分区也要正常提供服务，按时返回数据，可这样不同客户端访问同一份数据会得到不同的结果，这就不能保证数据的一致性</a:t>
            </a:r>
            <a:r>
              <a:rPr lang="en-US" altLang="zh-CN" sz="1600" dirty="0"/>
              <a:t>C</a:t>
            </a:r>
            <a:r>
              <a:rPr lang="zh-CN" altLang="en-US" sz="16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8E9B-BECA-4482-BCBC-CC733F296F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4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fanliyuan\Desktop\PPT模板-2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3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3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fanliyuan\Desktop\PPT模板-2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5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0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8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5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71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1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4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fanliyuan\Desktop\PPT模板-2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68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8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44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6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7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4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7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7FA3-2F8E-4AB3-AA35-D1F9367347D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4AC5-522E-4C6E-9B07-38BF792465D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1356959"/>
            <a:ext cx="777240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新员工**转正述职报告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11560" y="1995686"/>
            <a:ext cx="7772400" cy="480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71600" y="2387474"/>
            <a:ext cx="2840360" cy="240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43892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SpringCloud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Feign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3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目录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059582"/>
            <a:ext cx="8064896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工作执行情况与成绩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对部门的建议（部门整体；团队内部）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1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分布式系统简介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35" y="1297373"/>
            <a:ext cx="4573121" cy="269276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83568" y="149163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    一组为了完成共同任务而协调工作的计算机节点组成，通过网络进行通信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11560" y="2427734"/>
            <a:ext cx="34563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高性能（大数据、高并发和快响应）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高可用（保证系统正常工作）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可伸缩性（提高性能、减少成本）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可维护性（解决故障节点）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灵活性（不间断对外提供服务）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96136" y="4299942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简易分布式架构</a:t>
            </a:r>
          </a:p>
        </p:txBody>
      </p:sp>
    </p:spTree>
    <p:extLst>
      <p:ext uri="{BB962C8B-B14F-4D97-AF65-F5344CB8AC3E}">
        <p14:creationId xmlns:p14="http://schemas.microsoft.com/office/powerpoint/2010/main" val="73691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8" y="1046488"/>
            <a:ext cx="4425722" cy="2448272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分布式系统的切分方法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5536" y="874937"/>
            <a:ext cx="8111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水平切分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594" y="1005151"/>
            <a:ext cx="4208404" cy="32083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7581" y="3671887"/>
            <a:ext cx="28003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/>
              <a:t>优点：</a:t>
            </a:r>
            <a:endParaRPr lang="en-US" altLang="zh-CN" sz="1000" dirty="0"/>
          </a:p>
          <a:p>
            <a:pPr algn="just">
              <a:lnSpc>
                <a:spcPct val="150000"/>
              </a:lnSpc>
            </a:pPr>
            <a:r>
              <a:rPr lang="en-US" altLang="zh-CN" sz="1000" dirty="0"/>
              <a:t>    </a:t>
            </a:r>
            <a:r>
              <a:rPr lang="zh-CN" altLang="en-US" sz="1000" dirty="0"/>
              <a:t>简单、独立、高可用、可伸缩、高性能</a:t>
            </a:r>
            <a:endParaRPr lang="en-US" altLang="zh-CN" sz="1000" dirty="0"/>
          </a:p>
          <a:p>
            <a:pPr algn="just">
              <a:lnSpc>
                <a:spcPct val="150000"/>
              </a:lnSpc>
            </a:pPr>
            <a:r>
              <a:rPr lang="zh-CN" altLang="en-US" sz="1000" dirty="0"/>
              <a:t>缺点：</a:t>
            </a:r>
            <a:endParaRPr lang="en-US" altLang="zh-CN" sz="1000" dirty="0"/>
          </a:p>
          <a:p>
            <a:pPr algn="just">
              <a:lnSpc>
                <a:spcPct val="150000"/>
              </a:lnSpc>
            </a:pPr>
            <a:r>
              <a:rPr lang="zh-CN" altLang="en-US" sz="1000" dirty="0"/>
              <a:t>    业务高耦合，增加扩展和维护成本（例如升级产品业务需对全部节点升级）</a:t>
            </a:r>
            <a:endParaRPr lang="en-US" altLang="zh-CN" sz="1000" dirty="0"/>
          </a:p>
          <a:p>
            <a:pPr algn="just"/>
            <a:endParaRPr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6096" y="3795886"/>
            <a:ext cx="28003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/>
              <a:t>优点：</a:t>
            </a:r>
            <a:endParaRPr lang="en-US" altLang="zh-CN" sz="1000" dirty="0"/>
          </a:p>
          <a:p>
            <a:pPr algn="just">
              <a:lnSpc>
                <a:spcPct val="150000"/>
              </a:lnSpc>
            </a:pPr>
            <a:r>
              <a:rPr lang="en-US" altLang="zh-CN" sz="1000" dirty="0"/>
              <a:t>    </a:t>
            </a:r>
            <a:r>
              <a:rPr lang="zh-CN" altLang="en-US" sz="1000" dirty="0"/>
              <a:t>提高灵活性、可维护性</a:t>
            </a:r>
            <a:endParaRPr lang="en-US" altLang="zh-CN" sz="1000" dirty="0"/>
          </a:p>
          <a:p>
            <a:pPr algn="just">
              <a:lnSpc>
                <a:spcPct val="150000"/>
              </a:lnSpc>
            </a:pPr>
            <a:r>
              <a:rPr lang="zh-CN" altLang="en-US" sz="1000" dirty="0"/>
              <a:t>缺点：</a:t>
            </a:r>
            <a:endParaRPr lang="en-US" altLang="zh-CN" sz="1000" dirty="0"/>
          </a:p>
          <a:p>
            <a:pPr algn="just">
              <a:lnSpc>
                <a:spcPct val="150000"/>
              </a:lnSpc>
            </a:pPr>
            <a:r>
              <a:rPr lang="zh-CN" altLang="en-US" sz="1000" dirty="0"/>
              <a:t>    增加系统间的协作，降低可用性、无法保证数据一致性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30529" y="873368"/>
            <a:ext cx="811133" cy="333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垂直切分</a:t>
            </a:r>
          </a:p>
        </p:txBody>
      </p:sp>
    </p:spTree>
    <p:extLst>
      <p:ext uri="{BB962C8B-B14F-4D97-AF65-F5344CB8AC3E}">
        <p14:creationId xmlns:p14="http://schemas.microsoft.com/office/powerpoint/2010/main" val="120441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分布式系统的切分方法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96003" y="4526265"/>
            <a:ext cx="3816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/>
              <a:t>混合切分（微服务架构大部分采用的方法）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90103" y="2522239"/>
            <a:ext cx="2232248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大量交互和数据一致性！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79753"/>
            <a:ext cx="6266997" cy="34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5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分布式系统的特点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9812" y="2467208"/>
            <a:ext cx="1800200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CAP</a:t>
            </a:r>
            <a:r>
              <a:rPr lang="zh-CN" altLang="en-US" dirty="0"/>
              <a:t>原则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58044" y="209973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一致性</a:t>
            </a:r>
            <a:r>
              <a:rPr lang="en-US" altLang="zh-CN" dirty="0"/>
              <a:t>(consistency)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58044" y="27145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可用性</a:t>
            </a:r>
            <a:r>
              <a:rPr lang="en-US" altLang="zh-CN" dirty="0"/>
              <a:t>(availability)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58044" y="32685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分区容忍性</a:t>
            </a:r>
            <a:r>
              <a:rPr lang="en-US" altLang="zh-CN" dirty="0"/>
              <a:t>(partition tolerance)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084168" y="1984179"/>
            <a:ext cx="1368152" cy="1099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47246" y="233858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一致性</a:t>
            </a:r>
            <a:r>
              <a:rPr lang="en-US" altLang="zh-CN" sz="1200" dirty="0"/>
              <a:t>(C)</a:t>
            </a:r>
            <a:endParaRPr lang="zh-CN" altLang="en-US" sz="1200" dirty="0"/>
          </a:p>
        </p:txBody>
      </p:sp>
      <p:sp>
        <p:nvSpPr>
          <p:cNvPr id="26" name="椭圆 25"/>
          <p:cNvSpPr/>
          <p:nvPr/>
        </p:nvSpPr>
        <p:spPr>
          <a:xfrm>
            <a:off x="7056276" y="1991203"/>
            <a:ext cx="1368152" cy="1099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570222" y="2706123"/>
            <a:ext cx="1368152" cy="1099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515398" y="233858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可用性</a:t>
            </a:r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714238" y="32927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分区容忍性</a:t>
            </a:r>
            <a:r>
              <a:rPr lang="en-US" altLang="zh-CN" sz="1200" dirty="0"/>
              <a:t>(P)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080676" y="235482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745706" y="276029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CP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94612" y="276732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</a:t>
            </a:r>
            <a:endParaRPr lang="zh-CN" altLang="en-US" sz="12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971620" y="1748111"/>
            <a:ext cx="1345614" cy="1052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12880" y="1343579"/>
            <a:ext cx="803095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b="1" dirty="0">
                <a:ln/>
                <a:solidFill>
                  <a:schemeClr val="accent4"/>
                </a:solidFill>
              </a:rPr>
              <a:t>CAP</a:t>
            </a:r>
            <a:r>
              <a:rPr lang="zh-CN" altLang="en-US" b="1" dirty="0">
                <a:ln/>
                <a:solidFill>
                  <a:schemeClr val="accent4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54544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分布式系统的特点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03598"/>
            <a:ext cx="2447925" cy="1924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322660"/>
            <a:ext cx="3905250" cy="1685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27648"/>
            <a:ext cx="1895475" cy="1638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62559"/>
            <a:ext cx="3867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业务场景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2793" y="1462854"/>
            <a:ext cx="16561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开发一个电商网站，实现支付订单功能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22870"/>
            <a:ext cx="4881230" cy="36078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536" y="2715766"/>
            <a:ext cx="2070698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 algn="just">
              <a:buFont typeface="+mj-lt"/>
              <a:buAutoNum type="arabicPeriod"/>
            </a:pPr>
            <a:r>
              <a:rPr lang="zh-CN" altLang="en-US" sz="1100" dirty="0"/>
              <a:t>创建订单后，如果用户立刻支付便将订单状态更新为“已支付”</a:t>
            </a:r>
            <a:endParaRPr lang="en-US" altLang="zh-CN" sz="1100" dirty="0"/>
          </a:p>
          <a:p>
            <a:pPr marL="72000" indent="-72000" algn="just">
              <a:buFont typeface="+mj-lt"/>
              <a:buAutoNum type="arabicPeriod"/>
            </a:pPr>
            <a:r>
              <a:rPr lang="zh-CN" altLang="en-US" sz="1100" dirty="0"/>
              <a:t>扣减商品库存</a:t>
            </a:r>
            <a:endParaRPr lang="en-US" altLang="zh-CN" sz="1100" dirty="0"/>
          </a:p>
          <a:p>
            <a:pPr marL="72000" indent="-72000" algn="just">
              <a:buFont typeface="+mj-lt"/>
              <a:buAutoNum type="arabicPeriod"/>
            </a:pPr>
            <a:r>
              <a:rPr lang="zh-CN" altLang="en-US" sz="1100" dirty="0"/>
              <a:t>通知仓库进行发货</a:t>
            </a:r>
            <a:endParaRPr lang="en-US" altLang="zh-CN" sz="1100" dirty="0"/>
          </a:p>
          <a:p>
            <a:pPr marL="72000" indent="-72000" algn="just">
              <a:buFont typeface="+mj-lt"/>
              <a:buAutoNum type="arabicPeriod"/>
            </a:pPr>
            <a:r>
              <a:rPr lang="zh-CN" altLang="en-US" sz="1100" dirty="0"/>
              <a:t>为用户的这次购物增加积分</a:t>
            </a:r>
            <a:endParaRPr lang="en-US" altLang="zh-CN" sz="1100" dirty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8660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SpringCloud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31590"/>
            <a:ext cx="7447709" cy="3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0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509</Words>
  <Application>Microsoft Office PowerPoint</Application>
  <PresentationFormat>全屏显示(16:9)</PresentationFormat>
  <Paragraphs>56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刘 海程</cp:lastModifiedBy>
  <cp:revision>54</cp:revision>
  <dcterms:created xsi:type="dcterms:W3CDTF">2017-11-20T03:02:27Z</dcterms:created>
  <dcterms:modified xsi:type="dcterms:W3CDTF">2021-10-07T18:50:05Z</dcterms:modified>
</cp:coreProperties>
</file>