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78" r:id="rId12"/>
    <p:sldId id="280" r:id="rId13"/>
    <p:sldId id="281" r:id="rId14"/>
    <p:sldId id="266" r:id="rId15"/>
    <p:sldId id="267" r:id="rId16"/>
    <p:sldId id="268" r:id="rId17"/>
    <p:sldId id="270" r:id="rId18"/>
    <p:sldId id="271" r:id="rId19"/>
    <p:sldId id="282" r:id="rId20"/>
    <p:sldId id="283" r:id="rId21"/>
    <p:sldId id="273" r:id="rId22"/>
    <p:sldId id="275" r:id="rId23"/>
    <p:sldId id="276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50" r:id="rId81"/>
    <p:sldId id="35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</p:sldIdLst>
  <p:sldSz cx="9144000" cy="6858000" type="screen4x3"/>
  <p:notesSz cx="6881813" cy="9296400"/>
  <p:custDataLst>
    <p:tags r:id="rId9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b="1"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b="1"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b="1"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b="1"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b="1"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400" b="1"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400" b="1"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400" b="1"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400" b="1"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CDC"/>
    <a:srgbClr val="B50F1A"/>
    <a:srgbClr val="F2646E"/>
    <a:srgbClr val="1CAFF8"/>
    <a:srgbClr val="F04A56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7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b="0">
                <a:solidFill>
                  <a:schemeClr val="tx1"/>
                </a:solidFill>
                <a:effectLst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solidFill>
                  <a:schemeClr val="tx1"/>
                </a:solidFill>
                <a:effectLst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b="0">
                <a:solidFill>
                  <a:schemeClr val="tx1"/>
                </a:solidFill>
                <a:effectLst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solidFill>
                  <a:schemeClr val="tx1"/>
                </a:solidFill>
                <a:effectLst/>
                <a:cs typeface="Arial" charset="0"/>
              </a:defRPr>
            </a:lvl1pPr>
          </a:lstStyle>
          <a:p>
            <a:pPr>
              <a:defRPr/>
            </a:pPr>
            <a:fld id="{D87BB523-6A9C-4EDE-AEEB-788BC7725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51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b="0">
                <a:solidFill>
                  <a:schemeClr val="tx1"/>
                </a:solidFill>
                <a:effectLst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solidFill>
                  <a:schemeClr val="tx1"/>
                </a:solidFill>
                <a:effectLst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b="0">
                <a:solidFill>
                  <a:schemeClr val="tx1"/>
                </a:solidFill>
                <a:effectLst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solidFill>
                  <a:schemeClr val="tx1"/>
                </a:solidFill>
                <a:effectLst/>
                <a:cs typeface="Arial" charset="0"/>
              </a:defRPr>
            </a:lvl1pPr>
          </a:lstStyle>
          <a:p>
            <a:pPr>
              <a:defRPr/>
            </a:pPr>
            <a:fld id="{4181443E-E3EF-49AC-BCB1-192E546880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312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1443E-E3EF-49AC-BCB1-192E5468800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402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1443E-E3EF-49AC-BCB1-192E54688009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64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1443E-E3EF-49AC-BCB1-192E5468800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03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1443E-E3EF-49AC-BCB1-192E5468800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431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1443E-E3EF-49AC-BCB1-192E5468800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40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1443E-E3EF-49AC-BCB1-192E5468800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21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1443E-E3EF-49AC-BCB1-192E5468800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02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1443E-E3EF-49AC-BCB1-192E54688009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62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1443E-E3EF-49AC-BCB1-192E5468800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4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B50F1A"/>
          </a:solidFill>
        </p:spPr>
        <p:txBody>
          <a:bodyPr>
            <a:normAutofit/>
          </a:bodyPr>
          <a:lstStyle>
            <a:lvl1pPr>
              <a:defRPr sz="44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00100" y="3886200"/>
            <a:ext cx="7143800" cy="1752600"/>
          </a:xfrm>
        </p:spPr>
        <p:txBody>
          <a:bodyPr lIns="72000" rIns="72000">
            <a:normAutofit/>
          </a:bodyPr>
          <a:lstStyle>
            <a:lvl1pPr marL="0" indent="0" algn="ctr">
              <a:buFont typeface="Arial" charset="0"/>
              <a:buNone/>
              <a:defRPr sz="3600" b="1">
                <a:solidFill>
                  <a:srgbClr val="B50F1A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08063"/>
          </a:xfrm>
          <a:prstGeom prst="rect">
            <a:avLst/>
          </a:prstGeom>
          <a:solidFill>
            <a:srgbClr val="B50F1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altLang="zh-CN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453188"/>
            <a:ext cx="8172450" cy="404812"/>
          </a:xfrm>
          <a:prstGeom prst="rect">
            <a:avLst/>
          </a:prstGeom>
          <a:solidFill>
            <a:srgbClr val="B50F1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2000" rIns="72000" anchor="ctr">
            <a:noAutofit/>
          </a:bodyPr>
          <a:lstStyle/>
          <a:p>
            <a:pPr algn="l">
              <a:defRPr/>
            </a:pPr>
            <a:r>
              <a:rPr lang="en-CA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IS 620: Advanced Database Projects </a:t>
            </a:r>
            <a:r>
              <a:rPr lang="en-CA" altLang="zh-CN" sz="16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– </a:t>
            </a:r>
            <a:r>
              <a:rPr lang="en-CA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SQL: A Quick Review</a:t>
            </a:r>
            <a:endParaRPr lang="en-US" altLang="zh-CN" sz="16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44" y="1143000"/>
            <a:ext cx="8858312" cy="52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7200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 dirty="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143875" y="6453188"/>
            <a:ext cx="1000125" cy="404812"/>
          </a:xfrm>
          <a:prstGeom prst="rect">
            <a:avLst/>
          </a:prstGeom>
          <a:solidFill>
            <a:srgbClr val="B50F1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2000" rIns="72000" anchor="ctr"/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         </a:t>
            </a:r>
            <a:fld id="{581B82CB-0B17-4C4E-BC23-917E6AE4121A}" type="slidenum">
              <a:rPr lang="en-US" sz="160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r>
              <a:rPr lang="en-US" sz="1600" dirty="0">
                <a:solidFill>
                  <a:srgbClr val="FFFFFF"/>
                </a:solidFill>
                <a:cs typeface="Arial" charset="0"/>
              </a:rPr>
              <a:t> / </a:t>
            </a:r>
            <a:r>
              <a:rPr lang="en-US" sz="1600" dirty="0" smtClean="0">
                <a:solidFill>
                  <a:srgbClr val="FFFFFF"/>
                </a:solidFill>
                <a:cs typeface="Arial" charset="0"/>
              </a:rPr>
              <a:t>89</a:t>
            </a:r>
            <a:endParaRPr lang="en-US" altLang="zh-CN" sz="16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150000"/>
        <a:buFont typeface="Arial" charset="0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IS 620: Advanced Database Projects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SQL: A Quick Review</a:t>
            </a:r>
          </a:p>
        </p:txBody>
      </p:sp>
      <p:pic>
        <p:nvPicPr>
          <p:cNvPr id="1026" name="Picture 2" descr="http://t3.gstatic.com/images?q=tbn:ANd9GcTEfxLgMPi36Wcbgch2h70IdxhjhRwA-T6yLfJD0T_pXkkiYQ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12" y="5085184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b="1" dirty="0">
                <a:solidFill>
                  <a:srgbClr val="FF0000"/>
                </a:solidFill>
              </a:rPr>
              <a:t>insert into table-name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values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attr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-value</a:t>
            </a:r>
            <a:r>
              <a:rPr lang="en-US" dirty="0">
                <a:solidFill>
                  <a:srgbClr val="FF0000"/>
                </a:solidFill>
              </a:rPr>
              <a:t>, attr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-value,…)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endParaRPr lang="en-US" dirty="0"/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dirty="0"/>
              <a:t>E.g.,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dirty="0"/>
              <a:t>insert into </a:t>
            </a:r>
            <a:r>
              <a:rPr lang="en-US" dirty="0" err="1"/>
              <a:t>dept</a:t>
            </a:r>
            <a:r>
              <a:rPr lang="en-US" dirty="0"/>
              <a:t> values (</a:t>
            </a:r>
            <a:r>
              <a:rPr lang="en-US" dirty="0" smtClean="0"/>
              <a:t>1,’IT’);</a:t>
            </a:r>
            <a:endParaRPr lang="en-US" dirty="0"/>
          </a:p>
          <a:p>
            <a:pPr>
              <a:buNone/>
              <a:tabLst>
                <a:tab pos="1204913" algn="l"/>
                <a:tab pos="1890713" algn="l"/>
              </a:tabLs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30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following statements correct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Emp</a:t>
            </a:r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 char(10));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Emp</a:t>
            </a:r>
            <a:r>
              <a:rPr lang="en-US" dirty="0"/>
              <a:t> values (1, Jeff);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 values (2, 'John Doe II');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37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Date/Time Types in </a:t>
            </a:r>
            <a:r>
              <a:rPr lang="en-US" dirty="0" smtClean="0"/>
              <a:t>Oracle-SQL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ate</a:t>
            </a:r>
            <a:r>
              <a:rPr lang="en-US" dirty="0" smtClean="0"/>
              <a:t>: dates</a:t>
            </a:r>
            <a:r>
              <a:rPr lang="en-US" dirty="0"/>
              <a:t>, containing a year, month and </a:t>
            </a:r>
            <a:r>
              <a:rPr lang="en-US" dirty="0" smtClean="0"/>
              <a:t>day</a:t>
            </a:r>
            <a:endParaRPr lang="en-US" dirty="0"/>
          </a:p>
          <a:p>
            <a:pPr lvl="1"/>
            <a:r>
              <a:rPr lang="en-US" dirty="0"/>
              <a:t>Using default format: </a:t>
            </a:r>
            <a:r>
              <a:rPr lang="en-US" dirty="0" smtClean="0"/>
              <a:t>‘15-JAN-06’ </a:t>
            </a:r>
            <a:r>
              <a:rPr lang="en-US" dirty="0"/>
              <a:t>(the default </a:t>
            </a:r>
            <a:r>
              <a:rPr lang="en-US" dirty="0" smtClean="0"/>
              <a:t>‘DD-MON-YY’ </a:t>
            </a:r>
            <a:r>
              <a:rPr lang="en-US" dirty="0"/>
              <a:t>format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date function: date </a:t>
            </a:r>
            <a:r>
              <a:rPr lang="en-US" dirty="0" smtClean="0"/>
              <a:t>‘2001-7-27’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to_date</a:t>
            </a:r>
            <a:r>
              <a:rPr lang="en-US" dirty="0"/>
              <a:t> function: </a:t>
            </a:r>
            <a:r>
              <a:rPr lang="en-US" dirty="0" err="1"/>
              <a:t>to_date</a:t>
            </a:r>
            <a:r>
              <a:rPr lang="en-US" dirty="0"/>
              <a:t> </a:t>
            </a:r>
            <a:r>
              <a:rPr lang="en-US" dirty="0" smtClean="0"/>
              <a:t>(‘1999-02-01’, ‘YYYY-MM-DD’)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timestamp</a:t>
            </a:r>
            <a:r>
              <a:rPr lang="en-US" dirty="0"/>
              <a:t>: date plus time of day</a:t>
            </a:r>
          </a:p>
          <a:p>
            <a:pPr lvl="1"/>
            <a:r>
              <a:rPr lang="en-US" dirty="0"/>
              <a:t>Using timestamp </a:t>
            </a:r>
            <a:r>
              <a:rPr lang="en-US" dirty="0" smtClean="0"/>
              <a:t>‘YYYY-MM-DD </a:t>
            </a:r>
            <a:r>
              <a:rPr lang="en-US" dirty="0" err="1" smtClean="0"/>
              <a:t>HH:MM:SS.nn</a:t>
            </a:r>
            <a:r>
              <a:rPr lang="en-US" dirty="0" smtClean="0"/>
              <a:t>’ </a:t>
            </a:r>
            <a:r>
              <a:rPr lang="en-US" dirty="0"/>
              <a:t>format</a:t>
            </a:r>
          </a:p>
          <a:p>
            <a:pPr lvl="1"/>
            <a:r>
              <a:rPr lang="en-US" dirty="0"/>
              <a:t>E.g.  timestamp  </a:t>
            </a:r>
            <a:r>
              <a:rPr lang="en-US" dirty="0" smtClean="0"/>
              <a:t>‘2001-7-27 09:00:30.75’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2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following statements correct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 Emp2(</a:t>
            </a:r>
            <a:r>
              <a:rPr lang="en-US" dirty="0" err="1"/>
              <a:t>eid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hiredate</a:t>
            </a:r>
            <a:r>
              <a:rPr lang="en-US" dirty="0"/>
              <a:t> date, </a:t>
            </a:r>
            <a:r>
              <a:rPr lang="en-US" dirty="0" err="1"/>
              <a:t>lastlogin</a:t>
            </a:r>
            <a:r>
              <a:rPr lang="en-US" dirty="0"/>
              <a:t> timestamp);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insert </a:t>
            </a:r>
            <a:r>
              <a:rPr lang="en-US" dirty="0"/>
              <a:t>into Emp2 values (1, </a:t>
            </a:r>
            <a:r>
              <a:rPr lang="en-US" dirty="0" smtClean="0"/>
              <a:t>‘2002-1-1’, ‘2006-1-1 09:00:30.00’);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1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does not recognize the quote in Microsoft word or power point, use notepad or other text editor instead</a:t>
            </a:r>
          </a:p>
          <a:p>
            <a:r>
              <a:rPr lang="en-US" dirty="0"/>
              <a:t>Can not create the same table twice. So must drop it before recreating it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drop </a:t>
            </a:r>
            <a:r>
              <a:rPr lang="en-US" dirty="0">
                <a:solidFill>
                  <a:srgbClr val="FF0000"/>
                </a:solidFill>
              </a:rPr>
              <a:t>table table-name;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40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to commit your changes to database after create, insert, delete, drop…</a:t>
            </a:r>
          </a:p>
          <a:p>
            <a:pPr marL="0" indent="0">
              <a:buNone/>
            </a:pPr>
            <a:r>
              <a:rPr lang="en-US" dirty="0" smtClean="0"/>
              <a:t>	After </a:t>
            </a:r>
            <a:r>
              <a:rPr lang="en-US" dirty="0"/>
              <a:t>your SQL statements, Type: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Commit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If your statement hangs, 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just close the window and log in again (it may be still running and cause deadlock)</a:t>
            </a:r>
          </a:p>
          <a:p>
            <a:pPr lvl="1"/>
            <a:r>
              <a:rPr lang="en-US" dirty="0"/>
              <a:t>Click cancel button first, and then log out</a:t>
            </a:r>
          </a:p>
          <a:p>
            <a:pPr lvl="1"/>
            <a:r>
              <a:rPr lang="en-US" dirty="0"/>
              <a:t>In case it really hangs, send an email to instructor and the instructor can kill your session (some data may get lost)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72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login to your </a:t>
            </a:r>
            <a:r>
              <a:rPr lang="en-US" dirty="0" smtClean="0"/>
              <a:t>Oracle </a:t>
            </a:r>
            <a:r>
              <a:rPr lang="en-US" dirty="0"/>
              <a:t>account</a:t>
            </a:r>
          </a:p>
          <a:p>
            <a:r>
              <a:rPr lang="en-US" dirty="0"/>
              <a:t>Please create the following </a:t>
            </a:r>
            <a:r>
              <a:rPr lang="en-US" dirty="0" smtClean="0"/>
              <a:t>tables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Dept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table, with columns </a:t>
            </a:r>
            <a:r>
              <a:rPr lang="en-US" b="1" dirty="0">
                <a:solidFill>
                  <a:srgbClr val="FF0000"/>
                </a:solidFill>
              </a:rPr>
              <a:t>did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dname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table, with columns </a:t>
            </a:r>
            <a:r>
              <a:rPr lang="en-US" b="1" dirty="0" err="1">
                <a:solidFill>
                  <a:srgbClr val="FF0000"/>
                </a:solidFill>
              </a:rPr>
              <a:t>eid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ename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did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hiredate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salary</a:t>
            </a:r>
          </a:p>
          <a:p>
            <a:r>
              <a:rPr lang="en-US" dirty="0"/>
              <a:t>You need to choose appropriate column data types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51871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43191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dirty="0"/>
              <a:t>insert 2 rows to </a:t>
            </a:r>
            <a:r>
              <a:rPr lang="en-US" dirty="0" err="1"/>
              <a:t>dept</a:t>
            </a:r>
            <a:r>
              <a:rPr lang="en-US" dirty="0"/>
              <a:t> table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did </a:t>
            </a:r>
            <a:r>
              <a:rPr lang="en-US" b="1" dirty="0">
                <a:solidFill>
                  <a:srgbClr val="FF0000"/>
                </a:solidFill>
              </a:rPr>
              <a:t>= 1, </a:t>
            </a:r>
            <a:r>
              <a:rPr lang="en-US" b="1" dirty="0" err="1">
                <a:solidFill>
                  <a:srgbClr val="FF0000"/>
                </a:solidFill>
              </a:rPr>
              <a:t>dname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FF0000"/>
                </a:solidFill>
              </a:rPr>
              <a:t>‘IT’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did </a:t>
            </a:r>
            <a:r>
              <a:rPr lang="en-US" b="1" dirty="0">
                <a:solidFill>
                  <a:srgbClr val="FF0000"/>
                </a:solidFill>
              </a:rPr>
              <a:t>= 2, </a:t>
            </a:r>
            <a:r>
              <a:rPr lang="en-US" b="1" dirty="0" err="1">
                <a:solidFill>
                  <a:srgbClr val="FF0000"/>
                </a:solidFill>
              </a:rPr>
              <a:t>dname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FF0000"/>
                </a:solidFill>
              </a:rPr>
              <a:t>‘HR’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  <a:tabLst>
                <a:tab pos="1204913" algn="l"/>
                <a:tab pos="1890713" algn="l"/>
              </a:tabLst>
            </a:pPr>
            <a:endParaRPr lang="en-US" b="1" dirty="0"/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dirty="0"/>
              <a:t>Insert 4 rows to </a:t>
            </a:r>
            <a:r>
              <a:rPr lang="en-US" dirty="0" err="1"/>
              <a:t>emp</a:t>
            </a:r>
            <a:r>
              <a:rPr lang="en-US" dirty="0"/>
              <a:t> table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b="1" dirty="0" err="1">
                <a:solidFill>
                  <a:srgbClr val="FF0000"/>
                </a:solidFill>
              </a:rPr>
              <a:t>Eid</a:t>
            </a:r>
            <a:r>
              <a:rPr lang="en-US" b="1" dirty="0">
                <a:solidFill>
                  <a:srgbClr val="FF0000"/>
                </a:solidFill>
              </a:rPr>
              <a:t>, name, did, </a:t>
            </a:r>
            <a:r>
              <a:rPr lang="en-US" b="1" dirty="0" err="1">
                <a:solidFill>
                  <a:srgbClr val="FF0000"/>
                </a:solidFill>
              </a:rPr>
              <a:t>hiredate</a:t>
            </a:r>
            <a:r>
              <a:rPr lang="en-US" b="1" dirty="0">
                <a:solidFill>
                  <a:srgbClr val="FF0000"/>
                </a:solidFill>
              </a:rPr>
              <a:t>, salary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,’jeff’,</a:t>
            </a:r>
            <a:r>
              <a:rPr lang="en-US" b="1" dirty="0">
                <a:solidFill>
                  <a:srgbClr val="FF0000"/>
                </a:solidFill>
              </a:rPr>
              <a:t>1,2005-1-1,70000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,’susan’,</a:t>
            </a:r>
            <a:r>
              <a:rPr lang="en-US" b="1" dirty="0">
                <a:solidFill>
                  <a:srgbClr val="FF0000"/>
                </a:solidFill>
              </a:rPr>
              <a:t>2,2005-6-1,50000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,’bob’,</a:t>
            </a:r>
            <a:r>
              <a:rPr lang="en-US" b="1" dirty="0">
                <a:solidFill>
                  <a:srgbClr val="FF0000"/>
                </a:solidFill>
              </a:rPr>
              <a:t>1, 2000-1-1,90000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,’steve’,</a:t>
            </a:r>
            <a:r>
              <a:rPr lang="en-US" b="1" dirty="0">
                <a:solidFill>
                  <a:srgbClr val="FF0000"/>
                </a:solidFill>
              </a:rPr>
              <a:t>1,2006-1-1,60000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  <a:tabLst>
                <a:tab pos="1204913" algn="l"/>
                <a:tab pos="1890713" algn="l"/>
              </a:tabLs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28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Forget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’ </a:t>
            </a:r>
            <a:r>
              <a:rPr lang="en-US" dirty="0"/>
              <a:t>keyword before ()</a:t>
            </a:r>
          </a:p>
          <a:p>
            <a:pPr>
              <a:lnSpc>
                <a:spcPct val="90000"/>
              </a:lnSpc>
            </a:pPr>
            <a:r>
              <a:rPr lang="en-US" dirty="0"/>
              <a:t>Column values not in the correct order</a:t>
            </a:r>
          </a:p>
          <a:p>
            <a:pPr>
              <a:lnSpc>
                <a:spcPct val="90000"/>
              </a:lnSpc>
            </a:pPr>
            <a:r>
              <a:rPr lang="en-US" dirty="0"/>
              <a:t>Forget to quote string values</a:t>
            </a:r>
          </a:p>
          <a:p>
            <a:pPr>
              <a:lnSpc>
                <a:spcPct val="90000"/>
              </a:lnSpc>
            </a:pPr>
            <a:r>
              <a:rPr lang="en-US" dirty="0"/>
              <a:t>Forget to use appropriate date format</a:t>
            </a:r>
          </a:p>
          <a:p>
            <a:pPr>
              <a:lnSpc>
                <a:spcPct val="90000"/>
              </a:lnSpc>
            </a:pPr>
            <a:r>
              <a:rPr lang="en-US" dirty="0"/>
              <a:t>Forget using comma to separate column values</a:t>
            </a:r>
          </a:p>
          <a:p>
            <a:pPr>
              <a:lnSpc>
                <a:spcPct val="90000"/>
              </a:lnSpc>
            </a:pPr>
            <a:r>
              <a:rPr lang="en-US" dirty="0"/>
              <a:t>Insert the same row multiple times when there </a:t>
            </a:r>
            <a:r>
              <a:rPr lang="en-US" dirty="0" smtClean="0"/>
              <a:t>are </a:t>
            </a:r>
            <a:r>
              <a:rPr lang="en-US" dirty="0"/>
              <a:t>primary key constraints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16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Integrity Constraints in Create </a:t>
            </a:r>
            <a:r>
              <a:rPr lang="en-US" sz="3700" dirty="0" smtClean="0"/>
              <a:t>Table (1)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table </a:t>
            </a:r>
            <a:r>
              <a:rPr lang="en-US" dirty="0" err="1">
                <a:solidFill>
                  <a:srgbClr val="FF0000"/>
                </a:solidFill>
              </a:rPr>
              <a:t>dept</a:t>
            </a:r>
            <a:r>
              <a:rPr lang="en-US" dirty="0">
                <a:solidFill>
                  <a:srgbClr val="FF0000"/>
                </a:solidFill>
              </a:rPr>
              <a:t> 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did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varchar2(30</a:t>
            </a:r>
            <a:r>
              <a:rPr lang="en-US" dirty="0">
                <a:solidFill>
                  <a:srgbClr val="FF0000"/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primary </a:t>
            </a:r>
            <a:r>
              <a:rPr lang="en-US" b="1" dirty="0">
                <a:solidFill>
                  <a:srgbClr val="FF0000"/>
                </a:solidFill>
              </a:rPr>
              <a:t>key (did)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31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of Relational Model &amp; SQL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Relational </a:t>
            </a:r>
            <a:r>
              <a:rPr lang="en-US" b="1" dirty="0" smtClean="0">
                <a:solidFill>
                  <a:srgbClr val="FF0000"/>
                </a:solidFill>
              </a:rPr>
              <a:t>Model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Relational tables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Keys, foreign keys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Data Definition Language (how to create a table) </a:t>
            </a:r>
          </a:p>
          <a:p>
            <a:pPr lvl="1"/>
            <a:r>
              <a:rPr lang="en-US" dirty="0" smtClean="0"/>
              <a:t>Select…From…Where</a:t>
            </a:r>
            <a:endParaRPr lang="en-US" dirty="0"/>
          </a:p>
          <a:p>
            <a:pPr lvl="1"/>
            <a:r>
              <a:rPr lang="en-US" dirty="0"/>
              <a:t>Joins</a:t>
            </a:r>
          </a:p>
          <a:p>
            <a:pPr lvl="1"/>
            <a:r>
              <a:rPr lang="en-US" dirty="0"/>
              <a:t>Aggregate functions</a:t>
            </a:r>
          </a:p>
          <a:p>
            <a:pPr lvl="1"/>
            <a:r>
              <a:rPr lang="en-US" dirty="0"/>
              <a:t>Insert, update, </a:t>
            </a:r>
            <a:r>
              <a:rPr lang="en-US" dirty="0" smtClean="0"/>
              <a:t>delete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>
                <a:solidFill>
                  <a:srgbClr val="FFFFFF"/>
                </a:solidFill>
              </a:rPr>
              <a:t>Integrity Constraints in Create Table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 create constraints the same time when create </a:t>
            </a:r>
            <a:r>
              <a:rPr lang="en-US" dirty="0" smtClean="0"/>
              <a:t>table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create table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eid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varchar2(30</a:t>
            </a:r>
            <a:r>
              <a:rPr lang="en-US" dirty="0">
                <a:solidFill>
                  <a:srgbClr val="FF0000"/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did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00B0F0"/>
                </a:solidFill>
              </a:rPr>
              <a:t>-- department id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hiredate</a:t>
            </a:r>
            <a:r>
              <a:rPr lang="en-US" dirty="0">
                <a:solidFill>
                  <a:srgbClr val="FF0000"/>
                </a:solidFill>
              </a:rPr>
              <a:t> date,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salary number,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primary key (</a:t>
            </a:r>
            <a:r>
              <a:rPr lang="en-US" b="1" dirty="0" err="1">
                <a:solidFill>
                  <a:srgbClr val="FF0000"/>
                </a:solidFill>
              </a:rPr>
              <a:t>eid</a:t>
            </a:r>
            <a:r>
              <a:rPr lang="en-US" b="1" dirty="0">
                <a:solidFill>
                  <a:srgbClr val="FF0000"/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foreign key (did) references </a:t>
            </a:r>
            <a:r>
              <a:rPr lang="en-US" b="1" dirty="0" err="1">
                <a:solidFill>
                  <a:srgbClr val="FF0000"/>
                </a:solidFill>
              </a:rPr>
              <a:t>dept</a:t>
            </a:r>
            <a:r>
              <a:rPr lang="en-US" b="1" dirty="0">
                <a:solidFill>
                  <a:srgbClr val="FF0000"/>
                </a:solidFill>
              </a:rPr>
              <a:t>(did)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7476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 foreign key be NULL?</a:t>
            </a:r>
          </a:p>
          <a:p>
            <a:pPr lvl="1"/>
            <a:r>
              <a:rPr lang="en-US" dirty="0"/>
              <a:t>E.g. CID in orders table is null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>
                <a:solidFill>
                  <a:srgbClr val="FF0000"/>
                </a:solidFill>
              </a:rPr>
              <a:t>foreign key points to an non existing row in the primary table?</a:t>
            </a:r>
          </a:p>
          <a:p>
            <a:pPr lvl="1"/>
            <a:r>
              <a:rPr lang="en-US" dirty="0"/>
              <a:t>E.g. CID in orders table equals a CID that can not be found in Customer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84841"/>
              </p:ext>
            </p:extLst>
          </p:nvPr>
        </p:nvGraphicFramePr>
        <p:xfrm>
          <a:off x="683568" y="4764752"/>
          <a:ext cx="288032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</a:t>
                      </a:r>
                      <a:r>
                        <a:rPr lang="en-US" dirty="0" smtClean="0"/>
                        <a:t>-name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88086"/>
              </p:ext>
            </p:extLst>
          </p:nvPr>
        </p:nvGraphicFramePr>
        <p:xfrm>
          <a:off x="3923928" y="4764752"/>
          <a:ext cx="44161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051"/>
                <a:gridCol w="1472051"/>
                <a:gridCol w="14720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Order-date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’05/1/1’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‘05/2/1’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828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the </a:t>
            </a:r>
            <a:r>
              <a:rPr lang="en-US" dirty="0" err="1"/>
              <a:t>emp</a:t>
            </a:r>
            <a:r>
              <a:rPr lang="en-US" dirty="0"/>
              <a:t> and </a:t>
            </a:r>
            <a:r>
              <a:rPr lang="en-US" dirty="0" err="1"/>
              <a:t>dept</a:t>
            </a:r>
            <a:r>
              <a:rPr lang="en-US" dirty="0"/>
              <a:t> table</a:t>
            </a:r>
          </a:p>
          <a:p>
            <a:r>
              <a:rPr lang="en-US" dirty="0"/>
              <a:t>Please create the following </a:t>
            </a:r>
            <a:r>
              <a:rPr lang="en-US" dirty="0" smtClean="0"/>
              <a:t>tables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Dept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table, with columns </a:t>
            </a:r>
            <a:r>
              <a:rPr lang="en-US" b="1" dirty="0">
                <a:solidFill>
                  <a:srgbClr val="FF0000"/>
                </a:solidFill>
              </a:rPr>
              <a:t>did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dname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/>
              <a:t>did</a:t>
            </a:r>
            <a:r>
              <a:rPr lang="en-US" dirty="0"/>
              <a:t> as primary key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table, with columns </a:t>
            </a:r>
            <a:r>
              <a:rPr lang="en-US" b="1" dirty="0" err="1">
                <a:solidFill>
                  <a:srgbClr val="FF0000"/>
                </a:solidFill>
              </a:rPr>
              <a:t>eid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ename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did</a:t>
            </a:r>
            <a:r>
              <a:rPr lang="en-US" dirty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hiredate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FF0000"/>
                </a:solidFill>
              </a:rPr>
              <a:t>salary</a:t>
            </a:r>
            <a:r>
              <a:rPr lang="en-US" dirty="0"/>
              <a:t>, </a:t>
            </a:r>
            <a:r>
              <a:rPr lang="en-US" b="1" dirty="0" err="1"/>
              <a:t>eid</a:t>
            </a:r>
            <a:r>
              <a:rPr lang="en-US" dirty="0"/>
              <a:t> as primary key, </a:t>
            </a:r>
            <a:r>
              <a:rPr lang="en-US" b="1" dirty="0"/>
              <a:t>did</a:t>
            </a:r>
            <a:r>
              <a:rPr lang="en-US" dirty="0"/>
              <a:t> as foreign key references </a:t>
            </a:r>
            <a:r>
              <a:rPr lang="en-US" dirty="0" err="1"/>
              <a:t>dept</a:t>
            </a:r>
            <a:r>
              <a:rPr lang="en-US" dirty="0"/>
              <a:t>(did)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3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of create table</a:t>
            </a:r>
          </a:p>
          <a:p>
            <a:pPr lvl="1"/>
            <a:r>
              <a:rPr lang="en-US" dirty="0"/>
              <a:t>When a table is created, its foreign key can only references to an existing table</a:t>
            </a:r>
          </a:p>
          <a:p>
            <a:pPr lvl="1"/>
            <a:r>
              <a:rPr lang="en-US" dirty="0"/>
              <a:t>E.g., which table to create first, </a:t>
            </a:r>
            <a:r>
              <a:rPr lang="en-US" dirty="0" err="1"/>
              <a:t>emp</a:t>
            </a:r>
            <a:r>
              <a:rPr lang="en-US" dirty="0"/>
              <a:t> or </a:t>
            </a:r>
            <a:r>
              <a:rPr lang="en-US" dirty="0" err="1"/>
              <a:t>dept</a:t>
            </a:r>
            <a:r>
              <a:rPr lang="en-US" dirty="0"/>
              <a:t>?</a:t>
            </a:r>
          </a:p>
          <a:p>
            <a:r>
              <a:rPr lang="en-US" dirty="0"/>
              <a:t>Order of insert?</a:t>
            </a:r>
          </a:p>
          <a:p>
            <a:r>
              <a:rPr lang="en-US" dirty="0"/>
              <a:t>Order of delete or drop table?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60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 of Create Table &amp; Insert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Drop tables first (in reverse order of create)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Create tables with only primary key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Create tables with both primary key &amp; foreign key constraints (the foreign key column type must be exactly the same as the referred primary key)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Insert data values, watch out for string, date, and timestamp data types, foreign key values (must be the same as referred primary key values)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367758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check what you have been created?</a:t>
            </a:r>
          </a:p>
          <a:p>
            <a:r>
              <a:rPr lang="en-US" dirty="0"/>
              <a:t>The system keeps information about your own database in certain system tables. The most important for now is </a:t>
            </a:r>
            <a:r>
              <a:rPr lang="en-US" dirty="0">
                <a:solidFill>
                  <a:srgbClr val="FF0000"/>
                </a:solidFill>
              </a:rPr>
              <a:t>USER_TABLES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 err="1">
                <a:solidFill>
                  <a:srgbClr val="FF0000"/>
                </a:solidFill>
              </a:rPr>
              <a:t>user_tables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desc</a:t>
            </a:r>
            <a:r>
              <a:rPr lang="en-US" dirty="0" smtClean="0">
                <a:solidFill>
                  <a:srgbClr val="FF0000"/>
                </a:solidFill>
              </a:rPr>
              <a:t> table-name;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elect * from </a:t>
            </a:r>
            <a:r>
              <a:rPr lang="en-US" dirty="0" err="1" smtClean="0">
                <a:solidFill>
                  <a:srgbClr val="FF0000"/>
                </a:solidFill>
              </a:rPr>
              <a:t>user_tables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Another important system table is </a:t>
            </a:r>
            <a:r>
              <a:rPr lang="en-US" dirty="0" smtClean="0">
                <a:solidFill>
                  <a:srgbClr val="FF0000"/>
                </a:solidFill>
              </a:rPr>
              <a:t>USER_CONSTRAINTS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constraint_name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constraint_type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 err="1">
                <a:solidFill>
                  <a:srgbClr val="FF0000"/>
                </a:solidFill>
              </a:rPr>
              <a:t>user_constraints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 smtClean="0">
                <a:solidFill>
                  <a:srgbClr val="FF0000"/>
                </a:solidFill>
              </a:rPr>
              <a:t>table_name</a:t>
            </a:r>
            <a:r>
              <a:rPr lang="en-US" dirty="0" smtClean="0">
                <a:solidFill>
                  <a:srgbClr val="FF0000"/>
                </a:solidFill>
              </a:rPr>
              <a:t>=‘XXX’;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13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of Relational Model &amp; SQL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Relational Tables</a:t>
            </a:r>
            <a:endParaRPr lang="en-US" dirty="0"/>
          </a:p>
          <a:p>
            <a:pPr lvl="1"/>
            <a:r>
              <a:rPr lang="en-US" dirty="0"/>
              <a:t>Keys, foreign keys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Data Definition Language (how to create a table)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Select…From…Where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Joins</a:t>
            </a:r>
          </a:p>
          <a:p>
            <a:pPr lvl="1"/>
            <a:r>
              <a:rPr lang="en-US" dirty="0"/>
              <a:t>Aggregate functions</a:t>
            </a:r>
          </a:p>
          <a:p>
            <a:pPr lvl="1"/>
            <a:r>
              <a:rPr lang="en-US" dirty="0"/>
              <a:t>Insert, update, </a:t>
            </a:r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78264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SQL query has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select column1, column2, 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from table1, table2, 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where condition</a:t>
            </a:r>
          </a:p>
          <a:p>
            <a:r>
              <a:rPr lang="en-US" dirty="0" smtClean="0"/>
              <a:t>The result of an SQL query is a relation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95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select column1, column2, 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from table-name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where condition</a:t>
            </a:r>
          </a:p>
          <a:p>
            <a:r>
              <a:rPr lang="en-US" dirty="0" smtClean="0"/>
              <a:t>The where clause checks each row in the table whether it satisfies the condition</a:t>
            </a:r>
          </a:p>
          <a:p>
            <a:r>
              <a:rPr lang="en-US" dirty="0" smtClean="0"/>
              <a:t>If so, the columns in the select clause are returned</a:t>
            </a:r>
          </a:p>
          <a:p>
            <a:r>
              <a:rPr lang="en-US" dirty="0" smtClean="0"/>
              <a:t>Where clause is processed first, and select clause is processed 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all rows in </a:t>
            </a:r>
            <a:r>
              <a:rPr lang="en-US" dirty="0" err="1"/>
              <a:t>emp</a:t>
            </a:r>
            <a:r>
              <a:rPr lang="en-US" dirty="0"/>
              <a:t> table</a:t>
            </a:r>
          </a:p>
          <a:p>
            <a:r>
              <a:rPr lang="en-US" dirty="0"/>
              <a:t>Return all rows in </a:t>
            </a:r>
            <a:r>
              <a:rPr lang="en-US" dirty="0" err="1"/>
              <a:t>dept</a:t>
            </a:r>
            <a:r>
              <a:rPr lang="en-US" dirty="0"/>
              <a:t> table</a:t>
            </a:r>
          </a:p>
          <a:p>
            <a:r>
              <a:rPr lang="en-US" dirty="0"/>
              <a:t>Return all </a:t>
            </a:r>
            <a:r>
              <a:rPr lang="en-US" dirty="0" err="1"/>
              <a:t>emp</a:t>
            </a:r>
            <a:r>
              <a:rPr lang="en-US" dirty="0"/>
              <a:t> hired after </a:t>
            </a:r>
            <a:r>
              <a:rPr lang="en-US" dirty="0" smtClean="0"/>
              <a:t>‘2005-1-1’ </a:t>
            </a:r>
            <a:r>
              <a:rPr lang="en-US" dirty="0"/>
              <a:t>(including </a:t>
            </a:r>
            <a:r>
              <a:rPr lang="en-US" dirty="0" smtClean="0"/>
              <a:t>‘2005-1-1’)</a:t>
            </a:r>
            <a:endParaRPr lang="en-US" dirty="0"/>
          </a:p>
          <a:p>
            <a:r>
              <a:rPr lang="en-US" dirty="0"/>
              <a:t>Return all </a:t>
            </a:r>
            <a:r>
              <a:rPr lang="en-US" dirty="0" err="1"/>
              <a:t>emp</a:t>
            </a:r>
            <a:r>
              <a:rPr lang="en-US" dirty="0"/>
              <a:t> whose salary is greater or equal to </a:t>
            </a:r>
            <a:r>
              <a:rPr lang="en-US" dirty="0" smtClean="0"/>
              <a:t>60000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6022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59622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0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06770"/>
              </p:ext>
            </p:extLst>
          </p:nvPr>
        </p:nvGraphicFramePr>
        <p:xfrm>
          <a:off x="2508448" y="306896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1923" y="1897668"/>
            <a:ext cx="5858509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Attributes (Columns/Dimensions)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040" y="3196133"/>
            <a:ext cx="1691680" cy="138499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Tuples (Records/Rows)</a:t>
            </a: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 bwMode="auto">
          <a:xfrm flipV="1">
            <a:off x="2051720" y="3573016"/>
            <a:ext cx="432048" cy="315615"/>
          </a:xfrm>
          <a:prstGeom prst="line">
            <a:avLst/>
          </a:prstGeom>
          <a:solidFill>
            <a:srgbClr val="B50F1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" name="Straight Connector 9"/>
          <p:cNvCxnSpPr>
            <a:stCxn id="6" idx="3"/>
          </p:cNvCxnSpPr>
          <p:nvPr/>
        </p:nvCxnSpPr>
        <p:spPr bwMode="auto">
          <a:xfrm>
            <a:off x="2051720" y="3888631"/>
            <a:ext cx="432048" cy="116433"/>
          </a:xfrm>
          <a:prstGeom prst="line">
            <a:avLst/>
          </a:prstGeom>
          <a:solidFill>
            <a:srgbClr val="B50F1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Connector 11"/>
          <p:cNvCxnSpPr>
            <a:stCxn id="6" idx="3"/>
          </p:cNvCxnSpPr>
          <p:nvPr/>
        </p:nvCxnSpPr>
        <p:spPr bwMode="auto">
          <a:xfrm>
            <a:off x="2051720" y="3888631"/>
            <a:ext cx="432048" cy="548481"/>
          </a:xfrm>
          <a:prstGeom prst="line">
            <a:avLst/>
          </a:prstGeom>
          <a:solidFill>
            <a:srgbClr val="B50F1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4" name="Straight Connector 13"/>
          <p:cNvCxnSpPr>
            <a:stCxn id="5" idx="2"/>
          </p:cNvCxnSpPr>
          <p:nvPr/>
        </p:nvCxnSpPr>
        <p:spPr bwMode="auto">
          <a:xfrm flipH="1">
            <a:off x="3275856" y="2420888"/>
            <a:ext cx="2255322" cy="648072"/>
          </a:xfrm>
          <a:prstGeom prst="line">
            <a:avLst/>
          </a:prstGeom>
          <a:solidFill>
            <a:srgbClr val="B50F1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Connector 15"/>
          <p:cNvCxnSpPr>
            <a:stCxn id="5" idx="2"/>
          </p:cNvCxnSpPr>
          <p:nvPr/>
        </p:nvCxnSpPr>
        <p:spPr bwMode="auto">
          <a:xfrm flipH="1">
            <a:off x="4788024" y="2420888"/>
            <a:ext cx="743154" cy="648072"/>
          </a:xfrm>
          <a:prstGeom prst="line">
            <a:avLst/>
          </a:prstGeom>
          <a:solidFill>
            <a:srgbClr val="B50F1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5" idx="2"/>
          </p:cNvCxnSpPr>
          <p:nvPr/>
        </p:nvCxnSpPr>
        <p:spPr bwMode="auto">
          <a:xfrm>
            <a:off x="5531178" y="2420888"/>
            <a:ext cx="841022" cy="648072"/>
          </a:xfrm>
          <a:prstGeom prst="line">
            <a:avLst/>
          </a:prstGeom>
          <a:solidFill>
            <a:srgbClr val="B50F1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5" idx="2"/>
          </p:cNvCxnSpPr>
          <p:nvPr/>
        </p:nvCxnSpPr>
        <p:spPr bwMode="auto">
          <a:xfrm>
            <a:off x="5531178" y="2420888"/>
            <a:ext cx="2425198" cy="576064"/>
          </a:xfrm>
          <a:prstGeom prst="line">
            <a:avLst/>
          </a:prstGeom>
          <a:solidFill>
            <a:srgbClr val="B50F1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97185" y="5229200"/>
            <a:ext cx="8423288" cy="95410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</a:rPr>
              <a:t>Tables are </a:t>
            </a:r>
            <a:r>
              <a:rPr lang="en-US" sz="2800" b="0" dirty="0" smtClean="0">
                <a:solidFill>
                  <a:srgbClr val="FF0000"/>
                </a:solidFill>
              </a:rPr>
              <a:t>typed: each </a:t>
            </a:r>
            <a:r>
              <a:rPr lang="en-US" sz="2800" b="0" dirty="0">
                <a:solidFill>
                  <a:srgbClr val="FF0000"/>
                </a:solidFill>
              </a:rPr>
              <a:t>attribute has a predefined data type</a:t>
            </a:r>
            <a:endParaRPr lang="en-US" sz="2800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5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of Relational Model &amp; SQL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Relational Tables</a:t>
            </a:r>
            <a:endParaRPr lang="en-US" dirty="0"/>
          </a:p>
          <a:p>
            <a:pPr lvl="1"/>
            <a:r>
              <a:rPr lang="en-US" dirty="0"/>
              <a:t>Keys, foreign keys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Data Definition Language (how to create a table) </a:t>
            </a:r>
          </a:p>
          <a:p>
            <a:pPr lvl="1"/>
            <a:r>
              <a:rPr lang="en-US" dirty="0" smtClean="0"/>
              <a:t>Select…From…Where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Joins</a:t>
            </a:r>
          </a:p>
          <a:p>
            <a:pPr lvl="1"/>
            <a:r>
              <a:rPr lang="en-US" dirty="0"/>
              <a:t>Aggregate functions</a:t>
            </a:r>
          </a:p>
          <a:p>
            <a:pPr lvl="1"/>
            <a:r>
              <a:rPr lang="en-US" dirty="0"/>
              <a:t>Insert, update, </a:t>
            </a:r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61086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dirty="0"/>
              <a:t>Necessary whenever the </a:t>
            </a:r>
            <a:r>
              <a:rPr lang="en-US" b="1" dirty="0"/>
              <a:t>from </a:t>
            </a:r>
            <a:r>
              <a:rPr lang="en-US" dirty="0"/>
              <a:t>clause lists more than one table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dirty="0"/>
              <a:t>Typically these tables are linked by foreign keys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dirty="0"/>
              <a:t>Must add equality condition between the referenced primary key and foreign key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dirty="0"/>
              <a:t>There may be join conditions between other columns (depending on the question to answer)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9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 dirty="0"/>
              <a:t>Return the name of the department where </a:t>
            </a:r>
            <a:r>
              <a:rPr kumimoji="1" lang="en-US" b="1" dirty="0" smtClean="0"/>
              <a:t>‘</a:t>
            </a:r>
            <a:r>
              <a:rPr kumimoji="1" lang="en-US" b="1" dirty="0" err="1" smtClean="0"/>
              <a:t>jeff</a:t>
            </a:r>
            <a:r>
              <a:rPr kumimoji="1" lang="en-US" b="1" dirty="0" smtClean="0"/>
              <a:t>’ </a:t>
            </a:r>
            <a:r>
              <a:rPr kumimoji="1" lang="en-US" b="1" dirty="0"/>
              <a:t>is working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dname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dept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jeff</a:t>
            </a:r>
            <a:r>
              <a:rPr lang="en-US" dirty="0" smtClean="0">
                <a:solidFill>
                  <a:srgbClr val="FF0000"/>
                </a:solidFill>
              </a:rPr>
              <a:t>’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dept.did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emp.did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05945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60422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49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 dirty="0">
                <a:latin typeface="Helvetica" pitchFamily="34" charset="0"/>
              </a:rPr>
              <a:t>Return the names of the employees working at IT department</a:t>
            </a:r>
            <a:endParaRPr kumimoji="1" lang="en-US" dirty="0">
              <a:latin typeface="Helvetica" pitchFamily="34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30240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27831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5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Without join condition: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800" b="1" dirty="0"/>
              <a:t>Return the name of the department where </a:t>
            </a:r>
            <a:r>
              <a:rPr kumimoji="1" lang="en-US" sz="2800" b="1" dirty="0" err="1"/>
              <a:t>jeff</a:t>
            </a:r>
            <a:r>
              <a:rPr kumimoji="1" lang="en-US" sz="2800" b="1" dirty="0"/>
              <a:t> is working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dname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dept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r>
              <a:rPr lang="en-US" dirty="0" smtClean="0">
                <a:solidFill>
                  <a:srgbClr val="FF0000"/>
                </a:solidFill>
              </a:rPr>
              <a:t>=‘</a:t>
            </a:r>
            <a:r>
              <a:rPr lang="en-US" dirty="0" err="1" smtClean="0">
                <a:solidFill>
                  <a:srgbClr val="FF0000"/>
                </a:solidFill>
              </a:rPr>
              <a:t>jeff</a:t>
            </a:r>
            <a:r>
              <a:rPr lang="en-US" dirty="0" smtClean="0">
                <a:solidFill>
                  <a:srgbClr val="FF0000"/>
                </a:solidFill>
              </a:rPr>
              <a:t>’;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Results?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50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800" b="1" dirty="0"/>
              <a:t>Return the name of the department where </a:t>
            </a:r>
            <a:r>
              <a:rPr kumimoji="1" lang="en-US" sz="2800" b="1" dirty="0" err="1"/>
              <a:t>jeff</a:t>
            </a:r>
            <a:r>
              <a:rPr kumimoji="1" lang="en-US" sz="2800" b="1" dirty="0"/>
              <a:t> is working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elect </a:t>
            </a:r>
            <a:r>
              <a:rPr lang="en-US" dirty="0" err="1">
                <a:solidFill>
                  <a:srgbClr val="FF0000"/>
                </a:solidFill>
              </a:rPr>
              <a:t>dname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dept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r>
              <a:rPr lang="en-US" dirty="0" smtClean="0">
                <a:solidFill>
                  <a:srgbClr val="FF0000"/>
                </a:solidFill>
              </a:rPr>
              <a:t>=‘</a:t>
            </a:r>
            <a:r>
              <a:rPr lang="en-US" dirty="0" err="1" smtClean="0">
                <a:solidFill>
                  <a:srgbClr val="FF0000"/>
                </a:solidFill>
              </a:rPr>
              <a:t>jeff</a:t>
            </a:r>
            <a:r>
              <a:rPr lang="en-US" dirty="0" smtClean="0">
                <a:solidFill>
                  <a:srgbClr val="FF0000"/>
                </a:solidFill>
              </a:rPr>
              <a:t>’ and </a:t>
            </a:r>
            <a:r>
              <a:rPr lang="en-US" dirty="0">
                <a:solidFill>
                  <a:srgbClr val="FF0000"/>
                </a:solidFill>
              </a:rPr>
              <a:t>did = did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Correct?</a:t>
            </a:r>
          </a:p>
        </p:txBody>
      </p:sp>
    </p:spTree>
    <p:extLst>
      <p:ext uri="{BB962C8B-B14F-4D97-AF65-F5344CB8AC3E}">
        <p14:creationId xmlns:p14="http://schemas.microsoft.com/office/powerpoint/2010/main" val="1784130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Join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If there are 2 tables in the from clause, how many join conditions are needed?</a:t>
            </a:r>
          </a:p>
          <a:p>
            <a:pPr>
              <a:spcBef>
                <a:spcPct val="50000"/>
              </a:spcBef>
            </a:pPr>
            <a:r>
              <a:rPr lang="en-US" dirty="0"/>
              <a:t>How about 3 tables?</a:t>
            </a:r>
          </a:p>
          <a:p>
            <a:pPr>
              <a:spcBef>
                <a:spcPct val="50000"/>
              </a:spcBef>
            </a:pPr>
            <a:r>
              <a:rPr lang="en-US" dirty="0"/>
              <a:t>How about 4 tables?</a:t>
            </a:r>
          </a:p>
          <a:p>
            <a:pPr>
              <a:spcBef>
                <a:spcPct val="50000"/>
              </a:spcBef>
            </a:pPr>
            <a:r>
              <a:rPr lang="en-US" dirty="0"/>
              <a:t>How about 10 tables?</a:t>
            </a:r>
          </a:p>
          <a:p>
            <a:pPr>
              <a:spcBef>
                <a:spcPct val="50000"/>
              </a:spcBef>
            </a:pPr>
            <a:r>
              <a:rPr lang="en-US" dirty="0"/>
              <a:t>How to check whether there is enough join conditions?</a:t>
            </a:r>
          </a:p>
        </p:txBody>
      </p:sp>
    </p:spTree>
    <p:extLst>
      <p:ext uri="{BB962C8B-B14F-4D97-AF65-F5344CB8AC3E}">
        <p14:creationId xmlns:p14="http://schemas.microsoft.com/office/powerpoint/2010/main" val="2466560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Represent each table in the from clause as a node</a:t>
            </a:r>
          </a:p>
          <a:p>
            <a:pPr>
              <a:spcBef>
                <a:spcPct val="50000"/>
              </a:spcBef>
            </a:pPr>
            <a:r>
              <a:rPr lang="en-US" dirty="0"/>
              <a:t>Draw an edge between two nodes when there is a join condition between attributes in these two tables</a:t>
            </a:r>
          </a:p>
          <a:p>
            <a:pPr>
              <a:spcBef>
                <a:spcPct val="50000"/>
              </a:spcBef>
            </a:pPr>
            <a:r>
              <a:rPr lang="en-US" dirty="0"/>
              <a:t>Stop if there are no isolated nodes</a:t>
            </a:r>
          </a:p>
          <a:p>
            <a:pPr>
              <a:spcBef>
                <a:spcPct val="50000"/>
              </a:spcBef>
            </a:pPr>
            <a:r>
              <a:rPr lang="en-US" dirty="0"/>
              <a:t>According to graph theory, the minimal number of edges to leave no isolated nodes is number of nodes minus one</a:t>
            </a:r>
          </a:p>
          <a:p>
            <a:pPr>
              <a:spcBef>
                <a:spcPct val="50000"/>
              </a:spcBef>
            </a:pPr>
            <a:r>
              <a:rPr lang="en-US" dirty="0"/>
              <a:t>You may add more edges (conditions), but they are not necessary unless there are additional join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37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Tables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26121" y="2627586"/>
            <a:ext cx="652463" cy="392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 dirty="0">
                <a:solidFill>
                  <a:schemeClr val="tx1"/>
                </a:solidFill>
              </a:rPr>
              <a:t>EID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291609" y="2599011"/>
            <a:ext cx="654050" cy="3905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694459" y="2641873"/>
            <a:ext cx="1000125" cy="392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 dirty="0">
                <a:solidFill>
                  <a:schemeClr val="tx1"/>
                </a:solidFill>
              </a:rPr>
              <a:t>ENAME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59946" y="2583136"/>
            <a:ext cx="1276350" cy="392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 dirty="0">
                <a:solidFill>
                  <a:schemeClr val="tx1"/>
                </a:solidFill>
              </a:rPr>
              <a:t>PNAME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07259" y="4529411"/>
            <a:ext cx="652462" cy="3905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solidFill>
                  <a:schemeClr val="tx1"/>
                </a:solidFill>
              </a:rPr>
              <a:t>EID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174009" y="4543698"/>
            <a:ext cx="1001712" cy="392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solidFill>
                  <a:schemeClr val="tx1"/>
                </a:solidFill>
              </a:rPr>
              <a:t>PID</a:t>
            </a:r>
          </a:p>
        </p:txBody>
      </p:sp>
      <p:cxnSp>
        <p:nvCxnSpPr>
          <p:cNvPr id="10" name="Straight Arrow Connector 12"/>
          <p:cNvCxnSpPr>
            <a:cxnSpLocks noChangeShapeType="1"/>
            <a:stCxn id="8" idx="0"/>
            <a:endCxn id="4" idx="2"/>
          </p:cNvCxnSpPr>
          <p:nvPr/>
        </p:nvCxnSpPr>
        <p:spPr bwMode="auto">
          <a:xfrm rot="16200000" flipV="1">
            <a:off x="2338064" y="3034780"/>
            <a:ext cx="1509713" cy="147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4"/>
          <p:cNvCxnSpPr>
            <a:cxnSpLocks noChangeShapeType="1"/>
            <a:stCxn id="9" idx="0"/>
            <a:endCxn id="5" idx="2"/>
          </p:cNvCxnSpPr>
          <p:nvPr/>
        </p:nvCxnSpPr>
        <p:spPr bwMode="auto">
          <a:xfrm rot="5400000" flipH="1" flipV="1">
            <a:off x="4370066" y="3295129"/>
            <a:ext cx="1554162" cy="942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2345209" y="2060848"/>
            <a:ext cx="1044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EMP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813896" y="2060848"/>
            <a:ext cx="1046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PROJ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3521546" y="5080273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EMP_PROJ</a:t>
            </a:r>
          </a:p>
        </p:txBody>
      </p:sp>
    </p:spTree>
    <p:extLst>
      <p:ext uri="{BB962C8B-B14F-4D97-AF65-F5344CB8AC3E}">
        <p14:creationId xmlns:p14="http://schemas.microsoft.com/office/powerpoint/2010/main" val="3117496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name of projects </a:t>
            </a:r>
            <a:r>
              <a:rPr lang="en-US" dirty="0" smtClean="0"/>
              <a:t>‘</a:t>
            </a:r>
            <a:r>
              <a:rPr lang="en-US" dirty="0" err="1" smtClean="0"/>
              <a:t>jeff</a:t>
            </a:r>
            <a:r>
              <a:rPr lang="en-US" dirty="0" smtClean="0"/>
              <a:t>’ </a:t>
            </a:r>
            <a:r>
              <a:rPr lang="en-US" dirty="0"/>
              <a:t>is working on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elect </a:t>
            </a:r>
            <a:r>
              <a:rPr lang="en-US" dirty="0" err="1">
                <a:solidFill>
                  <a:srgbClr val="FF0000"/>
                </a:solidFill>
              </a:rPr>
              <a:t>pname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proj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jeff</a:t>
            </a:r>
            <a:r>
              <a:rPr lang="en-US" dirty="0" smtClean="0">
                <a:solidFill>
                  <a:srgbClr val="FF0000"/>
                </a:solidFill>
              </a:rPr>
              <a:t>’;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Correct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0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 a set of attributes that identify a unique tuple of each possible relation. </a:t>
            </a:r>
          </a:p>
          <a:p>
            <a:r>
              <a:rPr lang="en-US" dirty="0">
                <a:solidFill>
                  <a:srgbClr val="FF0000"/>
                </a:solidFill>
              </a:rPr>
              <a:t>How many primary keys can a table have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many attributes can a primary key have?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59226"/>
              </p:ext>
            </p:extLst>
          </p:nvPr>
        </p:nvGraphicFramePr>
        <p:xfrm>
          <a:off x="683568" y="3933056"/>
          <a:ext cx="288032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</a:t>
                      </a:r>
                      <a:r>
                        <a:rPr lang="en-US" dirty="0" smtClean="0"/>
                        <a:t>-name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28711"/>
              </p:ext>
            </p:extLst>
          </p:nvPr>
        </p:nvGraphicFramePr>
        <p:xfrm>
          <a:off x="3923928" y="3933056"/>
          <a:ext cx="44161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051"/>
                <a:gridCol w="1472051"/>
                <a:gridCol w="14720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Order-date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‘05/1/1’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‘05/2/1’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526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the same way as checking missing join conditions</a:t>
            </a:r>
          </a:p>
          <a:p>
            <a:pPr lvl="1"/>
            <a:r>
              <a:rPr lang="en-US" dirty="0"/>
              <a:t>Identify the tables that contain the columns in the select clause, add them to from clause</a:t>
            </a:r>
          </a:p>
          <a:p>
            <a:pPr lvl="1"/>
            <a:r>
              <a:rPr lang="en-US" dirty="0"/>
              <a:t>Add join conditions to link these tables</a:t>
            </a:r>
          </a:p>
          <a:p>
            <a:pPr lvl="1"/>
            <a:r>
              <a:rPr lang="en-US" dirty="0"/>
              <a:t>If some tables are still not linked, some table is missing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1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 dirty="0"/>
              <a:t>Return the name of employees working at the same department as </a:t>
            </a:r>
            <a:r>
              <a:rPr kumimoji="1" lang="en-US" b="1" dirty="0" err="1"/>
              <a:t>jeff</a:t>
            </a:r>
            <a:endParaRPr kumimoji="1" lang="en-US" b="1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select E2.ename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E1,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E2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where E1.ename = '</a:t>
            </a:r>
            <a:r>
              <a:rPr lang="en-US" dirty="0" err="1">
                <a:solidFill>
                  <a:srgbClr val="FF0000"/>
                </a:solidFill>
              </a:rPr>
              <a:t>jeff</a:t>
            </a:r>
            <a:r>
              <a:rPr lang="en-US" dirty="0">
                <a:solidFill>
                  <a:srgbClr val="FF0000"/>
                </a:solidFill>
              </a:rPr>
              <a:t>' and E1.did = E2.did;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Why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needs to appear twice in from clause?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0232"/>
              </p:ext>
            </p:extLst>
          </p:nvPr>
        </p:nvGraphicFramePr>
        <p:xfrm>
          <a:off x="539552" y="5301208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8024"/>
              </p:ext>
            </p:extLst>
          </p:nvPr>
        </p:nvGraphicFramePr>
        <p:xfrm>
          <a:off x="2987823" y="5301208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949280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949280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8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join means the same table appears multiple times in from clause</a:t>
            </a:r>
          </a:p>
          <a:p>
            <a:r>
              <a:rPr lang="en-US" dirty="0"/>
              <a:t>Need to use alias to distinguish them</a:t>
            </a:r>
          </a:p>
          <a:p>
            <a:r>
              <a:rPr lang="en-US" dirty="0"/>
              <a:t>Useful when</a:t>
            </a:r>
          </a:p>
          <a:p>
            <a:pPr lvl="1"/>
            <a:r>
              <a:rPr lang="en-US" dirty="0"/>
              <a:t>Need to compare or match </a:t>
            </a:r>
            <a:r>
              <a:rPr lang="en-US" b="1" dirty="0"/>
              <a:t>two different</a:t>
            </a:r>
            <a:r>
              <a:rPr lang="en-US" dirty="0"/>
              <a:t> rows in the same table</a:t>
            </a:r>
          </a:p>
          <a:p>
            <a:pPr lvl="1"/>
            <a:r>
              <a:rPr lang="en-US" dirty="0"/>
              <a:t>SQL access each table one row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71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b="1" dirty="0"/>
              <a:t>Return the name of employees hired after </a:t>
            </a:r>
            <a:r>
              <a:rPr kumimoji="1" lang="en-US" b="1" dirty="0" smtClean="0"/>
              <a:t>‘</a:t>
            </a:r>
            <a:r>
              <a:rPr kumimoji="1" lang="en-US" b="1" dirty="0" err="1" smtClean="0"/>
              <a:t>jeff</a:t>
            </a:r>
            <a:r>
              <a:rPr kumimoji="1" lang="en-US" b="1" dirty="0" smtClean="0"/>
              <a:t>’</a:t>
            </a:r>
            <a:endParaRPr kumimoji="1" lang="en-US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12065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1839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66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of Relational Model &amp; SQL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Relational Tables</a:t>
            </a:r>
            <a:endParaRPr lang="en-US" dirty="0"/>
          </a:p>
          <a:p>
            <a:pPr lvl="1"/>
            <a:r>
              <a:rPr lang="en-US" dirty="0"/>
              <a:t>Keys, foreign keys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Data Definition Language (how to create a table) </a:t>
            </a:r>
          </a:p>
          <a:p>
            <a:pPr lvl="1"/>
            <a:r>
              <a:rPr lang="en-US" dirty="0" smtClean="0"/>
              <a:t>Select…From…Where</a:t>
            </a:r>
            <a:endParaRPr lang="en-US" dirty="0"/>
          </a:p>
          <a:p>
            <a:pPr lvl="1"/>
            <a:r>
              <a:rPr lang="en-US" dirty="0"/>
              <a:t>Joins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Aggregate functions</a:t>
            </a:r>
          </a:p>
          <a:p>
            <a:pPr lvl="1"/>
            <a:r>
              <a:rPr lang="en-US" dirty="0"/>
              <a:t>Insert, update, </a:t>
            </a:r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03500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22500" algn="l"/>
              </a:tabLst>
            </a:pPr>
            <a:r>
              <a:rPr lang="en-US" sz="2800" dirty="0"/>
              <a:t>Return the number of departments</a:t>
            </a:r>
          </a:p>
          <a:p>
            <a:pPr>
              <a:buNone/>
              <a:tabLst>
                <a:tab pos="2222500" algn="l"/>
              </a:tabLst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select count(*)</a:t>
            </a:r>
          </a:p>
          <a:p>
            <a:pPr>
              <a:buNone/>
              <a:tabLst>
                <a:tab pos="2222500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 from </a:t>
            </a:r>
            <a:r>
              <a:rPr lang="en-US" sz="2800" dirty="0" err="1">
                <a:solidFill>
                  <a:srgbClr val="FF0000"/>
                </a:solidFill>
              </a:rPr>
              <a:t>dept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>
              <a:tabLst>
                <a:tab pos="2222500" algn="l"/>
              </a:tabLst>
            </a:pPr>
            <a:r>
              <a:rPr lang="en-US" sz="2800" dirty="0"/>
              <a:t>Type of aggregations:</a:t>
            </a:r>
          </a:p>
          <a:p>
            <a:pPr lvl="1">
              <a:tabLst>
                <a:tab pos="2222500" algn="l"/>
              </a:tabLst>
            </a:pPr>
            <a:r>
              <a:rPr lang="en-US" sz="2400" b="1" dirty="0" err="1"/>
              <a:t>avg</a:t>
            </a:r>
            <a:r>
              <a:rPr lang="en-US" sz="2400" b="1" dirty="0"/>
              <a:t>: </a:t>
            </a:r>
            <a:r>
              <a:rPr lang="en-US" sz="2400" dirty="0"/>
              <a:t>average value</a:t>
            </a:r>
            <a:br>
              <a:rPr lang="en-US" sz="2400" dirty="0"/>
            </a:br>
            <a:r>
              <a:rPr lang="en-US" sz="2400" b="1" dirty="0"/>
              <a:t>min:  </a:t>
            </a:r>
            <a:r>
              <a:rPr lang="en-US" sz="2400" dirty="0"/>
              <a:t>minimum value</a:t>
            </a:r>
            <a:br>
              <a:rPr lang="en-US" sz="2400" dirty="0"/>
            </a:br>
            <a:r>
              <a:rPr lang="en-US" sz="2400" b="1" dirty="0"/>
              <a:t>max:  </a:t>
            </a:r>
            <a:r>
              <a:rPr lang="en-US" sz="2400" dirty="0"/>
              <a:t>maximum value</a:t>
            </a:r>
            <a:br>
              <a:rPr lang="en-US" sz="2400" dirty="0"/>
            </a:br>
            <a:r>
              <a:rPr lang="en-US" sz="2400" b="1" dirty="0"/>
              <a:t>sum:  </a:t>
            </a:r>
            <a:r>
              <a:rPr lang="en-US" sz="2400" dirty="0"/>
              <a:t>sum of values</a:t>
            </a:r>
            <a:br>
              <a:rPr lang="en-US" sz="2400" dirty="0"/>
            </a:br>
            <a:r>
              <a:rPr lang="en-US" sz="2400" b="1" dirty="0"/>
              <a:t>count:  </a:t>
            </a:r>
            <a:r>
              <a:rPr lang="en-US" sz="2400" dirty="0"/>
              <a:t>number of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7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number of employees</a:t>
            </a:r>
          </a:p>
          <a:p>
            <a:r>
              <a:rPr lang="en-US" dirty="0"/>
              <a:t>Return average salary of employees</a:t>
            </a:r>
          </a:p>
          <a:p>
            <a:r>
              <a:rPr lang="en-US" dirty="0"/>
              <a:t>Return the highest salary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21627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57533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11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in the where clause</a:t>
            </a:r>
          </a:p>
          <a:p>
            <a:r>
              <a:rPr lang="en-US" dirty="0"/>
              <a:t>E.g.</a:t>
            </a:r>
          </a:p>
          <a:p>
            <a:pPr>
              <a:buNone/>
            </a:pPr>
            <a:r>
              <a:rPr lang="en-US" dirty="0"/>
              <a:t>Return the name of the employee with the highest salary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>
                <a:solidFill>
                  <a:srgbClr val="FF0000"/>
                </a:solidFill>
              </a:rPr>
              <a:t>salary = max(salary);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97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Over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can not appear directly in where clause</a:t>
            </a:r>
          </a:p>
          <a:p>
            <a:r>
              <a:rPr lang="en-US" dirty="0"/>
              <a:t>So how can you check each </a:t>
            </a:r>
            <a:r>
              <a:rPr lang="en-US" dirty="0" smtClean="0"/>
              <a:t>row’s </a:t>
            </a:r>
            <a:r>
              <a:rPr lang="en-US" dirty="0"/>
              <a:t>value against an aggregation?</a:t>
            </a:r>
          </a:p>
          <a:p>
            <a:pPr>
              <a:buNone/>
            </a:pPr>
            <a:r>
              <a:rPr lang="en-US" dirty="0"/>
              <a:t>E.g., = max(salary)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3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subquery</a:t>
            </a:r>
            <a:r>
              <a:rPr lang="en-US" dirty="0"/>
              <a:t> in where clause</a:t>
            </a:r>
          </a:p>
          <a:p>
            <a:pPr>
              <a:buNone/>
            </a:pPr>
            <a:r>
              <a:rPr lang="en-US" dirty="0"/>
              <a:t>Return the name of the employee with the highest salary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>
                <a:solidFill>
                  <a:srgbClr val="FF0000"/>
                </a:solidFill>
              </a:rPr>
              <a:t>salary =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(select max(salary) 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/>
              <a:t>subquery</a:t>
            </a:r>
            <a:r>
              <a:rPr lang="en-US" dirty="0"/>
              <a:t> will be processed first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76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Foreign keys are used </a:t>
            </a:r>
            <a:r>
              <a:rPr lang="en-US" dirty="0" smtClean="0"/>
              <a:t>to represent </a:t>
            </a:r>
            <a:r>
              <a:rPr lang="en-US" dirty="0"/>
              <a:t>relationships and link tables</a:t>
            </a:r>
          </a:p>
          <a:p>
            <a:r>
              <a:rPr lang="en-US" dirty="0"/>
              <a:t>Foreign means the key is copied from the primary key of another </a:t>
            </a:r>
            <a:r>
              <a:rPr lang="en-US" dirty="0" smtClean="0"/>
              <a:t>table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84102"/>
              </p:ext>
            </p:extLst>
          </p:nvPr>
        </p:nvGraphicFramePr>
        <p:xfrm>
          <a:off x="683568" y="3933056"/>
          <a:ext cx="288032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</a:t>
                      </a:r>
                      <a:r>
                        <a:rPr lang="en-US" dirty="0" smtClean="0"/>
                        <a:t>-name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003"/>
              </p:ext>
            </p:extLst>
          </p:nvPr>
        </p:nvGraphicFramePr>
        <p:xfrm>
          <a:off x="3923928" y="3933056"/>
          <a:ext cx="44161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051"/>
                <a:gridCol w="1472051"/>
                <a:gridCol w="14720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Order-date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’05/1/1’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‘05/2/1’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98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average salary per department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0000"/>
                </a:solidFill>
              </a:rPr>
              <a:t>did, </a:t>
            </a:r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(salary)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group </a:t>
            </a:r>
            <a:r>
              <a:rPr lang="en-US" dirty="0">
                <a:solidFill>
                  <a:srgbClr val="FF0000"/>
                </a:solidFill>
              </a:rPr>
              <a:t>by did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02385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95859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24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select </a:t>
            </a:r>
            <a:r>
              <a:rPr lang="en-US" dirty="0"/>
              <a:t>group-by-columns, aggregations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 from 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 smtClean="0"/>
              <a:t> where </a:t>
            </a:r>
            <a:r>
              <a:rPr lang="en-US" dirty="0"/>
              <a:t>…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 group </a:t>
            </a:r>
            <a:r>
              <a:rPr lang="en-US" dirty="0"/>
              <a:t>by columns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Divide results into groups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group has same values on group-by columns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Aggregations are computed per group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54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Group-By Process</a:t>
            </a:r>
            <a:endParaRPr 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00808"/>
            <a:ext cx="8229600" cy="406876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ea typeface="宋体" pitchFamily="2" charset="-122"/>
              </a:rPr>
              <a:t>Emp</a:t>
            </a:r>
            <a:endParaRPr lang="en-US" altLang="zh-CN" sz="2800" dirty="0" smtClean="0">
              <a:ea typeface="宋体" pitchFamily="2" charset="-12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ea typeface="宋体" pitchFamily="2" charset="-122"/>
              </a:rPr>
              <a:t>Eid</a:t>
            </a:r>
            <a:r>
              <a:rPr lang="en-US" altLang="zh-CN" sz="2800" dirty="0" smtClean="0">
                <a:ea typeface="宋体" pitchFamily="2" charset="-122"/>
              </a:rPr>
              <a:t>	   did	salary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1		1	70000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2		2	50000	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3		1	90000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4		1	60000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/>
            </a:r>
            <a:br>
              <a:rPr lang="en-US" altLang="zh-CN" sz="2800" dirty="0" smtClean="0">
                <a:ea typeface="宋体" pitchFamily="2" charset="-122"/>
              </a:rPr>
            </a:br>
            <a:r>
              <a:rPr lang="en-US" altLang="zh-CN" sz="2800" dirty="0" smtClean="0">
                <a:ea typeface="宋体" pitchFamily="2" charset="-122"/>
              </a:rPr>
              <a:t>		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363538" y="2718395"/>
            <a:ext cx="6858000" cy="2257425"/>
          </a:xfrm>
          <a:prstGeom prst="rect">
            <a:avLst/>
          </a:prstGeom>
          <a:noFill/>
          <a:ln w="158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46113" y="5262810"/>
            <a:ext cx="819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Rows not satisfying where clause are filtered out first</a:t>
            </a:r>
          </a:p>
        </p:txBody>
      </p:sp>
    </p:spTree>
    <p:extLst>
      <p:ext uri="{BB962C8B-B14F-4D97-AF65-F5344CB8AC3E}">
        <p14:creationId xmlns:p14="http://schemas.microsoft.com/office/powerpoint/2010/main" val="890188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Group-By Process</a:t>
            </a:r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36750"/>
            <a:ext cx="8229600" cy="406876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Emp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Eid	   did	salary	group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1		1	70000	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2		2	50000	2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3		1	90000	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4		1	60000	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/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		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46113" y="5298752"/>
            <a:ext cx="819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Rows are assigned to groups based on group by column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451475" y="1628800"/>
            <a:ext cx="272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Group by did</a:t>
            </a:r>
          </a:p>
        </p:txBody>
      </p:sp>
    </p:spTree>
    <p:extLst>
      <p:ext uri="{BB962C8B-B14F-4D97-AF65-F5344CB8AC3E}">
        <p14:creationId xmlns:p14="http://schemas.microsoft.com/office/powerpoint/2010/main" val="237027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Group-By Process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2816"/>
            <a:ext cx="8229600" cy="406876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ea typeface="宋体" pitchFamily="2" charset="-122"/>
              </a:rPr>
              <a:t>Emp</a:t>
            </a:r>
            <a:endParaRPr lang="en-US" altLang="zh-CN" sz="2800" dirty="0" smtClean="0">
              <a:ea typeface="宋体" pitchFamily="2" charset="-12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ea typeface="宋体" pitchFamily="2" charset="-122"/>
              </a:rPr>
              <a:t>Eid</a:t>
            </a:r>
            <a:r>
              <a:rPr lang="en-US" altLang="zh-CN" sz="2800" dirty="0" smtClean="0">
                <a:ea typeface="宋体" pitchFamily="2" charset="-122"/>
              </a:rPr>
              <a:t>	   did	salary	group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1		1	70000	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2		2	50000	2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3		1	90000	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4		1	60000	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/>
            </a:r>
            <a:br>
              <a:rPr lang="en-US" altLang="zh-CN" sz="2800" dirty="0" smtClean="0">
                <a:ea typeface="宋体" pitchFamily="2" charset="-122"/>
              </a:rPr>
            </a:br>
            <a:r>
              <a:rPr lang="en-US" altLang="zh-CN" sz="2800" dirty="0" smtClean="0">
                <a:ea typeface="宋体" pitchFamily="2" charset="-122"/>
              </a:rPr>
              <a:t>		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46113" y="5334818"/>
            <a:ext cx="819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Aggregations are computed per group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872163" y="2144291"/>
            <a:ext cx="27209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Avg(salary)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Group1 73333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Group 2 50000</a:t>
            </a:r>
          </a:p>
        </p:txBody>
      </p:sp>
    </p:spTree>
    <p:extLst>
      <p:ext uri="{BB962C8B-B14F-4D97-AF65-F5344CB8AC3E}">
        <p14:creationId xmlns:p14="http://schemas.microsoft.com/office/powerpoint/2010/main" val="271412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Restrictions: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Select clause can only contain the following two types: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Group-by columns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Aggregation (computed over each group)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8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is the following correct?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select count(*), </a:t>
            </a:r>
            <a:r>
              <a:rPr lang="en-US" dirty="0" err="1">
                <a:solidFill>
                  <a:srgbClr val="FF0000"/>
                </a:solidFill>
              </a:rPr>
              <a:t>hiredate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	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	group by did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89492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66925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62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highest salary for each department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52699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61246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9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HAVING condition</a:t>
            </a:r>
          </a:p>
          <a:p>
            <a:pPr lvl="1"/>
            <a:r>
              <a:rPr lang="en-US" sz="3200" dirty="0"/>
              <a:t>Indicate the conditions under which a group will be included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4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ea typeface="宋体" pitchFamily="2" charset="-122"/>
              </a:rPr>
              <a:t>Return </a:t>
            </a:r>
            <a:r>
              <a:rPr lang="en-US" altLang="zh-CN" dirty="0" err="1">
                <a:ea typeface="宋体" pitchFamily="2" charset="-122"/>
              </a:rPr>
              <a:t>dept</a:t>
            </a:r>
            <a:r>
              <a:rPr lang="en-US" altLang="zh-CN" dirty="0">
                <a:ea typeface="宋体" pitchFamily="2" charset="-122"/>
              </a:rPr>
              <a:t> id with no less than 2 employees</a:t>
            </a:r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Select did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emp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Group by did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Having count(*) &gt;= 2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91912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27002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98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of Relational Model &amp; SQL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Relational tables</a:t>
            </a:r>
            <a:endParaRPr lang="en-US" dirty="0"/>
          </a:p>
          <a:p>
            <a:pPr lvl="1"/>
            <a:r>
              <a:rPr lang="en-US" dirty="0"/>
              <a:t>Keys, foreign keys</a:t>
            </a:r>
          </a:p>
          <a:p>
            <a:r>
              <a:rPr lang="en-US" b="1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Data Definition Language (how to create a table) </a:t>
            </a:r>
          </a:p>
          <a:p>
            <a:pPr lvl="1"/>
            <a:r>
              <a:rPr lang="en-US" dirty="0" smtClean="0"/>
              <a:t>Select…From…Where</a:t>
            </a:r>
            <a:endParaRPr lang="en-US" dirty="0"/>
          </a:p>
          <a:p>
            <a:pPr lvl="1"/>
            <a:r>
              <a:rPr lang="en-US" dirty="0"/>
              <a:t>Joins</a:t>
            </a:r>
          </a:p>
          <a:p>
            <a:pPr lvl="1"/>
            <a:r>
              <a:rPr lang="en-US" dirty="0"/>
              <a:t>Aggregate functions</a:t>
            </a:r>
          </a:p>
          <a:p>
            <a:pPr lvl="1"/>
            <a:r>
              <a:rPr lang="en-US" dirty="0"/>
              <a:t>Insert, update, </a:t>
            </a:r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81354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Group-By Process</a:t>
            </a:r>
            <a:endParaRPr 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8229600" cy="406876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Emp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Eid	   did	salary	group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1		1	70000	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2		2	50000	2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3		1	90000	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4		1	60000	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/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		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12738" y="5046786"/>
            <a:ext cx="819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Having is computed after group-by and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aggregation</a:t>
            </a:r>
            <a:br>
              <a:rPr lang="en-US" sz="2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It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will filter out some groups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5205413" y="1784251"/>
            <a:ext cx="33877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Count(*)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Group1 3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Group2 1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Having count(*) &gt;=2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Only group 1 remains</a:t>
            </a:r>
          </a:p>
        </p:txBody>
      </p:sp>
    </p:spTree>
    <p:extLst>
      <p:ext uri="{BB962C8B-B14F-4D97-AF65-F5344CB8AC3E}">
        <p14:creationId xmlns:p14="http://schemas.microsoft.com/office/powerpoint/2010/main" val="2617248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Difference with where clause: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Where clause filter </a:t>
            </a:r>
            <a:r>
              <a:rPr lang="en-US" sz="2400" b="1" dirty="0"/>
              <a:t>rows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Having clause filter </a:t>
            </a:r>
            <a:r>
              <a:rPr lang="en-US" sz="2400" b="1" dirty="0"/>
              <a:t>groups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Where clause is computed </a:t>
            </a:r>
            <a:r>
              <a:rPr lang="en-US" sz="2400" b="1" dirty="0"/>
              <a:t>before </a:t>
            </a:r>
            <a:r>
              <a:rPr lang="en-US" sz="2400" dirty="0"/>
              <a:t>group-by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Having is computed </a:t>
            </a:r>
            <a:r>
              <a:rPr lang="en-US" sz="2400" b="1" dirty="0"/>
              <a:t>after</a:t>
            </a:r>
            <a:r>
              <a:rPr lang="en-US" sz="2400" dirty="0"/>
              <a:t> group-by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34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select did, count(*)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hiredate</a:t>
            </a:r>
            <a:r>
              <a:rPr lang="en-US" dirty="0">
                <a:solidFill>
                  <a:srgbClr val="FF0000"/>
                </a:solidFill>
              </a:rPr>
              <a:t> &gt; date '2004-1-1'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group by did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having count(*) &gt;= 2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None/>
            </a:pPr>
            <a:endParaRPr lang="en-US" sz="2400" dirty="0"/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Those </a:t>
            </a:r>
            <a:r>
              <a:rPr lang="en-US" sz="2400" b="1" dirty="0"/>
              <a:t>rows</a:t>
            </a:r>
            <a:r>
              <a:rPr lang="en-US" sz="2400" dirty="0"/>
              <a:t> with what condition will be counted?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Those </a:t>
            </a:r>
            <a:r>
              <a:rPr lang="en-US" sz="2400" b="1" dirty="0"/>
              <a:t>groups</a:t>
            </a:r>
            <a:r>
              <a:rPr lang="en-US" sz="2400" dirty="0"/>
              <a:t> with what condition will be included?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0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 the dept id with average salary below 55000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38457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47562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74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Join + Group by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enough join conditions are added to where clause, you can add group by clause, and groups are created over results of join</a:t>
            </a:r>
          </a:p>
          <a:p>
            <a:pPr eaLnBrk="1" hangingPunct="1"/>
            <a:r>
              <a:rPr lang="en-US" smtClean="0"/>
              <a:t>All restrictions of group-by also apply (the select clause can only return group-by column or aggregations)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684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 name of departments and the average salary of employees working at each department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84443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33770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91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of Relational Model &amp; SQL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Relational Tables</a:t>
            </a:r>
            <a:endParaRPr lang="en-US" dirty="0"/>
          </a:p>
          <a:p>
            <a:pPr lvl="1"/>
            <a:r>
              <a:rPr lang="en-US" dirty="0"/>
              <a:t>Keys, foreign keys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Data Definition Language (how to create a table) </a:t>
            </a:r>
          </a:p>
          <a:p>
            <a:pPr lvl="1"/>
            <a:r>
              <a:rPr lang="en-US" dirty="0" smtClean="0"/>
              <a:t>Select…From…Where</a:t>
            </a:r>
            <a:endParaRPr lang="en-US" dirty="0"/>
          </a:p>
          <a:p>
            <a:pPr lvl="1"/>
            <a:r>
              <a:rPr lang="en-US" dirty="0"/>
              <a:t>Joins</a:t>
            </a:r>
          </a:p>
          <a:p>
            <a:pPr lvl="1"/>
            <a:r>
              <a:rPr lang="en-US" dirty="0"/>
              <a:t>Aggregate functions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Insert, update, </a:t>
            </a:r>
            <a:r>
              <a:rPr lang="en-US" b="1" dirty="0" smtClean="0">
                <a:solidFill>
                  <a:srgbClr val="FF0000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83829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Basic insert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Insert into table-name values (value of columns 1, value of columns 2, …);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Insert the results of a select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i</a:t>
            </a:r>
            <a:r>
              <a:rPr lang="en-US" sz="2800" dirty="0" smtClean="0"/>
              <a:t>nsert into table-name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select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from tables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where…</a:t>
            </a:r>
          </a:p>
        </p:txBody>
      </p:sp>
    </p:spTree>
    <p:extLst>
      <p:ext uri="{BB962C8B-B14F-4D97-AF65-F5344CB8AC3E}">
        <p14:creationId xmlns:p14="http://schemas.microsoft.com/office/powerpoint/2010/main" val="2850732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Create a table </a:t>
            </a:r>
            <a:r>
              <a:rPr lang="en-US" sz="2800" dirty="0" err="1" smtClean="0"/>
              <a:t>new_emp</a:t>
            </a:r>
            <a:r>
              <a:rPr lang="en-US" sz="2800" dirty="0" smtClean="0"/>
              <a:t>, and insert the </a:t>
            </a:r>
            <a:r>
              <a:rPr lang="en-US" sz="2800" dirty="0" err="1" smtClean="0"/>
              <a:t>eid</a:t>
            </a:r>
            <a:r>
              <a:rPr lang="en-US" sz="2800" dirty="0" smtClean="0"/>
              <a:t> of employees who are hired after 2005-12-31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 smtClean="0">
                <a:solidFill>
                  <a:srgbClr val="FF0000"/>
                </a:solidFill>
              </a:rPr>
              <a:t>reate table </a:t>
            </a:r>
            <a:r>
              <a:rPr lang="en-US" sz="2800" dirty="0" err="1" smtClean="0">
                <a:solidFill>
                  <a:srgbClr val="FF0000"/>
                </a:solidFill>
              </a:rPr>
              <a:t>new_emp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eid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primary key);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insert into </a:t>
            </a:r>
            <a:r>
              <a:rPr lang="en-US" sz="2800" dirty="0" err="1" smtClean="0">
                <a:solidFill>
                  <a:srgbClr val="FF0000"/>
                </a:solidFill>
              </a:rPr>
              <a:t>new_emp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select </a:t>
            </a:r>
            <a:r>
              <a:rPr lang="en-US" sz="2800" dirty="0" err="1" smtClean="0">
                <a:solidFill>
                  <a:srgbClr val="FF0000"/>
                </a:solidFill>
              </a:rPr>
              <a:t>eid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from </a:t>
            </a:r>
            <a:r>
              <a:rPr lang="en-US" sz="2800" dirty="0" err="1" smtClean="0">
                <a:solidFill>
                  <a:srgbClr val="FF0000"/>
                </a:solidFill>
              </a:rPr>
              <a:t>emp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where </a:t>
            </a:r>
            <a:r>
              <a:rPr lang="en-US" sz="2800" dirty="0" err="1" smtClean="0">
                <a:solidFill>
                  <a:srgbClr val="FF0000"/>
                </a:solidFill>
              </a:rPr>
              <a:t>hiredate</a:t>
            </a:r>
            <a:r>
              <a:rPr lang="en-US" sz="2800" dirty="0" smtClean="0">
                <a:solidFill>
                  <a:srgbClr val="FF0000"/>
                </a:solidFill>
              </a:rPr>
              <a:t> &gt; date ‘2005-12-31’;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47104"/>
              </p:ext>
            </p:extLst>
          </p:nvPr>
        </p:nvGraphicFramePr>
        <p:xfrm>
          <a:off x="539552" y="528204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53687"/>
              </p:ext>
            </p:extLst>
          </p:nvPr>
        </p:nvGraphicFramePr>
        <p:xfrm>
          <a:off x="2987823" y="528204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93011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93011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Tips of Insert with Select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columns in the select clause must match exactly with the columns in the table to be inserted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 smtClean="0">
                <a:solidFill>
                  <a:srgbClr val="FF0000"/>
                </a:solidFill>
              </a:rPr>
              <a:t>reate table </a:t>
            </a:r>
            <a:r>
              <a:rPr lang="en-US" sz="2800" dirty="0" err="1" smtClean="0">
                <a:solidFill>
                  <a:srgbClr val="FF0000"/>
                </a:solidFill>
              </a:rPr>
              <a:t>new_emp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eid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primary key);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insert into </a:t>
            </a:r>
            <a:r>
              <a:rPr lang="en-US" sz="2800" dirty="0" err="1" smtClean="0">
                <a:solidFill>
                  <a:srgbClr val="FF0000"/>
                </a:solidFill>
              </a:rPr>
              <a:t>new_emp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select </a:t>
            </a:r>
            <a:r>
              <a:rPr lang="en-US" sz="2800" dirty="0" err="1" smtClean="0">
                <a:solidFill>
                  <a:srgbClr val="FF0000"/>
                </a:solidFill>
              </a:rPr>
              <a:t>eid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from </a:t>
            </a:r>
            <a:r>
              <a:rPr lang="en-US" sz="2800" dirty="0" err="1" smtClean="0">
                <a:solidFill>
                  <a:srgbClr val="FF0000"/>
                </a:solidFill>
              </a:rPr>
              <a:t>emp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where </a:t>
            </a:r>
            <a:r>
              <a:rPr lang="en-US" sz="2800" dirty="0" err="1" smtClean="0">
                <a:solidFill>
                  <a:srgbClr val="FF0000"/>
                </a:solidFill>
              </a:rPr>
              <a:t>hiredate</a:t>
            </a:r>
            <a:r>
              <a:rPr lang="en-US" sz="2800" dirty="0" smtClean="0">
                <a:solidFill>
                  <a:srgbClr val="FF0000"/>
                </a:solidFill>
              </a:rPr>
              <a:t> &gt; date ‘2005-12-31’;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8985"/>
              </p:ext>
            </p:extLst>
          </p:nvPr>
        </p:nvGraphicFramePr>
        <p:xfrm>
          <a:off x="539552" y="528204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92045"/>
              </p:ext>
            </p:extLst>
          </p:nvPr>
        </p:nvGraphicFramePr>
        <p:xfrm>
          <a:off x="2987823" y="528204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93011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93011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46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dirty="0"/>
              <a:t>An SQL relation is defined using the </a:t>
            </a:r>
            <a:r>
              <a:rPr lang="en-US" b="1" dirty="0"/>
              <a:t>create table </a:t>
            </a:r>
            <a:r>
              <a:rPr lang="en-US" dirty="0"/>
              <a:t>command:</a:t>
            </a:r>
          </a:p>
          <a:p>
            <a:pPr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create table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>
                <a:solidFill>
                  <a:srgbClr val="FF0000"/>
                </a:solidFill>
              </a:rPr>
              <a:t>(</a:t>
            </a:r>
          </a:p>
          <a:p>
            <a:pPr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dirty="0">
                <a:solidFill>
                  <a:srgbClr val="FF0000"/>
                </a:solidFill>
              </a:rPr>
              <a:t>		attribute-name type, </a:t>
            </a:r>
          </a:p>
          <a:p>
            <a:pPr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dirty="0">
                <a:solidFill>
                  <a:srgbClr val="FF0000"/>
                </a:solidFill>
              </a:rPr>
              <a:t>		…</a:t>
            </a:r>
          </a:p>
          <a:p>
            <a:pPr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dirty="0">
                <a:solidFill>
                  <a:srgbClr val="FF0000"/>
                </a:solidFill>
              </a:rPr>
              <a:t>		attribute-name type</a:t>
            </a:r>
            <a:r>
              <a:rPr lang="en-US" i="1" dirty="0">
                <a:solidFill>
                  <a:srgbClr val="FF0000"/>
                </a:solidFill>
              </a:rPr>
              <a:t>,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integrity_constraint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...,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integrity_constraint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70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u</a:t>
            </a:r>
            <a:r>
              <a:rPr lang="en-US" sz="2800" dirty="0" smtClean="0"/>
              <a:t>pdate table-name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set column-name = new-value, column-name = new value…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where …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The where condition specifies which row to update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The set clause updates the columns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Separate each column with comma (last column has no comma)</a:t>
            </a:r>
          </a:p>
        </p:txBody>
      </p:sp>
    </p:spTree>
    <p:extLst>
      <p:ext uri="{BB962C8B-B14F-4D97-AF65-F5344CB8AC3E}">
        <p14:creationId xmlns:p14="http://schemas.microsoft.com/office/powerpoint/2010/main" val="86570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Increase the salary of 'Jeff' by $1000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pdate </a:t>
            </a:r>
            <a:r>
              <a:rPr lang="en-US" dirty="0" err="1" smtClean="0">
                <a:solidFill>
                  <a:srgbClr val="FF0000"/>
                </a:solidFill>
              </a:rPr>
              <a:t>emp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set salary = salary + 1000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r>
              <a:rPr lang="en-US" dirty="0" smtClean="0">
                <a:solidFill>
                  <a:srgbClr val="FF0000"/>
                </a:solidFill>
              </a:rPr>
              <a:t> = ‘</a:t>
            </a:r>
            <a:r>
              <a:rPr lang="en-US" dirty="0" err="1" smtClean="0">
                <a:solidFill>
                  <a:srgbClr val="FF0000"/>
                </a:solidFill>
              </a:rPr>
              <a:t>jeff</a:t>
            </a:r>
            <a:r>
              <a:rPr lang="en-US" dirty="0" smtClean="0">
                <a:solidFill>
                  <a:srgbClr val="FF0000"/>
                </a:solidFill>
              </a:rPr>
              <a:t>’;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2210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33372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3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Decrease </a:t>
            </a:r>
            <a:r>
              <a:rPr lang="en-US" dirty="0" err="1" smtClean="0"/>
              <a:t>jeff's</a:t>
            </a:r>
            <a:r>
              <a:rPr lang="en-US" dirty="0" smtClean="0"/>
              <a:t> salary by 1000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6463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27481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79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delete from table-name</a:t>
            </a:r>
            <a:br>
              <a:rPr lang="en-US" dirty="0" smtClean="0"/>
            </a:br>
            <a:r>
              <a:rPr lang="en-US" dirty="0" smtClean="0"/>
              <a:t> where…</a:t>
            </a:r>
          </a:p>
          <a:p>
            <a:pPr eaLnBrk="1" hangingPunct="1"/>
            <a:r>
              <a:rPr lang="en-US" dirty="0" smtClean="0"/>
              <a:t>The where clause specifies which row to delete</a:t>
            </a:r>
          </a:p>
          <a:p>
            <a:pPr eaLnBrk="1" hangingPunct="1"/>
            <a:r>
              <a:rPr lang="en-US" dirty="0" smtClean="0"/>
              <a:t>Without where clause, all rows will be deleted (be careful!)</a:t>
            </a:r>
          </a:p>
        </p:txBody>
      </p:sp>
    </p:spTree>
    <p:extLst>
      <p:ext uri="{BB962C8B-B14F-4D97-AF65-F5344CB8AC3E}">
        <p14:creationId xmlns:p14="http://schemas.microsoft.com/office/powerpoint/2010/main" val="390461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Delete any </a:t>
            </a:r>
            <a:r>
              <a:rPr lang="en-US" dirty="0" err="1" smtClean="0"/>
              <a:t>emp</a:t>
            </a:r>
            <a:r>
              <a:rPr lang="en-US" dirty="0" smtClean="0"/>
              <a:t> who is hired after '2006-6-1'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4879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69053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59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of Relational Model &amp; SQL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Relational Tables</a:t>
            </a:r>
            <a:endParaRPr lang="en-US" dirty="0"/>
          </a:p>
          <a:p>
            <a:pPr lvl="1"/>
            <a:r>
              <a:rPr lang="en-US" dirty="0"/>
              <a:t>Keys, foreign keys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Data Definition Language (how to create a table) </a:t>
            </a:r>
          </a:p>
          <a:p>
            <a:pPr lvl="1"/>
            <a:r>
              <a:rPr lang="en-US" dirty="0" smtClean="0"/>
              <a:t>Select…From…Where</a:t>
            </a:r>
            <a:endParaRPr lang="en-US" dirty="0"/>
          </a:p>
          <a:p>
            <a:pPr lvl="1"/>
            <a:r>
              <a:rPr lang="en-US" dirty="0"/>
              <a:t>Joins</a:t>
            </a:r>
          </a:p>
          <a:p>
            <a:pPr lvl="1"/>
            <a:r>
              <a:rPr lang="en-US" dirty="0"/>
              <a:t>Aggregate functions</a:t>
            </a:r>
          </a:p>
          <a:p>
            <a:pPr lvl="1"/>
            <a:r>
              <a:rPr lang="en-US" dirty="0"/>
              <a:t>Insert, update, </a:t>
            </a:r>
            <a:r>
              <a:rPr lang="en-US" dirty="0" smtClean="0"/>
              <a:t>delete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 addition, string and time operation…</a:t>
            </a:r>
          </a:p>
        </p:txBody>
      </p:sp>
    </p:spTree>
    <p:extLst>
      <p:ext uri="{BB962C8B-B14F-4D97-AF65-F5344CB8AC3E}">
        <p14:creationId xmlns:p14="http://schemas.microsoft.com/office/powerpoint/2010/main" val="4166877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sz="2800" dirty="0"/>
              <a:t>Substring matching: Column-name like pattern</a:t>
            </a:r>
          </a:p>
          <a:p>
            <a:pPr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sz="2800" dirty="0"/>
              <a:t>Pattern is a quoted string, it contains normal characters and two special characters: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dirty="0"/>
              <a:t>percent (%).  The % character matches any substring.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dirty="0"/>
              <a:t>underscore (_).  The _ character matches any character.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dirty="0"/>
              <a:t>To match a real % or _ (not any substring or character), add \ before the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29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Return name of employees whose name start with j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elect 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 smtClean="0">
                <a:solidFill>
                  <a:srgbClr val="FF0000"/>
                </a:solidFill>
              </a:rPr>
              <a:t>emp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r>
              <a:rPr lang="en-US" dirty="0" smtClean="0">
                <a:solidFill>
                  <a:srgbClr val="FF0000"/>
                </a:solidFill>
              </a:rPr>
              <a:t> like ‘j%’;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40327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39243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0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Return name of employees whose name contains character ‘e’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88664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74539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88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36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3200" dirty="0"/>
              <a:t> </a:t>
            </a:r>
            <a:r>
              <a:rPr lang="en-US" sz="3200" dirty="0" err="1"/>
              <a:t>E.g</a:t>
            </a:r>
            <a:r>
              <a:rPr lang="en-US" sz="3200" dirty="0"/>
              <a:t>, </a:t>
            </a:r>
          </a:p>
          <a:p>
            <a:pPr lvl="1">
              <a:buNone/>
              <a:tabLst>
                <a:tab pos="1889125" algn="l"/>
                <a:tab pos="2403475" algn="l"/>
              </a:tabLst>
            </a:pPr>
            <a:r>
              <a:rPr lang="en-US" sz="2400" b="1" dirty="0">
                <a:solidFill>
                  <a:srgbClr val="FF0000"/>
                </a:solidFill>
              </a:rPr>
              <a:t>select </a:t>
            </a:r>
            <a:r>
              <a:rPr lang="en-US" sz="2400" dirty="0" err="1">
                <a:solidFill>
                  <a:srgbClr val="FF0000"/>
                </a:solidFill>
              </a:rPr>
              <a:t>ename</a:t>
            </a:r>
            <a:r>
              <a:rPr lang="en-US" sz="2400" dirty="0">
                <a:solidFill>
                  <a:srgbClr val="FF0000"/>
                </a:solidFill>
              </a:rPr>
              <a:t> || ' works at ' || </a:t>
            </a:r>
            <a:r>
              <a:rPr lang="en-US" sz="2400" dirty="0" err="1">
                <a:solidFill>
                  <a:srgbClr val="FF0000"/>
                </a:solidFill>
              </a:rPr>
              <a:t>dname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  <a:tabLst>
                <a:tab pos="1889125" algn="l"/>
                <a:tab pos="2403475" algn="l"/>
              </a:tabLst>
            </a:pPr>
            <a:r>
              <a:rPr lang="en-US" sz="2400" b="1" dirty="0">
                <a:solidFill>
                  <a:srgbClr val="FF0000"/>
                </a:solidFill>
              </a:rPr>
              <a:t>from </a:t>
            </a:r>
            <a:r>
              <a:rPr lang="en-US" sz="2400" dirty="0" err="1">
                <a:solidFill>
                  <a:srgbClr val="FF0000"/>
                </a:solidFill>
              </a:rPr>
              <a:t>emp,dept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  <a:tabLst>
                <a:tab pos="1889125" algn="l"/>
                <a:tab pos="2403475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here </a:t>
            </a:r>
            <a:r>
              <a:rPr lang="en-US" sz="2400" dirty="0" err="1">
                <a:solidFill>
                  <a:srgbClr val="FF0000"/>
                </a:solidFill>
              </a:rPr>
              <a:t>emp.did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dept.did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27022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5350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0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Types in Oracle-SQL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char(n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: fixed-length </a:t>
            </a:r>
            <a:r>
              <a:rPr lang="en-US" dirty="0"/>
              <a:t>character string, with </a:t>
            </a:r>
            <a:r>
              <a:rPr lang="en-US" dirty="0" err="1"/>
              <a:t>user_specified</a:t>
            </a:r>
            <a:r>
              <a:rPr lang="en-US" dirty="0"/>
              <a:t> length </a:t>
            </a:r>
            <a:r>
              <a:rPr lang="en-US" dirty="0" smtClean="0"/>
              <a:t>n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varchar</a:t>
            </a:r>
            <a:r>
              <a:rPr lang="en-US" b="1" dirty="0">
                <a:solidFill>
                  <a:srgbClr val="FF0000"/>
                </a:solidFill>
              </a:rPr>
              <a:t>(n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: variable-length </a:t>
            </a:r>
            <a:r>
              <a:rPr lang="en-US" dirty="0"/>
              <a:t>character strings, with </a:t>
            </a:r>
            <a:r>
              <a:rPr lang="en-US" dirty="0" err="1"/>
              <a:t>user_specified</a:t>
            </a:r>
            <a:r>
              <a:rPr lang="en-US" dirty="0"/>
              <a:t> maximum length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Recommend to use </a:t>
            </a:r>
            <a:r>
              <a:rPr lang="en-US" b="1" dirty="0" smtClean="0">
                <a:solidFill>
                  <a:srgbClr val="FF0000"/>
                </a:solidFill>
              </a:rPr>
              <a:t>varchar2(n)</a:t>
            </a:r>
            <a:r>
              <a:rPr lang="en-US" dirty="0" smtClean="0"/>
              <a:t> in Oracle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42020" y="4509120"/>
            <a:ext cx="76184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How do you choose between char and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varchar2?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7063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Oracle Built-in String Functions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instr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instr</a:t>
            </a:r>
            <a:r>
              <a:rPr lang="en-US" dirty="0" smtClean="0"/>
              <a:t>(string1</a:t>
            </a:r>
            <a:r>
              <a:rPr lang="en-US" dirty="0"/>
              <a:t>, string2 [, </a:t>
            </a:r>
            <a:r>
              <a:rPr lang="en-US" dirty="0" err="1"/>
              <a:t>start_position</a:t>
            </a:r>
            <a:r>
              <a:rPr lang="en-US" dirty="0"/>
              <a:t> [, </a:t>
            </a:r>
            <a:r>
              <a:rPr lang="en-US" dirty="0" err="1"/>
              <a:t>nth_appearance</a:t>
            </a:r>
            <a:r>
              <a:rPr lang="en-US" dirty="0"/>
              <a:t> </a:t>
            </a:r>
            <a:r>
              <a:rPr lang="en-US" dirty="0" smtClean="0"/>
              <a:t>]])</a:t>
            </a:r>
          </a:p>
          <a:p>
            <a:pPr lvl="1"/>
            <a:r>
              <a:rPr lang="en-US" i="1" dirty="0"/>
              <a:t>string1</a:t>
            </a:r>
            <a:r>
              <a:rPr lang="en-US" dirty="0"/>
              <a:t> is the string to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i="1" dirty="0"/>
              <a:t>string2</a:t>
            </a:r>
            <a:r>
              <a:rPr lang="en-US" dirty="0"/>
              <a:t> is the substring to search for in </a:t>
            </a:r>
            <a:r>
              <a:rPr lang="en-US" i="1" dirty="0" smtClean="0"/>
              <a:t>string1</a:t>
            </a:r>
            <a:endParaRPr lang="en-US" dirty="0"/>
          </a:p>
          <a:p>
            <a:pPr lvl="1"/>
            <a:r>
              <a:rPr lang="en-US" i="1" dirty="0" err="1"/>
              <a:t>start_position</a:t>
            </a:r>
            <a:r>
              <a:rPr lang="en-US" dirty="0"/>
              <a:t> is the position in </a:t>
            </a:r>
            <a:r>
              <a:rPr lang="en-US" i="1" dirty="0"/>
              <a:t>string1</a:t>
            </a:r>
            <a:r>
              <a:rPr lang="en-US" dirty="0"/>
              <a:t> where the search will start. This argument is </a:t>
            </a:r>
            <a:r>
              <a:rPr lang="en-US" dirty="0" smtClean="0"/>
              <a:t>optional.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omitted, it defaults to 1. The first position in the string is 1. If the </a:t>
            </a:r>
            <a:r>
              <a:rPr lang="en-US" i="1" dirty="0" err="1"/>
              <a:t>start_position</a:t>
            </a:r>
            <a:r>
              <a:rPr lang="en-US" dirty="0"/>
              <a:t> is negative, the function counts back </a:t>
            </a:r>
            <a:r>
              <a:rPr lang="en-US" i="1" dirty="0" err="1"/>
              <a:t>start_position</a:t>
            </a:r>
            <a:r>
              <a:rPr lang="en-US" dirty="0"/>
              <a:t> number of characters from the end of </a:t>
            </a:r>
            <a:r>
              <a:rPr lang="en-US" i="1" dirty="0"/>
              <a:t>string1</a:t>
            </a:r>
            <a:r>
              <a:rPr lang="en-US" dirty="0"/>
              <a:t> and then searches towards the beginning of </a:t>
            </a:r>
            <a:r>
              <a:rPr lang="en-US" i="1" dirty="0"/>
              <a:t>string1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nth_appearance</a:t>
            </a:r>
            <a:r>
              <a:rPr lang="en-US" dirty="0"/>
              <a:t> is the </a:t>
            </a:r>
            <a:r>
              <a:rPr lang="en-US" dirty="0" smtClean="0"/>
              <a:t>n-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appearance of </a:t>
            </a:r>
            <a:r>
              <a:rPr lang="en-US" i="1" dirty="0"/>
              <a:t>string2</a:t>
            </a:r>
            <a:r>
              <a:rPr lang="en-US" dirty="0"/>
              <a:t>. This is optional. If omitted, it defaults to 1.</a:t>
            </a:r>
          </a:p>
          <a:p>
            <a:pPr lvl="1"/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i="1" dirty="0"/>
              <a:t>string2</a:t>
            </a:r>
            <a:r>
              <a:rPr lang="en-US" dirty="0"/>
              <a:t> is not found in </a:t>
            </a:r>
            <a:r>
              <a:rPr lang="en-US" i="1" dirty="0"/>
              <a:t>string1</a:t>
            </a:r>
            <a:r>
              <a:rPr lang="en-US" dirty="0"/>
              <a:t>, then the </a:t>
            </a:r>
            <a:r>
              <a:rPr lang="en-US" b="1" dirty="0" err="1"/>
              <a:t>instr</a:t>
            </a:r>
            <a:r>
              <a:rPr lang="en-US" dirty="0"/>
              <a:t> </a:t>
            </a:r>
            <a:r>
              <a:rPr lang="en-US" dirty="0" smtClean="0"/>
              <a:t>function returns </a:t>
            </a:r>
            <a:r>
              <a:rPr lang="en-US" dirty="0"/>
              <a:t>0</a:t>
            </a:r>
            <a:r>
              <a:rPr lang="en-US" dirty="0" smtClean="0"/>
              <a:t>.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(‘I love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games', '#') from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dual;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7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Built-in String Functions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ubstr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substr</a:t>
            </a:r>
            <a:r>
              <a:rPr lang="en-US" dirty="0" smtClean="0"/>
              <a:t>(string</a:t>
            </a:r>
            <a:r>
              <a:rPr lang="en-US" dirty="0"/>
              <a:t>, </a:t>
            </a:r>
            <a:r>
              <a:rPr lang="en-US" dirty="0" err="1"/>
              <a:t>start_position</a:t>
            </a:r>
            <a:r>
              <a:rPr lang="en-US" dirty="0"/>
              <a:t>, </a:t>
            </a:r>
            <a:r>
              <a:rPr lang="en-US" dirty="0" smtClean="0"/>
              <a:t>[length])</a:t>
            </a:r>
          </a:p>
          <a:p>
            <a:pPr lvl="1"/>
            <a:r>
              <a:rPr lang="en-US" dirty="0"/>
              <a:t>string is the source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 err="1" smtClean="0"/>
              <a:t>start_position</a:t>
            </a:r>
            <a:r>
              <a:rPr lang="en-US" dirty="0" smtClean="0"/>
              <a:t> </a:t>
            </a:r>
            <a:r>
              <a:rPr lang="en-US" dirty="0"/>
              <a:t>is the position for extraction. The first position in the string is always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length is optional. It is the number of characters to extract. If this parameter is omitted, </a:t>
            </a:r>
            <a:r>
              <a:rPr lang="en-US" dirty="0" err="1"/>
              <a:t>substr</a:t>
            </a:r>
            <a:r>
              <a:rPr lang="en-US" dirty="0"/>
              <a:t> will return the entire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start_position</a:t>
            </a:r>
            <a:r>
              <a:rPr lang="en-US" dirty="0"/>
              <a:t> is 0, then </a:t>
            </a:r>
            <a:r>
              <a:rPr lang="en-US" dirty="0" err="1"/>
              <a:t>substr</a:t>
            </a:r>
            <a:r>
              <a:rPr lang="en-US" dirty="0"/>
              <a:t> treats </a:t>
            </a:r>
            <a:r>
              <a:rPr lang="en-US" dirty="0" err="1"/>
              <a:t>start_position</a:t>
            </a:r>
            <a:r>
              <a:rPr lang="en-US" dirty="0"/>
              <a:t> as 1 (</a:t>
            </a:r>
            <a:r>
              <a:rPr lang="en-US" dirty="0" err="1"/>
              <a:t>ie</a:t>
            </a:r>
            <a:r>
              <a:rPr lang="en-US" dirty="0"/>
              <a:t>: the first position in the string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start_position</a:t>
            </a:r>
            <a:r>
              <a:rPr lang="en-US" dirty="0"/>
              <a:t> is a positive number, then </a:t>
            </a:r>
            <a:r>
              <a:rPr lang="en-US" dirty="0" err="1"/>
              <a:t>substr</a:t>
            </a:r>
            <a:r>
              <a:rPr lang="en-US" dirty="0"/>
              <a:t> starts from the beginning of the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start_position</a:t>
            </a:r>
            <a:r>
              <a:rPr lang="en-US" dirty="0"/>
              <a:t> is a negative number, then </a:t>
            </a:r>
            <a:r>
              <a:rPr lang="en-US" dirty="0" err="1"/>
              <a:t>substr</a:t>
            </a:r>
            <a:r>
              <a:rPr lang="en-US" dirty="0"/>
              <a:t> starts from the end of the string and counts </a:t>
            </a:r>
            <a:r>
              <a:rPr lang="en-US" dirty="0" smtClean="0"/>
              <a:t>backwards</a:t>
            </a:r>
            <a:endParaRPr lang="en-US" dirty="0"/>
          </a:p>
          <a:p>
            <a:pPr lvl="1"/>
            <a:r>
              <a:rPr lang="en-US" dirty="0"/>
              <a:t>If length is a negative number, then </a:t>
            </a:r>
            <a:r>
              <a:rPr lang="en-US" dirty="0" err="1"/>
              <a:t>substr</a:t>
            </a:r>
            <a:r>
              <a:rPr lang="en-US" dirty="0"/>
              <a:t> will return a NULL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(‘I love #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games’, 8, 12-8) from dual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24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Interval year to month data type</a:t>
            </a:r>
          </a:p>
          <a:p>
            <a:pPr>
              <a:buNone/>
            </a:pPr>
            <a:r>
              <a:rPr lang="en-US" dirty="0"/>
              <a:t>-- add 1 year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hiredate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hiredate</a:t>
            </a:r>
            <a:r>
              <a:rPr lang="en-US" dirty="0">
                <a:solidFill>
                  <a:srgbClr val="FF0000"/>
                </a:solidFill>
              </a:rPr>
              <a:t> + interval </a:t>
            </a:r>
            <a:r>
              <a:rPr lang="en-US" dirty="0" smtClean="0">
                <a:solidFill>
                  <a:srgbClr val="FF0000"/>
                </a:solidFill>
              </a:rPr>
              <a:t>‘1’ </a:t>
            </a:r>
            <a:r>
              <a:rPr lang="en-US" dirty="0">
                <a:solidFill>
                  <a:srgbClr val="FF0000"/>
                </a:solidFill>
              </a:rPr>
              <a:t>year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--- </a:t>
            </a:r>
            <a:r>
              <a:rPr lang="en-US" dirty="0"/>
              <a:t>add 3 months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hiredate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hiredate</a:t>
            </a:r>
            <a:r>
              <a:rPr lang="en-US" dirty="0">
                <a:solidFill>
                  <a:srgbClr val="FF0000"/>
                </a:solidFill>
              </a:rPr>
              <a:t> + interval </a:t>
            </a:r>
            <a:r>
              <a:rPr lang="en-US" dirty="0" smtClean="0">
                <a:solidFill>
                  <a:srgbClr val="FF0000"/>
                </a:solidFill>
              </a:rPr>
              <a:t>‘3’ </a:t>
            </a:r>
            <a:r>
              <a:rPr lang="en-US" dirty="0">
                <a:solidFill>
                  <a:srgbClr val="FF0000"/>
                </a:solidFill>
              </a:rPr>
              <a:t>month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57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Interval year to month data type</a:t>
            </a:r>
          </a:p>
          <a:p>
            <a:pPr>
              <a:buNone/>
            </a:pPr>
            <a:r>
              <a:rPr lang="en-US" sz="2800" dirty="0"/>
              <a:t>Template X year Y </a:t>
            </a:r>
            <a:r>
              <a:rPr lang="en-US" sz="2800" dirty="0" smtClean="0"/>
              <a:t>month: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smtClean="0">
                <a:solidFill>
                  <a:srgbClr val="FF0000"/>
                </a:solidFill>
              </a:rPr>
              <a:t>interval ‘x-y’ </a:t>
            </a:r>
            <a:r>
              <a:rPr lang="en-US" sz="2800" dirty="0">
                <a:solidFill>
                  <a:srgbClr val="FF0000"/>
                </a:solidFill>
              </a:rPr>
              <a:t>year to month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-- </a:t>
            </a:r>
            <a:r>
              <a:rPr lang="en-US" sz="2800" dirty="0"/>
              <a:t>add 1 year 3 months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hiredate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hiredate</a:t>
            </a:r>
            <a:r>
              <a:rPr lang="en-US" dirty="0">
                <a:solidFill>
                  <a:srgbClr val="FF0000"/>
                </a:solidFill>
              </a:rPr>
              <a:t> + interval </a:t>
            </a:r>
            <a:r>
              <a:rPr lang="en-US" dirty="0" smtClean="0">
                <a:solidFill>
                  <a:srgbClr val="FF0000"/>
                </a:solidFill>
              </a:rPr>
              <a:t>‘1-3’ </a:t>
            </a:r>
            <a:r>
              <a:rPr lang="en-US" dirty="0">
                <a:solidFill>
                  <a:srgbClr val="FF0000"/>
                </a:solidFill>
              </a:rPr>
              <a:t>year to month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99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Interval day to second data type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drop table emp2;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table Emp2(</a:t>
            </a:r>
            <a:r>
              <a:rPr lang="en-US" dirty="0" err="1"/>
              <a:t>eid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hiredate</a:t>
            </a:r>
            <a:r>
              <a:rPr lang="en-US" dirty="0"/>
              <a:t> date, </a:t>
            </a:r>
            <a:r>
              <a:rPr lang="en-US" dirty="0" err="1"/>
              <a:t>lastlogin</a:t>
            </a:r>
            <a:r>
              <a:rPr lang="en-US" dirty="0"/>
              <a:t> timestamp);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insert </a:t>
            </a:r>
            <a:r>
              <a:rPr lang="en-US" dirty="0"/>
              <a:t>into Emp2 values (1, date '2002-1-1', timestamp '2006-1-1 09:00:30.00');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51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Interval day to second data type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-- 1 day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 + interval '1' day 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from emp2;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-- 1 hour 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 + interval '1' hour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from emp2;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-- 1 minute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 + interval '1' minute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from emp2;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-- 1 second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 + interval '1' second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from emp2;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Interval day to second data type</a:t>
            </a:r>
            <a:br>
              <a:rPr lang="en-US" dirty="0"/>
            </a:br>
            <a:r>
              <a:rPr lang="en-US" dirty="0"/>
              <a:t>Template: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A day B hour C minute D second E fraction of second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interval ‘A B:C:D.E’ </a:t>
            </a:r>
            <a:r>
              <a:rPr lang="en-US" dirty="0">
                <a:solidFill>
                  <a:srgbClr val="FF0000"/>
                </a:solidFill>
              </a:rPr>
              <a:t>day to second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-- 1 day 2 hour 3 minute 4.5 second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 + interval </a:t>
            </a:r>
            <a:r>
              <a:rPr lang="en-US" dirty="0" smtClean="0">
                <a:solidFill>
                  <a:srgbClr val="FF0000"/>
                </a:solidFill>
              </a:rPr>
              <a:t>‘1 2:3:4.5’ </a:t>
            </a:r>
            <a:r>
              <a:rPr lang="en-US" dirty="0">
                <a:solidFill>
                  <a:srgbClr val="FF0000"/>
                </a:solidFill>
              </a:rPr>
              <a:t>day to second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from emp2;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76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We can also just specify the used range: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-- 1 hour 10 minute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 + interval </a:t>
            </a:r>
            <a:r>
              <a:rPr lang="en-US" dirty="0" smtClean="0">
                <a:solidFill>
                  <a:srgbClr val="FF0000"/>
                </a:solidFill>
              </a:rPr>
              <a:t>‘1:10’ </a:t>
            </a:r>
            <a:r>
              <a:rPr lang="en-US" dirty="0">
                <a:solidFill>
                  <a:srgbClr val="FF0000"/>
                </a:solidFill>
              </a:rPr>
              <a:t>hour to minute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from emp2;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-- 1 day 2 hour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 + interval </a:t>
            </a:r>
            <a:r>
              <a:rPr lang="en-US" dirty="0" smtClean="0">
                <a:solidFill>
                  <a:srgbClr val="FF0000"/>
                </a:solidFill>
              </a:rPr>
              <a:t>‘1 2’ </a:t>
            </a:r>
            <a:r>
              <a:rPr lang="en-US" dirty="0">
                <a:solidFill>
                  <a:srgbClr val="FF0000"/>
                </a:solidFill>
              </a:rPr>
              <a:t>day to hour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from emp2;</a:t>
            </a:r>
            <a:endParaRPr lang="en-US" sz="4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-- 1 minute 10 second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lastlogin</a:t>
            </a:r>
            <a:r>
              <a:rPr lang="en-US" dirty="0">
                <a:solidFill>
                  <a:srgbClr val="FF0000"/>
                </a:solidFill>
              </a:rPr>
              <a:t> + interval </a:t>
            </a:r>
            <a:r>
              <a:rPr lang="en-US" dirty="0" smtClean="0">
                <a:solidFill>
                  <a:srgbClr val="FF0000"/>
                </a:solidFill>
              </a:rPr>
              <a:t>‘1:10’ </a:t>
            </a:r>
            <a:r>
              <a:rPr lang="en-US" dirty="0">
                <a:solidFill>
                  <a:srgbClr val="FF0000"/>
                </a:solidFill>
              </a:rPr>
              <a:t>minute to second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from emp2;</a:t>
            </a:r>
            <a:endParaRPr lang="en-US" sz="6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60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create table Emp2(</a:t>
            </a:r>
            <a:r>
              <a:rPr lang="en-US" dirty="0" err="1" smtClean="0"/>
              <a:t>eid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hiredate</a:t>
            </a:r>
            <a:r>
              <a:rPr lang="en-US" dirty="0" smtClean="0"/>
              <a:t> date, </a:t>
            </a:r>
            <a:r>
              <a:rPr lang="en-US" dirty="0" err="1" smtClean="0"/>
              <a:t>lastlogin</a:t>
            </a:r>
            <a:r>
              <a:rPr lang="en-US" dirty="0" smtClean="0"/>
              <a:t> timestamp);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insert into Emp2 values (1, date ‘2002-1-1’, timestamp ‘2006-1-1 09:00:30.00’);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lastlogin</a:t>
            </a:r>
            <a:r>
              <a:rPr lang="en-US" dirty="0" smtClean="0"/>
              <a:t> + 6 months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lastlogin</a:t>
            </a:r>
            <a:r>
              <a:rPr lang="en-US" dirty="0" smtClean="0"/>
              <a:t> + 1 week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lastlogin</a:t>
            </a:r>
            <a:r>
              <a:rPr lang="en-US" dirty="0" smtClean="0"/>
              <a:t> + 2 hour 30 minutes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56241"/>
              </p:ext>
            </p:extLst>
          </p:nvPr>
        </p:nvGraphicFramePr>
        <p:xfrm>
          <a:off x="539552" y="5085184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9085"/>
              </p:ext>
            </p:extLst>
          </p:nvPr>
        </p:nvGraphicFramePr>
        <p:xfrm>
          <a:off x="2987823" y="5085184"/>
          <a:ext cx="5472610" cy="7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8423" y="5733256"/>
            <a:ext cx="945305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Dept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21" y="5733256"/>
            <a:ext cx="922863" cy="523220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Emp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64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read Chapter 4 &amp; Chapter 5 in the textbook for more SQL queries</a:t>
            </a:r>
          </a:p>
          <a:p>
            <a:endParaRPr lang="en-US" dirty="0"/>
          </a:p>
          <a:p>
            <a:r>
              <a:rPr lang="en-US" dirty="0" smtClean="0"/>
              <a:t>Think about what types of queries SQL cannot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48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Types in Oracle-SQL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</a:rPr>
              <a:t>nt</a:t>
            </a:r>
            <a:r>
              <a:rPr lang="en-US" dirty="0" smtClean="0"/>
              <a:t>:  </a:t>
            </a:r>
            <a:r>
              <a:rPr lang="en-US" dirty="0"/>
              <a:t>i</a:t>
            </a:r>
            <a:r>
              <a:rPr lang="en-US" dirty="0" smtClean="0"/>
              <a:t>nteger 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:  fixed </a:t>
            </a:r>
            <a:r>
              <a:rPr lang="en-US" dirty="0"/>
              <a:t>point number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: floating </a:t>
            </a:r>
            <a:r>
              <a:rPr lang="en-US" dirty="0"/>
              <a:t>point number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: null </a:t>
            </a:r>
            <a:r>
              <a:rPr lang="en-US" dirty="0"/>
              <a:t>values are allowed in all the domain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Declaring </a:t>
            </a:r>
            <a:r>
              <a:rPr lang="en-US" dirty="0"/>
              <a:t>an attribute to be </a:t>
            </a:r>
            <a:r>
              <a:rPr lang="en-US" dirty="0" smtClean="0"/>
              <a:t>NOT NULL </a:t>
            </a:r>
            <a:r>
              <a:rPr lang="en-US" dirty="0"/>
              <a:t>prohibits null values for that </a:t>
            </a:r>
            <a:r>
              <a:rPr lang="en-US" dirty="0" smtClean="0"/>
              <a:t>attribute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68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8"/>
  <p:tag name="DEFAULTWIDTH" val="422"/>
  <p:tag name="DEFAULTHEIGHT" val="327"/>
</p:tagLst>
</file>

<file path=ppt/theme/theme1.xml><?xml version="1.0" encoding="utf-8"?>
<a:theme xmlns:a="http://schemas.openxmlformats.org/drawingml/2006/main" name="bzhou_SFU_RED">
  <a:themeElements>
    <a:clrScheme name="bzhou">
      <a:dk1>
        <a:srgbClr val="0C0C0C"/>
      </a:dk1>
      <a:lt1>
        <a:srgbClr val="FFFFFF"/>
      </a:lt1>
      <a:dk2>
        <a:srgbClr val="A5A5A5"/>
      </a:dk2>
      <a:lt2>
        <a:srgbClr val="D3EBED"/>
      </a:lt2>
      <a:accent1>
        <a:srgbClr val="BBE0E3"/>
      </a:accent1>
      <a:accent2>
        <a:srgbClr val="333399"/>
      </a:accent2>
      <a:accent3>
        <a:srgbClr val="000000"/>
      </a:accent3>
      <a:accent4>
        <a:srgbClr val="B7F400"/>
      </a:accent4>
      <a:accent5>
        <a:srgbClr val="DAEDEF"/>
      </a:accent5>
      <a:accent6>
        <a:srgbClr val="2D2D8A"/>
      </a:accent6>
      <a:hlink>
        <a:srgbClr val="009999"/>
      </a:hlink>
      <a:folHlink>
        <a:srgbClr val="28FFFE"/>
      </a:folHlink>
    </a:clrScheme>
    <a:fontScheme name="New Microsoft PowerPoint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7ACCDC"/>
        </a:solidFill>
        <a:ln w="38100" cap="flat" cmpd="sng" algn="ctr">
          <a:noFill/>
          <a:prstDash val="solid"/>
          <a:round/>
          <a:headEnd type="none" w="med" len="med"/>
          <a:tailEnd type="stealth" w="lg" len="lg"/>
        </a:ln>
        <a:effectLst/>
      </a:spPr>
      <a:bodyPr lIns="72000" rIns="72000" rtlCol="0" anchor="ctr">
        <a:norm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</a:spDef>
    <a:lnDef>
      <a:spPr bwMode="auto">
        <a:solidFill>
          <a:srgbClr val="B50F1A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  <a:txDef>
      <a:spPr>
        <a:noFill/>
      </a:spPr>
      <a:bodyPr wrap="none" lIns="72000" rIns="72000" rtlCol="0">
        <a:spAutoFit/>
      </a:bodyPr>
      <a:lstStyle>
        <a:defPPr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New Microsoft PowerPoint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icrosoft PowerPoint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icrosoft PowerPoint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icrosoft PowerPoint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icrosoft PowerPoint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icrosoft PowerPoint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icrosoft PowerPoint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icrosoft PowerPoint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icrosoft PowerPoint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icrosoft PowerPoint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icrosoft PowerPoint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icrosoft PowerPoint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bzhou_SFU_RED</Template>
  <TotalTime>328</TotalTime>
  <Words>3063</Words>
  <Application>Microsoft Office PowerPoint</Application>
  <PresentationFormat>On-screen Show (4:3)</PresentationFormat>
  <Paragraphs>852</Paragraphs>
  <Slides>89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bzhou_SFU_RED</vt:lpstr>
      <vt:lpstr>IS 620: Advanced Database Projects</vt:lpstr>
      <vt:lpstr>Recap of Relational Model &amp; SQL</vt:lpstr>
      <vt:lpstr>Relational Tables</vt:lpstr>
      <vt:lpstr>Keys</vt:lpstr>
      <vt:lpstr>Foreign Keys</vt:lpstr>
      <vt:lpstr>Recap of Relational Model &amp; SQL</vt:lpstr>
      <vt:lpstr>Create Table</vt:lpstr>
      <vt:lpstr>Domain Types in Oracle-SQL</vt:lpstr>
      <vt:lpstr>Domain Types in Oracle-SQL</vt:lpstr>
      <vt:lpstr>Insert Data</vt:lpstr>
      <vt:lpstr>Questions?</vt:lpstr>
      <vt:lpstr>Date/Time Types in Oracle-SQL</vt:lpstr>
      <vt:lpstr>Questions?</vt:lpstr>
      <vt:lpstr>Some Common Errors</vt:lpstr>
      <vt:lpstr>Some Common Errors</vt:lpstr>
      <vt:lpstr>Exercises (1)</vt:lpstr>
      <vt:lpstr>Exercises (2)</vt:lpstr>
      <vt:lpstr>Common Errors</vt:lpstr>
      <vt:lpstr>Integrity Constraints in Create Table (1)</vt:lpstr>
      <vt:lpstr>Integrity Constraints in Create Table (2)</vt:lpstr>
      <vt:lpstr>Question</vt:lpstr>
      <vt:lpstr>Exercises (3)</vt:lpstr>
      <vt:lpstr>Common Errors</vt:lpstr>
      <vt:lpstr>Recap of Create Table &amp; Insert</vt:lpstr>
      <vt:lpstr>A Question?</vt:lpstr>
      <vt:lpstr>Recap of Relational Model &amp; SQL</vt:lpstr>
      <vt:lpstr>Basic Structure</vt:lpstr>
      <vt:lpstr>Single Table Select</vt:lpstr>
      <vt:lpstr>Exercise</vt:lpstr>
      <vt:lpstr>Recap of Relational Model &amp; SQL</vt:lpstr>
      <vt:lpstr>Joins</vt:lpstr>
      <vt:lpstr>Example</vt:lpstr>
      <vt:lpstr>Exercise</vt:lpstr>
      <vt:lpstr>Common Errors</vt:lpstr>
      <vt:lpstr>Common Errors</vt:lpstr>
      <vt:lpstr>Missing Join Conditions</vt:lpstr>
      <vt:lpstr>Solution</vt:lpstr>
      <vt:lpstr>Missing Tables</vt:lpstr>
      <vt:lpstr>Missing Tables</vt:lpstr>
      <vt:lpstr>Missing Tables</vt:lpstr>
      <vt:lpstr>Self Join</vt:lpstr>
      <vt:lpstr>Self Join</vt:lpstr>
      <vt:lpstr>Exercise</vt:lpstr>
      <vt:lpstr>Recap of Relational Model &amp; SQL</vt:lpstr>
      <vt:lpstr>Aggregate Functions</vt:lpstr>
      <vt:lpstr>Exercise</vt:lpstr>
      <vt:lpstr>Common Errors</vt:lpstr>
      <vt:lpstr>Comparison Over Aggregation</vt:lpstr>
      <vt:lpstr>Solution</vt:lpstr>
      <vt:lpstr>Group By</vt:lpstr>
      <vt:lpstr>Group-By Statement</vt:lpstr>
      <vt:lpstr>Group-By Process</vt:lpstr>
      <vt:lpstr>Group-By Process</vt:lpstr>
      <vt:lpstr>Group-By Process</vt:lpstr>
      <vt:lpstr>Group-By Statement</vt:lpstr>
      <vt:lpstr>Group-By Statement</vt:lpstr>
      <vt:lpstr>Exercises</vt:lpstr>
      <vt:lpstr>Having Clause</vt:lpstr>
      <vt:lpstr>Example</vt:lpstr>
      <vt:lpstr>Group-By Process</vt:lpstr>
      <vt:lpstr>Having Clause</vt:lpstr>
      <vt:lpstr>Having Clause</vt:lpstr>
      <vt:lpstr>Exercises</vt:lpstr>
      <vt:lpstr>Join + Group by</vt:lpstr>
      <vt:lpstr>Exercise</vt:lpstr>
      <vt:lpstr>Recap of Relational Model &amp; SQL</vt:lpstr>
      <vt:lpstr>Insert</vt:lpstr>
      <vt:lpstr>Example</vt:lpstr>
      <vt:lpstr>Tips of Insert with Select</vt:lpstr>
      <vt:lpstr>Update</vt:lpstr>
      <vt:lpstr>Example</vt:lpstr>
      <vt:lpstr>Exercise</vt:lpstr>
      <vt:lpstr>Delete</vt:lpstr>
      <vt:lpstr>Exercise</vt:lpstr>
      <vt:lpstr>Recap of Relational Model &amp; SQL</vt:lpstr>
      <vt:lpstr>String Operations</vt:lpstr>
      <vt:lpstr>Example</vt:lpstr>
      <vt:lpstr>Exercise</vt:lpstr>
      <vt:lpstr>String Operations</vt:lpstr>
      <vt:lpstr>Oracle Built-in String Functions (1)</vt:lpstr>
      <vt:lpstr>Oracle Built-in String Functions (2)</vt:lpstr>
      <vt:lpstr>Time Interval</vt:lpstr>
      <vt:lpstr>Time Interval</vt:lpstr>
      <vt:lpstr>Time Interval</vt:lpstr>
      <vt:lpstr>Time Interval</vt:lpstr>
      <vt:lpstr>Time Interval</vt:lpstr>
      <vt:lpstr>Time Interval</vt:lpstr>
      <vt:lpstr>Exercise</vt:lpstr>
      <vt:lpstr>To-Do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(Bin) Zhou</dc:creator>
  <cp:lastModifiedBy>Bin Zhou</cp:lastModifiedBy>
  <cp:revision>226</cp:revision>
  <dcterms:created xsi:type="dcterms:W3CDTF">2010-01-10T07:52:48Z</dcterms:created>
  <dcterms:modified xsi:type="dcterms:W3CDTF">2014-09-03T15:39:06Z</dcterms:modified>
</cp:coreProperties>
</file>