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8" r:id="rId5"/>
  </p:sldIdLst>
  <p:sldSz cx="30275213" cy="42803763"/>
  <p:notesSz cx="6858000" cy="9144000"/>
  <p:defaultTextStyle>
    <a:defPPr>
      <a:defRPr lang="ko-KR"/>
    </a:defPPr>
    <a:lvl1pPr marL="0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1pPr>
    <a:lvl2pPr marL="1993026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2pPr>
    <a:lvl3pPr marL="3986052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3pPr>
    <a:lvl4pPr marL="5979079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4pPr>
    <a:lvl5pPr marL="7972105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5pPr>
    <a:lvl6pPr marL="9965131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6pPr>
    <a:lvl7pPr marL="11958157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7pPr>
    <a:lvl8pPr marL="13951184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8pPr>
    <a:lvl9pPr marL="15944210" algn="l" defTabSz="3986052" rtl="0" eaLnBrk="1" latinLnBrk="1" hangingPunct="1">
      <a:defRPr sz="78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04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0E2DF-6234-839E-0ED6-5C48107163C7}" v="229" dt="2021-08-28T12:37:56.815"/>
    <p1510:client id="{DC41C0E4-60AE-4C4C-9DAF-CCE57F144B82}" v="2897" dt="2021-08-28T13:36:24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3204" y="168"/>
      </p:cViewPr>
      <p:guideLst>
        <p:guide orient="horz" pos="13504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8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8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3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1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8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8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0CD-C2C8-47E2-B764-A5995726D9B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8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100CD-C2C8-47E2-B764-A5995726D9B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9C646-1F1D-4CF8-AB5F-BEDDC77B0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1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" y="0"/>
            <a:ext cx="30274904" cy="428037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54" y="10099716"/>
            <a:ext cx="5229000" cy="1269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854" y="10099716"/>
            <a:ext cx="5229000" cy="126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7854" y="10099716"/>
            <a:ext cx="10143000" cy="1269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1854" y="14575672"/>
            <a:ext cx="22419000" cy="127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854" y="21029074"/>
            <a:ext cx="22419000" cy="1269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1854" y="32189793"/>
            <a:ext cx="10627746" cy="13635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88854" y="32204920"/>
            <a:ext cx="9882000" cy="1269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65322" y="10150516"/>
            <a:ext cx="27238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err="1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작품명</a:t>
            </a:r>
            <a:endParaRPr lang="ko-KR" altLang="en-US" sz="6600">
              <a:solidFill>
                <a:srgbClr val="29292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276957" y="10233066"/>
            <a:ext cx="39677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설계자</a:t>
            </a:r>
            <a:r>
              <a:rPr lang="en-US" altLang="ko-KR" sz="600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600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  <a:r>
              <a:rPr lang="en-US" altLang="ko-KR" sz="600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6000">
              <a:solidFill>
                <a:srgbClr val="29292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399841" y="10131466"/>
            <a:ext cx="63914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심층신경망 명칭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82770" y="14641624"/>
            <a:ext cx="114698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err="1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심층신경망</a:t>
            </a:r>
            <a:r>
              <a:rPr lang="ko-KR" altLang="en-US" sz="660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설계 동기 및 목적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252850" y="21085653"/>
            <a:ext cx="63914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err="1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심층신경망</a:t>
            </a:r>
            <a:r>
              <a:rPr lang="ko-KR" altLang="en-US" sz="660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66922" y="32219819"/>
            <a:ext cx="82522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err="1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심층신경망</a:t>
            </a:r>
            <a:r>
              <a:rPr lang="ko-KR" altLang="en-US" sz="660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600" err="1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학습커브</a:t>
            </a:r>
            <a:endParaRPr lang="ko-KR" altLang="en-US" sz="6600">
              <a:solidFill>
                <a:srgbClr val="29292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92393" y="32219819"/>
            <a:ext cx="63914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err="1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심층신경망</a:t>
            </a:r>
            <a:r>
              <a:rPr lang="ko-KR" altLang="en-US" sz="6600">
                <a:solidFill>
                  <a:srgbClr val="2929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고찰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74106" y="11393420"/>
            <a:ext cx="5306748" cy="3008380"/>
          </a:xfrm>
          <a:prstGeom prst="roundRect">
            <a:avLst>
              <a:gd name="adj" fmla="val 128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>
                <a:solidFill>
                  <a:schemeClr val="bg1">
                    <a:lumMod val="50000"/>
                  </a:schemeClr>
                </a:solidFill>
                <a:latin typeface="+mn-ea"/>
              </a:rPr>
              <a:t>메론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050980" y="11393420"/>
            <a:ext cx="5306748" cy="3008380"/>
          </a:xfrm>
          <a:prstGeom prst="roundRect">
            <a:avLst>
              <a:gd name="adj" fmla="val 118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>
                <a:solidFill>
                  <a:schemeClr val="bg1">
                    <a:lumMod val="50000"/>
                  </a:schemeClr>
                </a:solidFill>
                <a:latin typeface="+mn-ea"/>
              </a:rPr>
              <a:t>20190277 </a:t>
            </a:r>
            <a:r>
              <a:rPr lang="ko-KR" altLang="en-US" sz="480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이보림</a:t>
            </a:r>
            <a:endParaRPr lang="en-US" altLang="ko-KR" sz="48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4800">
                <a:solidFill>
                  <a:schemeClr val="bg1">
                    <a:lumMod val="50000"/>
                  </a:schemeClr>
                </a:solidFill>
                <a:latin typeface="+mn-ea"/>
              </a:rPr>
              <a:t>20196930 </a:t>
            </a:r>
            <a:r>
              <a:rPr lang="ko-KR" altLang="en-US" sz="4800">
                <a:solidFill>
                  <a:schemeClr val="bg1">
                    <a:lumMod val="50000"/>
                  </a:schemeClr>
                </a:solidFill>
                <a:latin typeface="+mn-ea"/>
              </a:rPr>
              <a:t>이상화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227854" y="11393420"/>
            <a:ext cx="10143000" cy="3008380"/>
          </a:xfrm>
          <a:prstGeom prst="roundRect">
            <a:avLst>
              <a:gd name="adj" fmla="val 102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DenseNet121</a:t>
            </a:r>
            <a:endParaRPr lang="ko-KR" altLang="en-US" sz="3600">
              <a:solidFill>
                <a:schemeClr val="bg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74106" y="15926869"/>
            <a:ext cx="22140100" cy="4956100"/>
          </a:xfrm>
          <a:prstGeom prst="roundRect">
            <a:avLst>
              <a:gd name="adj" fmla="val 19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평가 지표로 활용한 수식을 보면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Cifar10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의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test set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을 모델에 적용한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accuracy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와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Cifar10_1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의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test set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을 모델에 적용한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accuracy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에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2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를 곱한 값의 평균으로 점수가 결정되기 때문에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이 비율을 참고하여 </a:t>
            </a:r>
            <a:r>
              <a:rPr 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Cifar10의 </a:t>
            </a:r>
            <a:r>
              <a:rPr lang="ko-KR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test</a:t>
            </a:r>
            <a:r>
              <a:rPr 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set</a:t>
            </a:r>
            <a:r>
              <a:rPr lang="ko-KR" alt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에서</a:t>
            </a:r>
            <a:r>
              <a:rPr 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ko-KR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StratifiedShuffleSplit</a:t>
            </a:r>
            <a:r>
              <a:rPr lang="ko-KR" alt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를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이용해</a:t>
            </a:r>
            <a:r>
              <a:rPr lang="ko-KR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무작위로 </a:t>
            </a:r>
            <a:r>
              <a:rPr 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1000개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를</a:t>
            </a:r>
            <a:r>
              <a:rPr 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가져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와</a:t>
            </a:r>
            <a:r>
              <a:rPr 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Cifar10_1/v6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의</a:t>
            </a:r>
            <a:r>
              <a:rPr 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2000개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에 합친 것을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validation set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으로 활용했습니다</a:t>
            </a:r>
            <a:r>
              <a:rPr 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altLang="ko-KR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Cifar10 dataset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을 변형한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Cifar10_1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을 모델에 적용한 결과가 평가 점수에 큰 영향을 미치기 때문에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Cifar10 dataset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을 최대한 다양하게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augmentation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하여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train set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에 추가하도록 설계했습니다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. 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따라서 모델을 학습시킬 때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 flip, rotation, crop, zoom 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등으로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train set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의 양을 늘리도록 하였습니다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ko-KR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60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EarlyStopping을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260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이용해서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 validation set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의 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loss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가 줄지 않으면 학습을 그만 두게 하여 </a:t>
            </a:r>
            <a:r>
              <a:rPr lang="en-US" altLang="ko-KR" sz="260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빠른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260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시간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안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에 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튜닝이 되도록 설계했으며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lang="en-US" altLang="ko-KR" sz="260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lr_scheduler를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260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이용하여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 SGD </a:t>
            </a:r>
            <a:r>
              <a:rPr lang="en-US" altLang="ko-KR" sz="260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optimizer를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260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학습시킬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 때 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모델의 성능이 가장 좋을 때의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 learning </a:t>
            </a:r>
            <a:r>
              <a:rPr lang="en-US" altLang="ko-KR" sz="260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rate로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 </a:t>
            </a:r>
            <a:r>
              <a:rPr lang="en-US" altLang="ko-KR" sz="260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학습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할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 수 </a:t>
            </a:r>
            <a:r>
              <a:rPr lang="en-US" altLang="ko-KR" sz="260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있도록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여러 값을 넣어보고 정확도를 비교하여 최적의 값을 </a:t>
            </a:r>
            <a:r>
              <a:rPr lang="ko-KR" altLang="en-US" sz="260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찾았습</a:t>
            </a:r>
            <a:r>
              <a:rPr lang="en-US" altLang="ko-KR" sz="260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니다</a:t>
            </a:r>
            <a:r>
              <a:rPr lang="en-US" altLang="ko-KR" sz="2600">
                <a:solidFill>
                  <a:schemeClr val="bg1">
                    <a:lumMod val="50000"/>
                  </a:schemeClr>
                </a:solidFill>
                <a:latin typeface="Calibri"/>
                <a:ea typeface="맑은 고딕"/>
                <a:cs typeface="Calibri"/>
              </a:rPr>
              <a:t>. 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DenseNet은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ResNet보다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더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적은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파라미터로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높은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성능을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가졌다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고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알려져 있어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Colab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GPU라는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한정된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환경에서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좋은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결과를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얻을 수 있을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것이라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예상하여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6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사용하였습니다</a:t>
            </a:r>
            <a:r>
              <a:rPr lang="en-US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altLang="ko-KR" sz="2600">
              <a:solidFill>
                <a:schemeClr val="bg1">
                  <a:lumMod val="50000"/>
                </a:schemeClr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74106" y="22318773"/>
            <a:ext cx="22140100" cy="9634355"/>
          </a:xfrm>
          <a:prstGeom prst="roundRect">
            <a:avLst>
              <a:gd name="adj" fmla="val 121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78906" y="33539619"/>
            <a:ext cx="9968748" cy="5747254"/>
          </a:xfrm>
          <a:prstGeom prst="roundRect">
            <a:avLst>
              <a:gd name="adj" fmla="val 131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i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88854" y="33539619"/>
            <a:ext cx="9882000" cy="5747254"/>
          </a:xfrm>
          <a:prstGeom prst="roundRect">
            <a:avLst>
              <a:gd name="adj" fmla="val 122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err="1">
                <a:solidFill>
                  <a:schemeClr val="bg1">
                    <a:lumMod val="50000"/>
                  </a:schemeClr>
                </a:solidFill>
                <a:latin typeface="+mn-ea"/>
              </a:rPr>
              <a:t>DenseNet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에는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DenseNet121, DenseNet169, DenseNet201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이 있었는데 모두 실험한 결과를 비교해 보니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layer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가 많다고 무조건 좋은 성능이 나오는 것이 아니었고 오히려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DenseNet121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이 가장 높은 정확도를 가졌습니다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30 epoch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 동안 모델이 학습하며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validation set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의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accuracy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가 한 쪽 방향으로만 증가하거나 감소하지 않고 조금씩 진동하기도 하였습니다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추후에 이 문제에 관해 깊게 고민하여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Batch Normalization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이나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Dropout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을 넣은 새로운 신경망을 설계하면 더 좋은 결과를 얻어낼 수 있을 것이라 기대합니다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026" name="Picture 2" descr="Densenet | PyTorch">
            <a:extLst>
              <a:ext uri="{FF2B5EF4-FFF2-40B4-BE49-F238E27FC236}">
                <a16:creationId xmlns:a16="http://schemas.microsoft.com/office/drawing/2014/main" id="{5F454F35-CC5D-4692-B9F7-71E8D154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792" y="22492853"/>
            <a:ext cx="12201627" cy="928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37E3309-9C68-4CA5-A4DF-5C2A91DDA49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847" t="3134" r="11730" b="15210"/>
          <a:stretch/>
        </p:blipFill>
        <p:spPr>
          <a:xfrm>
            <a:off x="5023949" y="33802888"/>
            <a:ext cx="8025685" cy="52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1F378D1633FA4468E609602816A3546" ma:contentTypeVersion="8" ma:contentTypeDescription="새 문서를 만듭니다." ma:contentTypeScope="" ma:versionID="a0208fd73fd6c88f77dbf1d27ffb0b61">
  <xsd:schema xmlns:xsd="http://www.w3.org/2001/XMLSchema" xmlns:xs="http://www.w3.org/2001/XMLSchema" xmlns:p="http://schemas.microsoft.com/office/2006/metadata/properties" xmlns:ns3="6addec88-3d1e-483e-aec1-c480fc56cad4" xmlns:ns4="6408769a-f37e-466e-b655-d7fd3da2ea2b" targetNamespace="http://schemas.microsoft.com/office/2006/metadata/properties" ma:root="true" ma:fieldsID="7eda1de0aeaca6f6c5beeaa6d82033ac" ns3:_="" ns4:_="">
    <xsd:import namespace="6addec88-3d1e-483e-aec1-c480fc56cad4"/>
    <xsd:import namespace="6408769a-f37e-466e-b655-d7fd3da2ea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dec88-3d1e-483e-aec1-c480fc56ca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8769a-f37e-466e-b655-d7fd3da2ea2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9915B2-84E2-4753-9423-1B27725BFF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725A19-1DC4-4DB4-B48E-1790405CB7DD}">
  <ds:schemaRefs>
    <ds:schemaRef ds:uri="http://schemas.microsoft.com/office/2006/metadata/properties"/>
    <ds:schemaRef ds:uri="6addec88-3d1e-483e-aec1-c480fc56cad4"/>
    <ds:schemaRef ds:uri="http://purl.org/dc/elements/1.1/"/>
    <ds:schemaRef ds:uri="6408769a-f37e-466e-b655-d7fd3da2ea2b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5992EF-F8A9-4D0F-8445-785FACB6723B}">
  <ds:schemaRefs>
    <ds:schemaRef ds:uri="6408769a-f37e-466e-b655-d7fd3da2ea2b"/>
    <ds:schemaRef ds:uri="6addec88-3d1e-483e-aec1-c480fc56ca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289</Words>
  <Application>Microsoft Office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humanpia15</dc:creator>
  <cp:lastModifiedBy>이상화</cp:lastModifiedBy>
  <cp:revision>1</cp:revision>
  <dcterms:created xsi:type="dcterms:W3CDTF">2020-08-28T08:12:36Z</dcterms:created>
  <dcterms:modified xsi:type="dcterms:W3CDTF">2021-08-28T13:39:42Z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0x010100D1F378D1633FA4468E609602816A3546</vt:lpwstr>
  </property>
</Properties>
</file>