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0" r:id="rId6"/>
    <p:sldId id="282" r:id="rId7"/>
    <p:sldId id="284" r:id="rId8"/>
    <p:sldId id="296" r:id="rId9"/>
    <p:sldId id="286" r:id="rId10"/>
    <p:sldId id="283" r:id="rId11"/>
    <p:sldId id="287" r:id="rId12"/>
    <p:sldId id="288" r:id="rId13"/>
    <p:sldId id="289"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50520"/>
          </a:xfrm>
        </p:spPr>
        <p:txBody>
          <a:bodyPr>
            <a:normAutofit/>
          </a:bodyPr>
          <a:lstStyle/>
          <a:p>
            <a:pPr algn="l"/>
            <a:r>
              <a:rPr lang="en-US" sz="4000" dirty="0">
                <a:latin typeface="Aharoni" panose="02010803020104030203" pitchFamily="2" charset="-79"/>
                <a:cs typeface="Aharoni" panose="02010803020104030203" pitchFamily="2" charset="-79"/>
              </a:rPr>
              <a:t>News Articles Sorting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b="1" dirty="0"/>
              <a:t>Raushan Kumar</a:t>
            </a:r>
          </a:p>
          <a:p>
            <a:pPr algn="l"/>
            <a:r>
              <a:rPr lang="en-US" sz="2300" b="1" dirty="0"/>
              <a:t>2021MSBDA033</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1D10-3ED7-479A-A30D-09C38B189853}"/>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Deployment</a:t>
            </a:r>
          </a:p>
        </p:txBody>
      </p:sp>
      <p:sp>
        <p:nvSpPr>
          <p:cNvPr id="3" name="Content Placeholder 2">
            <a:extLst>
              <a:ext uri="{FF2B5EF4-FFF2-40B4-BE49-F238E27FC236}">
                <a16:creationId xmlns:a16="http://schemas.microsoft.com/office/drawing/2014/main" id="{171FA489-79C1-4832-8389-351DDB369A66}"/>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The final model is deployed using Azure Cloud platform using flask framework.</a:t>
            </a:r>
          </a:p>
        </p:txBody>
      </p:sp>
      <p:pic>
        <p:nvPicPr>
          <p:cNvPr id="6" name="Picture 5">
            <a:extLst>
              <a:ext uri="{FF2B5EF4-FFF2-40B4-BE49-F238E27FC236}">
                <a16:creationId xmlns:a16="http://schemas.microsoft.com/office/drawing/2014/main" id="{D5C3EB86-0ECB-5BB9-49E6-51A1B4C1008F}"/>
              </a:ext>
            </a:extLst>
          </p:cNvPr>
          <p:cNvPicPr>
            <a:picLocks noChangeAspect="1"/>
          </p:cNvPicPr>
          <p:nvPr/>
        </p:nvPicPr>
        <p:blipFill>
          <a:blip r:embed="rId2"/>
          <a:stretch>
            <a:fillRect/>
          </a:stretch>
        </p:blipFill>
        <p:spPr>
          <a:xfrm>
            <a:off x="4589930" y="2538190"/>
            <a:ext cx="7476565" cy="4032940"/>
          </a:xfrm>
          <a:prstGeom prst="rect">
            <a:avLst/>
          </a:prstGeom>
        </p:spPr>
      </p:pic>
    </p:spTree>
    <p:extLst>
      <p:ext uri="{BB962C8B-B14F-4D97-AF65-F5344CB8AC3E}">
        <p14:creationId xmlns:p14="http://schemas.microsoft.com/office/powerpoint/2010/main" val="303705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36188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Objective</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l"/>
            <a:r>
              <a:rPr lang="en-US" sz="1800" dirty="0">
                <a:solidFill>
                  <a:schemeClr val="tx1">
                    <a:lumMod val="95000"/>
                  </a:schemeClr>
                </a:solidFill>
                <a:latin typeface="Arial" panose="020B0604020202020204" pitchFamily="34" charset="0"/>
                <a:cs typeface="Arial" panose="020B0604020202020204" pitchFamily="34" charset="0"/>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gn="l"/>
            <a:endParaRPr lang="en-US" sz="1800" dirty="0">
              <a:solidFill>
                <a:schemeClr val="tx1">
                  <a:lumMod val="95000"/>
                </a:schemeClr>
              </a:solidFill>
              <a:latin typeface="Arial" panose="020B0604020202020204" pitchFamily="34" charset="0"/>
              <a:cs typeface="Arial" panose="020B0604020202020204" pitchFamily="34" charset="0"/>
            </a:endParaRPr>
          </a:p>
          <a:p>
            <a:pPr algn="l"/>
            <a:r>
              <a:rPr lang="en-US" sz="1800" dirty="0">
                <a:solidFill>
                  <a:schemeClr val="tx1">
                    <a:lumMod val="95000"/>
                  </a:schemeClr>
                </a:solidFill>
                <a:latin typeface="Arial" panose="020B0604020202020204" pitchFamily="34" charset="0"/>
                <a:cs typeface="Arial" panose="020B0604020202020204" pitchFamily="34" charset="0"/>
              </a:rPr>
              <a:t>Now a 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4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Description</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a:xfrm>
            <a:off x="913795" y="1712260"/>
            <a:ext cx="10353762" cy="4078940"/>
          </a:xfrm>
        </p:spPr>
        <p:txBody>
          <a:bodyPr>
            <a:normAutofit lnSpcReduction="10000"/>
          </a:bodyPr>
          <a:lstStyle/>
          <a:p>
            <a:pPr marL="0" indent="0">
              <a:lnSpc>
                <a:spcPct val="103000"/>
              </a:lnSpc>
              <a:spcAft>
                <a:spcPts val="865"/>
              </a:spcAft>
              <a:buSzPts val="1000"/>
              <a:buNone/>
              <a:tabLst>
                <a:tab pos="457200" algn="l"/>
              </a:tabLst>
            </a:pPr>
            <a:endParaRPr lang="en-IN" sz="1800" b="1" dirty="0">
              <a:solidFill>
                <a:schemeClr val="accent2"/>
              </a:solidFill>
            </a:endParaRPr>
          </a:p>
          <a:p>
            <a:pPr indent="-342900">
              <a:lnSpc>
                <a:spcPct val="103000"/>
              </a:lnSpc>
              <a:spcAft>
                <a:spcPts val="865"/>
              </a:spcAft>
              <a:buSzPts val="1000"/>
              <a:buFont typeface="Symbol" panose="05050102010706020507" pitchFamily="18" charset="2"/>
              <a:buChar char=""/>
              <a:tabLst>
                <a:tab pos="457200" algn="l"/>
              </a:tabLst>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 is downloaded from kaggle  i.e BBC news Dataset</a:t>
            </a:r>
          </a:p>
          <a:p>
            <a:pPr indent="-342900" algn="just">
              <a:lnSpc>
                <a:spcPct val="103000"/>
              </a:lnSpc>
              <a:spcAft>
                <a:spcPts val="865"/>
              </a:spcAft>
              <a:buSzPts val="1000"/>
              <a:buFont typeface="Symbol" panose="05050102010706020507" pitchFamily="18" charset="2"/>
              <a:buChar char=""/>
              <a:tabLst>
                <a:tab pos="457200" algn="l"/>
              </a:tabLst>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dataset provided to us contains many rows, and 2 independent </a:t>
            </a:r>
          </a:p>
          <a:p>
            <a:pPr marL="0" indent="0" algn="just">
              <a:lnSpc>
                <a:spcPct val="103000"/>
              </a:lnSpc>
              <a:spcAft>
                <a:spcPts val="865"/>
              </a:spcAft>
              <a:buSzPts val="1000"/>
              <a:buNone/>
              <a:tabLst>
                <a:tab pos="457200" algn="l"/>
              </a:tabLst>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features. We aim to predict category of a news. So this clearly is a </a:t>
            </a:r>
          </a:p>
          <a:p>
            <a:pPr marL="0" indent="0" algn="just">
              <a:lnSpc>
                <a:spcPct val="103000"/>
              </a:lnSpc>
              <a:spcAft>
                <a:spcPts val="865"/>
              </a:spcAft>
              <a:buSzPts val="1000"/>
              <a:buNone/>
              <a:tabLst>
                <a:tab pos="457200" algn="l"/>
              </a:tabLst>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classification problem, and we will train the classification models to </a:t>
            </a:r>
          </a:p>
          <a:p>
            <a:pPr marL="0" indent="0" algn="just">
              <a:lnSpc>
                <a:spcPct val="103000"/>
              </a:lnSpc>
              <a:spcAft>
                <a:spcPts val="865"/>
              </a:spcAft>
              <a:buSzPts val="1000"/>
              <a:buNone/>
              <a:tabLst>
                <a:tab pos="457200" algn="l"/>
              </a:tabLst>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predict the desired outputs based on input News.</a:t>
            </a:r>
            <a:endPar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 Id</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Article id unique given to the record</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Text of the header and article</a:t>
            </a:r>
          </a:p>
          <a:p>
            <a:pPr marL="342900" lvl="0" indent="-342900">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Category</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Category of the article (tech, business, sport, entertainment, politics)</a:t>
            </a:r>
          </a:p>
          <a:p>
            <a:pPr marL="36900" indent="0">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4F835E-8559-21AB-E8D8-49ADB983F05E}"/>
              </a:ext>
            </a:extLst>
          </p:cNvPr>
          <p:cNvPicPr>
            <a:picLocks noChangeAspect="1"/>
          </p:cNvPicPr>
          <p:nvPr/>
        </p:nvPicPr>
        <p:blipFill>
          <a:blip r:embed="rId2"/>
          <a:stretch>
            <a:fillRect/>
          </a:stretch>
        </p:blipFill>
        <p:spPr>
          <a:xfrm>
            <a:off x="8355106" y="2001931"/>
            <a:ext cx="3558989" cy="2706221"/>
          </a:xfrm>
          <a:prstGeom prst="rect">
            <a:avLst/>
          </a:prstGeom>
        </p:spPr>
      </p:pic>
    </p:spTree>
    <p:extLst>
      <p:ext uri="{BB962C8B-B14F-4D97-AF65-F5344CB8AC3E}">
        <p14:creationId xmlns:p14="http://schemas.microsoft.com/office/powerpoint/2010/main" val="297089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D5-DDC2-4D41-8E39-5A146556ABD5}"/>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Analysis step</a:t>
            </a:r>
          </a:p>
        </p:txBody>
      </p:sp>
      <p:pic>
        <p:nvPicPr>
          <p:cNvPr id="5" name="Content Placeholder 4">
            <a:extLst>
              <a:ext uri="{FF2B5EF4-FFF2-40B4-BE49-F238E27FC236}">
                <a16:creationId xmlns:a16="http://schemas.microsoft.com/office/drawing/2014/main" id="{26F11050-F90F-4D6A-A0CC-D2BD995FEAB8}"/>
              </a:ext>
            </a:extLst>
          </p:cNvPr>
          <p:cNvPicPr>
            <a:picLocks noGrp="1" noChangeAspect="1"/>
          </p:cNvPicPr>
          <p:nvPr>
            <p:ph idx="1"/>
          </p:nvPr>
        </p:nvPicPr>
        <p:blipFill rotWithShape="1">
          <a:blip r:embed="rId2"/>
          <a:srcRect l="9338" t="38273" r="11523" b="2785"/>
          <a:stretch/>
        </p:blipFill>
        <p:spPr>
          <a:xfrm>
            <a:off x="1174377" y="2339788"/>
            <a:ext cx="9798424" cy="3683428"/>
          </a:xfrm>
        </p:spPr>
      </p:pic>
    </p:spTree>
    <p:extLst>
      <p:ext uri="{BB962C8B-B14F-4D97-AF65-F5344CB8AC3E}">
        <p14:creationId xmlns:p14="http://schemas.microsoft.com/office/powerpoint/2010/main" val="368152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4283-E019-7B0C-3594-EC3F9A8CDC70}"/>
              </a:ext>
            </a:extLst>
          </p:cNvPr>
          <p:cNvSpPr>
            <a:spLocks noGrp="1"/>
          </p:cNvSpPr>
          <p:nvPr>
            <p:ph type="title"/>
          </p:nvPr>
        </p:nvSpPr>
        <p:spPr>
          <a:xfrm>
            <a:off x="913795" y="609600"/>
            <a:ext cx="5935240" cy="1257300"/>
          </a:xfrm>
        </p:spPr>
        <p:txBody>
          <a:bodyPr>
            <a:normAutofit/>
          </a:bodyPr>
          <a:lstStyle/>
          <a:p>
            <a:r>
              <a:rPr lang="en-IN" dirty="0">
                <a:solidFill>
                  <a:schemeClr val="accent1"/>
                </a:solidFill>
                <a:latin typeface="Arial Rounded MT Bold" panose="020F0704030504030204" pitchFamily="34" charset="0"/>
              </a:rPr>
              <a:t>Data Preprocessing</a:t>
            </a:r>
            <a:endParaRPr lang="en-IN" dirty="0"/>
          </a:p>
        </p:txBody>
      </p:sp>
      <p:sp>
        <p:nvSpPr>
          <p:cNvPr id="3" name="Content Placeholder 2">
            <a:extLst>
              <a:ext uri="{FF2B5EF4-FFF2-40B4-BE49-F238E27FC236}">
                <a16:creationId xmlns:a16="http://schemas.microsoft.com/office/drawing/2014/main" id="{4B616BAA-4679-6BBE-41E1-62939A90587B}"/>
              </a:ext>
            </a:extLst>
          </p:cNvPr>
          <p:cNvSpPr>
            <a:spLocks noGrp="1"/>
          </p:cNvSpPr>
          <p:nvPr>
            <p:ph idx="1"/>
          </p:nvPr>
        </p:nvSpPr>
        <p:spPr/>
        <p:txBody>
          <a:bodyPr>
            <a:normAutofit/>
          </a:bodyPr>
          <a:lstStyle/>
          <a:p>
            <a:pPr marL="285750" indent="-285750" rtl="0">
              <a:lnSpc>
                <a:spcPct val="150000"/>
              </a:lnSpc>
              <a:spcBef>
                <a:spcPts val="0"/>
              </a:spcBef>
              <a:spcAft>
                <a:spcPts val="0"/>
              </a:spcAft>
              <a:buFont typeface="Arial" panose="020B0604020202020204" pitchFamily="34" charset="0"/>
              <a:buChar char="•"/>
            </a:pPr>
            <a:r>
              <a:rPr lang="en-IN" sz="2400" i="0" u="none" strike="noStrike" dirty="0">
                <a:solidFill>
                  <a:schemeClr val="tx1"/>
                </a:solidFill>
                <a:effectLst/>
                <a:latin typeface="Arial" panose="020B0604020202020204" pitchFamily="34" charset="0"/>
                <a:cs typeface="Arial" panose="020B0604020202020204" pitchFamily="34" charset="0"/>
              </a:rPr>
              <a:t>Our data is not preprocessed and it contains a lot of punctuations and numbers. To convert raw data as a preprocessed format(like removing punctuations, numbers, single character, multiple spaces). We had created a function “preprocess_text</a:t>
            </a:r>
            <a:r>
              <a:rPr lang="en-IN" dirty="0">
                <a:solidFill>
                  <a:schemeClr val="tx1"/>
                </a:solidFill>
                <a:latin typeface="Arial" panose="020B0604020202020204" pitchFamily="34" charset="0"/>
                <a:cs typeface="Arial" panose="020B0604020202020204" pitchFamily="34" charset="0"/>
              </a:rPr>
              <a:t>”</a:t>
            </a:r>
            <a:endParaRPr lang="en-IN" dirty="0">
              <a:solidFill>
                <a:schemeClr val="tx1"/>
              </a:solidFill>
              <a:effectLst/>
              <a:latin typeface="Arial" panose="020B0604020202020204" pitchFamily="34" charset="0"/>
              <a:cs typeface="Arial" panose="020B0604020202020204" pitchFamily="34" charset="0"/>
            </a:endParaRPr>
          </a:p>
          <a:p>
            <a:pPr marL="285750" indent="-285750" rtl="0">
              <a:lnSpc>
                <a:spcPct val="150000"/>
              </a:lnSpc>
              <a:spcBef>
                <a:spcPts val="0"/>
              </a:spcBef>
              <a:spcAft>
                <a:spcPts val="1200"/>
              </a:spcAft>
              <a:buFont typeface="Arial" panose="020B0604020202020204" pitchFamily="34" charset="0"/>
              <a:buChar char="•"/>
            </a:pPr>
            <a:r>
              <a:rPr lang="en-IN" sz="2400" i="0" u="none" strike="noStrike" dirty="0">
                <a:solidFill>
                  <a:schemeClr val="tx1"/>
                </a:solidFill>
                <a:effectLst/>
                <a:latin typeface="Arial" panose="020B0604020202020204" pitchFamily="34" charset="0"/>
                <a:cs typeface="Arial" panose="020B0604020202020204" pitchFamily="34" charset="0"/>
              </a:rPr>
              <a:t>After the raw text is preprocessing, we have to encode our labels to numerical encoding as they were categorically encoded before.</a:t>
            </a:r>
            <a:endParaRPr lang="en-IN"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4727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5E7E-BC3D-4026-BC22-4C6D5DC36637}"/>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Feature Engineering</a:t>
            </a:r>
          </a:p>
        </p:txBody>
      </p:sp>
      <p:sp>
        <p:nvSpPr>
          <p:cNvPr id="3" name="Content Placeholder 2">
            <a:extLst>
              <a:ext uri="{FF2B5EF4-FFF2-40B4-BE49-F238E27FC236}">
                <a16:creationId xmlns:a16="http://schemas.microsoft.com/office/drawing/2014/main" id="{55CED8E8-6AC0-4AEF-8017-369AD96A7242}"/>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Checking for imbalanced dataset</a:t>
            </a:r>
          </a:p>
          <a:p>
            <a:r>
              <a:rPr lang="en-IN" dirty="0">
                <a:solidFill>
                  <a:schemeClr val="tx1">
                    <a:lumMod val="95000"/>
                  </a:schemeClr>
                </a:solidFill>
                <a:latin typeface="Arial" panose="020B0604020202020204" pitchFamily="34" charset="0"/>
                <a:cs typeface="Arial" panose="020B0604020202020204" pitchFamily="34" charset="0"/>
              </a:rPr>
              <a:t>Tokenize Data</a:t>
            </a:r>
          </a:p>
          <a:p>
            <a:r>
              <a:rPr lang="en-IN" dirty="0">
                <a:solidFill>
                  <a:schemeClr val="tx1">
                    <a:lumMod val="95000"/>
                  </a:schemeClr>
                </a:solidFill>
                <a:latin typeface="Arial" panose="020B0604020202020204" pitchFamily="34" charset="0"/>
                <a:cs typeface="Arial" panose="020B0604020202020204" pitchFamily="34" charset="0"/>
              </a:rPr>
              <a:t>Stemming</a:t>
            </a:r>
          </a:p>
          <a:p>
            <a:r>
              <a:rPr lang="en-IN" dirty="0">
                <a:solidFill>
                  <a:schemeClr val="tx1">
                    <a:lumMod val="95000"/>
                  </a:schemeClr>
                </a:solidFill>
                <a:latin typeface="Arial" panose="020B0604020202020204" pitchFamily="34" charset="0"/>
                <a:cs typeface="Arial" panose="020B0604020202020204" pitchFamily="34" charset="0"/>
              </a:rPr>
              <a:t>Removing </a:t>
            </a:r>
            <a:r>
              <a:rPr lang="en-IN" dirty="0" err="1">
                <a:solidFill>
                  <a:schemeClr val="tx1">
                    <a:lumMod val="95000"/>
                  </a:schemeClr>
                </a:solidFill>
                <a:latin typeface="Arial" panose="020B0604020202020204" pitchFamily="34" charset="0"/>
                <a:cs typeface="Arial" panose="020B0604020202020204" pitchFamily="34" charset="0"/>
              </a:rPr>
              <a:t>Stopwords</a:t>
            </a:r>
            <a:endParaRPr lang="en-IN" dirty="0">
              <a:solidFill>
                <a:schemeClr val="tx1">
                  <a:lumMod val="95000"/>
                </a:schemeClr>
              </a:solidFill>
              <a:latin typeface="Arial" panose="020B0604020202020204" pitchFamily="34" charset="0"/>
              <a:cs typeface="Arial" panose="020B0604020202020204" pitchFamily="34" charset="0"/>
            </a:endParaRPr>
          </a:p>
          <a:p>
            <a:r>
              <a:rPr lang="en-IN" dirty="0">
                <a:solidFill>
                  <a:schemeClr val="tx1">
                    <a:lumMod val="95000"/>
                  </a:schemeClr>
                </a:solidFill>
                <a:latin typeface="Arial" panose="020B0604020202020204" pitchFamily="34" charset="0"/>
                <a:cs typeface="Arial" panose="020B0604020202020204" pitchFamily="34" charset="0"/>
              </a:rPr>
              <a:t>TF IDF Vectorizer</a:t>
            </a:r>
          </a:p>
        </p:txBody>
      </p:sp>
    </p:spTree>
    <p:extLst>
      <p:ext uri="{BB962C8B-B14F-4D97-AF65-F5344CB8AC3E}">
        <p14:creationId xmlns:p14="http://schemas.microsoft.com/office/powerpoint/2010/main" val="29813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C9A4-70F7-4C87-89B5-C6349F5E20A0}"/>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208015" y="2076450"/>
            <a:ext cx="10353762" cy="437468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83880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6286-A560-4B39-8B66-5DA307D9C786}"/>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Database </a:t>
            </a:r>
          </a:p>
        </p:txBody>
      </p:sp>
      <p:sp>
        <p:nvSpPr>
          <p:cNvPr id="3" name="Content Placeholder 2">
            <a:extLst>
              <a:ext uri="{FF2B5EF4-FFF2-40B4-BE49-F238E27FC236}">
                <a16:creationId xmlns:a16="http://schemas.microsoft.com/office/drawing/2014/main" id="{F2978349-BB0E-4160-BACA-4519F7EE0BBA}"/>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Create Database</a:t>
            </a:r>
          </a:p>
          <a:p>
            <a:r>
              <a:rPr lang="en-IN" dirty="0">
                <a:solidFill>
                  <a:schemeClr val="tx1">
                    <a:lumMod val="95000"/>
                  </a:schemeClr>
                </a:solidFill>
                <a:latin typeface="Arial" panose="020B0604020202020204" pitchFamily="34" charset="0"/>
                <a:cs typeface="Arial" panose="020B0604020202020204" pitchFamily="34" charset="0"/>
              </a:rPr>
              <a:t>Create Collection</a:t>
            </a:r>
          </a:p>
          <a:p>
            <a:r>
              <a:rPr lang="en-IN" dirty="0">
                <a:solidFill>
                  <a:schemeClr val="tx1">
                    <a:lumMod val="95000"/>
                  </a:schemeClr>
                </a:solidFill>
                <a:latin typeface="Arial" panose="020B0604020202020204" pitchFamily="34" charset="0"/>
                <a:cs typeface="Arial" panose="020B0604020202020204" pitchFamily="34" charset="0"/>
              </a:rPr>
              <a:t>Insertion of Data</a:t>
            </a:r>
          </a:p>
        </p:txBody>
      </p:sp>
      <p:pic>
        <p:nvPicPr>
          <p:cNvPr id="5" name="Picture 4">
            <a:extLst>
              <a:ext uri="{FF2B5EF4-FFF2-40B4-BE49-F238E27FC236}">
                <a16:creationId xmlns:a16="http://schemas.microsoft.com/office/drawing/2014/main" id="{89F359C7-AF9E-4D2F-8F51-FE983FA205E3}"/>
              </a:ext>
            </a:extLst>
          </p:cNvPr>
          <p:cNvPicPr>
            <a:picLocks noChangeAspect="1"/>
          </p:cNvPicPr>
          <p:nvPr/>
        </p:nvPicPr>
        <p:blipFill rotWithShape="1">
          <a:blip r:embed="rId2"/>
          <a:srcRect l="32547" t="28502" r="14747" b="41652"/>
          <a:stretch/>
        </p:blipFill>
        <p:spPr>
          <a:xfrm>
            <a:off x="3967992" y="1954634"/>
            <a:ext cx="7239699" cy="32045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2CB73F2-7CB2-4077-BCEC-FE5F992A0198}"/>
              </a:ext>
            </a:extLst>
          </p:cNvPr>
          <p:cNvPicPr>
            <a:picLocks noChangeAspect="1"/>
          </p:cNvPicPr>
          <p:nvPr/>
        </p:nvPicPr>
        <p:blipFill>
          <a:blip r:embed="rId3"/>
          <a:stretch>
            <a:fillRect/>
          </a:stretch>
        </p:blipFill>
        <p:spPr>
          <a:xfrm>
            <a:off x="0" y="5148261"/>
            <a:ext cx="2676525" cy="1704975"/>
          </a:xfrm>
          <a:prstGeom prst="rect">
            <a:avLst/>
          </a:prstGeom>
        </p:spPr>
      </p:pic>
    </p:spTree>
    <p:extLst>
      <p:ext uri="{BB962C8B-B14F-4D97-AF65-F5344CB8AC3E}">
        <p14:creationId xmlns:p14="http://schemas.microsoft.com/office/powerpoint/2010/main" val="31322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FA4-B495-4937-B76C-ABE29EB9BB11}"/>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Selection</a:t>
            </a:r>
          </a:p>
        </p:txBody>
      </p:sp>
      <p:sp>
        <p:nvSpPr>
          <p:cNvPr id="3" name="Content Placeholder 2">
            <a:extLst>
              <a:ext uri="{FF2B5EF4-FFF2-40B4-BE49-F238E27FC236}">
                <a16:creationId xmlns:a16="http://schemas.microsoft.com/office/drawing/2014/main" id="{CDF9F9B8-B4D1-443A-875A-A7BC8513B9EC}"/>
              </a:ext>
            </a:extLst>
          </p:cNvPr>
          <p:cNvSpPr>
            <a:spLocks noGrp="1"/>
          </p:cNvSpPr>
          <p:nvPr>
            <p:ph idx="1"/>
          </p:nvPr>
        </p:nvSpPr>
        <p:spPr/>
        <p:txBody>
          <a:bodyPr>
            <a:normAutofit/>
          </a:bodyPr>
          <a:lstStyle/>
          <a:p>
            <a:r>
              <a:rPr lang="en-IN" sz="2400" dirty="0">
                <a:solidFill>
                  <a:schemeClr val="tx1">
                    <a:lumMod val="95000"/>
                  </a:schemeClr>
                </a:solidFill>
                <a:latin typeface="Arial" panose="020B0604020202020204" pitchFamily="34" charset="0"/>
                <a:cs typeface="Arial" panose="020B0604020202020204" pitchFamily="34" charset="0"/>
              </a:rPr>
              <a:t>In model training , used two different Machine Learning model</a:t>
            </a:r>
          </a:p>
          <a:p>
            <a:r>
              <a:rPr lang="en-IN" sz="2400" dirty="0">
                <a:solidFill>
                  <a:schemeClr val="tx1">
                    <a:lumMod val="95000"/>
                  </a:schemeClr>
                </a:solidFill>
                <a:latin typeface="Arial" panose="020B0604020202020204" pitchFamily="34" charset="0"/>
                <a:cs typeface="Arial" panose="020B0604020202020204" pitchFamily="34" charset="0"/>
              </a:rPr>
              <a:t>Evaluate Classification Models using Logistic Regression and Random Forest Classifier.</a:t>
            </a:r>
          </a:p>
          <a:p>
            <a:r>
              <a:rPr lang="en-IN" sz="2400" dirty="0">
                <a:solidFill>
                  <a:schemeClr val="tx1">
                    <a:lumMod val="95000"/>
                  </a:schemeClr>
                </a:solidFill>
                <a:latin typeface="Arial" panose="020B0604020202020204" pitchFamily="34" charset="0"/>
                <a:cs typeface="Arial" panose="020B0604020202020204" pitchFamily="34" charset="0"/>
              </a:rPr>
              <a:t>First we trained Logistic Regression Model with the Accuracy of 97%.</a:t>
            </a:r>
          </a:p>
          <a:p>
            <a:r>
              <a:rPr lang="en-IN" sz="2400" dirty="0">
                <a:solidFill>
                  <a:schemeClr val="tx1">
                    <a:lumMod val="95000"/>
                  </a:schemeClr>
                </a:solidFill>
                <a:latin typeface="Arial" panose="020B0604020202020204" pitchFamily="34" charset="0"/>
                <a:cs typeface="Arial" panose="020B0604020202020204" pitchFamily="34" charset="0"/>
              </a:rPr>
              <a:t>And Second Trained the Random Forest classifier Model with the accuracy of 94%.</a:t>
            </a:r>
          </a:p>
          <a:p>
            <a:r>
              <a:rPr lang="en-IN" sz="2400" dirty="0">
                <a:solidFill>
                  <a:schemeClr val="tx1">
                    <a:lumMod val="95000"/>
                  </a:schemeClr>
                </a:solidFill>
                <a:latin typeface="Arial" panose="020B0604020202020204" pitchFamily="34" charset="0"/>
                <a:cs typeface="Arial" panose="020B0604020202020204" pitchFamily="34" charset="0"/>
              </a:rPr>
              <a:t>Select the model with the best score for model deployment.</a:t>
            </a:r>
          </a:p>
        </p:txBody>
      </p:sp>
    </p:spTree>
    <p:extLst>
      <p:ext uri="{BB962C8B-B14F-4D97-AF65-F5344CB8AC3E}">
        <p14:creationId xmlns:p14="http://schemas.microsoft.com/office/powerpoint/2010/main" val="3390593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1025</TotalTime>
  <Words>428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Arial</vt:lpstr>
      <vt:lpstr>Arial Rounded MT Bold</vt:lpstr>
      <vt:lpstr>Calibri</vt:lpstr>
      <vt:lpstr>Goudy Old Style</vt:lpstr>
      <vt:lpstr>Symbol</vt:lpstr>
      <vt:lpstr>Wingdings 2</vt:lpstr>
      <vt:lpstr>SlateVTI</vt:lpstr>
      <vt:lpstr>News Articles Sorting</vt:lpstr>
      <vt:lpstr>Objective</vt:lpstr>
      <vt:lpstr>Data Description</vt:lpstr>
      <vt:lpstr>Data Analysis step</vt:lpstr>
      <vt:lpstr>Data Preprocessing</vt:lpstr>
      <vt:lpstr>Feature Engineering</vt:lpstr>
      <vt:lpstr>Architecture</vt:lpstr>
      <vt:lpstr>Database </vt:lpstr>
      <vt:lpstr>Model Selection</vt:lpstr>
      <vt:lpstr>Model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Umang tank</dc:creator>
  <cp:lastModifiedBy>Raushan kumar</cp:lastModifiedBy>
  <cp:revision>13</cp:revision>
  <dcterms:created xsi:type="dcterms:W3CDTF">2022-02-21T17:51:42Z</dcterms:created>
  <dcterms:modified xsi:type="dcterms:W3CDTF">2023-08-20T18:56:05Z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