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27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2D196761-EE1D-0C49-9727-9D840F08DA28}" type="datetimeFigureOut">
              <a:rPr lang="en-US" smtClean="0"/>
              <a:t>11/08/19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217969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D196761-EE1D-0C49-9727-9D840F08DA28}" type="datetimeFigureOut">
              <a:rPr lang="en-US" smtClean="0"/>
              <a:t>11/08/19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329697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D196761-EE1D-0C49-9727-9D840F08DA28}" type="datetimeFigureOut">
              <a:rPr lang="en-US" smtClean="0"/>
              <a:t>11/08/19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283232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D196761-EE1D-0C49-9727-9D840F08DA28}" type="datetimeFigureOut">
              <a:rPr lang="en-US" smtClean="0"/>
              <a:t>11/08/19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387773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2D196761-EE1D-0C49-9727-9D840F08DA28}" type="datetimeFigureOut">
              <a:rPr lang="en-US" smtClean="0"/>
              <a:t>11/08/19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306306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2D196761-EE1D-0C49-9727-9D840F08DA28}" type="datetimeFigureOut">
              <a:rPr lang="en-US" smtClean="0"/>
              <a:t>11/08/19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98562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2D196761-EE1D-0C49-9727-9D840F08DA28}" type="datetimeFigureOut">
              <a:rPr lang="en-US" smtClean="0"/>
              <a:t>11/08/19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345069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2D196761-EE1D-0C49-9727-9D840F08DA28}" type="datetimeFigureOut">
              <a:rPr lang="en-US" smtClean="0"/>
              <a:t>11/08/19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31059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96761-EE1D-0C49-9727-9D840F08DA28}" type="datetimeFigureOut">
              <a:rPr lang="en-US" smtClean="0"/>
              <a:t>11/08/19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72008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D196761-EE1D-0C49-9727-9D840F08DA28}" type="datetimeFigureOut">
              <a:rPr lang="en-US" smtClean="0"/>
              <a:t>11/08/19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23861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D196761-EE1D-0C49-9727-9D840F08DA28}" type="datetimeFigureOut">
              <a:rPr lang="en-US" smtClean="0"/>
              <a:t>11/08/19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FADF9-E5B5-274B-984F-35F7A09AD392}" type="slidenum">
              <a:rPr lang="en-US" smtClean="0"/>
              <a:t>‹#›</a:t>
            </a:fld>
            <a:endParaRPr lang="en-US"/>
          </a:p>
        </p:txBody>
      </p:sp>
    </p:spTree>
    <p:extLst>
      <p:ext uri="{BB962C8B-B14F-4D97-AF65-F5344CB8AC3E}">
        <p14:creationId xmlns:p14="http://schemas.microsoft.com/office/powerpoint/2010/main" val="496732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96761-EE1D-0C49-9727-9D840F08DA28}" type="datetimeFigureOut">
              <a:rPr lang="en-US" smtClean="0"/>
              <a:t>11/08/19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FADF9-E5B5-274B-984F-35F7A09AD392}" type="slidenum">
              <a:rPr lang="en-US" smtClean="0"/>
              <a:t>‹#›</a:t>
            </a:fld>
            <a:endParaRPr lang="en-US"/>
          </a:p>
        </p:txBody>
      </p:sp>
    </p:spTree>
    <p:extLst>
      <p:ext uri="{BB962C8B-B14F-4D97-AF65-F5344CB8AC3E}">
        <p14:creationId xmlns:p14="http://schemas.microsoft.com/office/powerpoint/2010/main" val="221902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SD-WAN based light</a:t>
            </a:r>
            <a:r>
              <a:rPr lang="en-US" smtClean="0"/>
              <a:t>-weight cloud </a:t>
            </a:r>
            <a:r>
              <a:rPr lang="en-US" dirty="0" smtClean="0"/>
              <a:t>assisted multicast</a:t>
            </a:r>
            <a:endParaRPr lang="en-US" dirty="0"/>
          </a:p>
        </p:txBody>
      </p:sp>
      <p:sp>
        <p:nvSpPr>
          <p:cNvPr id="3" name="Subtitle 2"/>
          <p:cNvSpPr>
            <a:spLocks noGrp="1"/>
          </p:cNvSpPr>
          <p:nvPr>
            <p:ph type="subTitle" idx="1"/>
          </p:nvPr>
        </p:nvSpPr>
        <p:spPr/>
        <p:txBody>
          <a:bodyPr/>
          <a:lstStyle/>
          <a:p>
            <a:r>
              <a:rPr lang="en-US" dirty="0" err="1" smtClean="0"/>
              <a:t>Balaji</a:t>
            </a:r>
            <a:r>
              <a:rPr lang="en-US" dirty="0" smtClean="0"/>
              <a:t> </a:t>
            </a:r>
            <a:r>
              <a:rPr lang="en-US" dirty="0" err="1" smtClean="0"/>
              <a:t>Venkat</a:t>
            </a:r>
            <a:r>
              <a:rPr lang="en-US" dirty="0" smtClean="0"/>
              <a:t> </a:t>
            </a:r>
            <a:r>
              <a:rPr lang="en-US" dirty="0" err="1" smtClean="0"/>
              <a:t>Venkataswami</a:t>
            </a:r>
            <a:endParaRPr lang="en-US" dirty="0" smtClean="0"/>
          </a:p>
          <a:p>
            <a:r>
              <a:rPr lang="en-US" dirty="0" smtClean="0"/>
              <a:t>Ganesh </a:t>
            </a:r>
            <a:r>
              <a:rPr lang="en-US" dirty="0" err="1" smtClean="0"/>
              <a:t>Chennimalai</a:t>
            </a:r>
            <a:r>
              <a:rPr lang="en-US" dirty="0" smtClean="0"/>
              <a:t> </a:t>
            </a:r>
            <a:r>
              <a:rPr lang="en-US" smtClean="0"/>
              <a:t>Sankaran</a:t>
            </a:r>
            <a:endParaRPr lang="en-US" dirty="0" smtClean="0"/>
          </a:p>
          <a:p>
            <a:r>
              <a:rPr lang="de-DE" dirty="0" smtClean="0"/>
              <a:t>© 2019</a:t>
            </a:r>
            <a:endParaRPr lang="en-US" dirty="0"/>
          </a:p>
        </p:txBody>
      </p:sp>
    </p:spTree>
    <p:extLst>
      <p:ext uri="{BB962C8B-B14F-4D97-AF65-F5344CB8AC3E}">
        <p14:creationId xmlns:p14="http://schemas.microsoft.com/office/powerpoint/2010/main" val="32984142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Novelty</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smtClean="0"/>
              <a:t>This provides a mechanism to facilitate multicast that is</a:t>
            </a:r>
          </a:p>
          <a:p>
            <a:pPr lvl="1"/>
            <a:r>
              <a:rPr lang="en-US" sz="5600" dirty="0" smtClean="0"/>
              <a:t>Easy to deploy.</a:t>
            </a:r>
          </a:p>
          <a:p>
            <a:pPr lvl="1"/>
            <a:r>
              <a:rPr lang="en-US" sz="5600" dirty="0" smtClean="0"/>
              <a:t>Provides a lightweight mechanism for the SDN controller and Orchestrator</a:t>
            </a:r>
          </a:p>
          <a:p>
            <a:pPr lvl="2"/>
            <a:r>
              <a:rPr lang="en-US" sz="5600" dirty="0" smtClean="0"/>
              <a:t>Controller and Orchestrator could exist as a lightweight VM that dispenses the replication.</a:t>
            </a:r>
          </a:p>
          <a:p>
            <a:pPr lvl="2"/>
            <a:r>
              <a:rPr lang="en-US" sz="5600" dirty="0" smtClean="0"/>
              <a:t>Could be a plugin for existing SDN controllers.</a:t>
            </a:r>
          </a:p>
          <a:p>
            <a:pPr lvl="1"/>
            <a:r>
              <a:rPr lang="en-US" sz="5600" dirty="0" smtClean="0"/>
              <a:t>Easy to provision at the source and destination end hosts.</a:t>
            </a:r>
          </a:p>
          <a:p>
            <a:pPr lvl="1"/>
            <a:r>
              <a:rPr lang="en-US" sz="5600" dirty="0" smtClean="0"/>
              <a:t>Easy to replicate at scale in the cloud</a:t>
            </a:r>
          </a:p>
          <a:p>
            <a:pPr lvl="1"/>
            <a:r>
              <a:rPr lang="en-US" sz="5600" dirty="0" smtClean="0"/>
              <a:t>Requires software based solutions with the CRs being spun off as a VM/Container</a:t>
            </a:r>
          </a:p>
          <a:p>
            <a:pPr lvl="1"/>
            <a:r>
              <a:rPr lang="en-US" sz="5600" dirty="0" smtClean="0"/>
              <a:t>Uses light-weight tunneling at the Edge boxes where such tunnels exist between the Edge boxes and the CR + Load-balancer.</a:t>
            </a:r>
          </a:p>
          <a:p>
            <a:pPr lvl="1"/>
            <a:r>
              <a:rPr lang="en-US" sz="5600" dirty="0" smtClean="0"/>
              <a:t>Uses the splicing of PIM state with the tunnels as the data plane stream delivery mechanism.</a:t>
            </a:r>
          </a:p>
          <a:p>
            <a:pPr lvl="1"/>
            <a:r>
              <a:rPr lang="en-US" sz="5600" dirty="0" smtClean="0"/>
              <a:t>Number of CRs can easily be scaled by merely spawning a larger number of VMs for replication (CRs).</a:t>
            </a:r>
          </a:p>
          <a:p>
            <a:pPr lvl="1"/>
            <a:r>
              <a:rPr lang="en-US" sz="5600" dirty="0" smtClean="0"/>
              <a:t>Monitoring could be done on the Edge boxes and the CRs to facilitate statistics collection and reporting on bandwidth used, delay experienced which in turn can tune the compression algorithms.</a:t>
            </a:r>
          </a:p>
          <a:p>
            <a:pPr lvl="1"/>
            <a:r>
              <a:rPr lang="en-US" sz="5600" dirty="0" smtClean="0"/>
              <a:t>A purely web based deployment mechanism will be in vogue.</a:t>
            </a:r>
          </a:p>
          <a:p>
            <a:pPr lvl="1"/>
            <a:r>
              <a:rPr lang="en-US" sz="5600" dirty="0" smtClean="0"/>
              <a:t>There is no PIM state in the Internet of any kind</a:t>
            </a:r>
            <a:endParaRPr lang="en-US" sz="5600" dirty="0"/>
          </a:p>
          <a:p>
            <a:pPr lvl="1"/>
            <a:r>
              <a:rPr lang="en-US" sz="5600" dirty="0" smtClean="0"/>
              <a:t>No configuration of PIM in the WAN and no PIM-based forwarding state in the Cloud Replicators.</a:t>
            </a:r>
          </a:p>
          <a:p>
            <a:pPr lvl="2"/>
            <a:r>
              <a:rPr lang="en-US" sz="5600" dirty="0" smtClean="0"/>
              <a:t>Seamlessly CR replicates whatever is given to it.</a:t>
            </a:r>
          </a:p>
          <a:p>
            <a:pPr lvl="2"/>
            <a:r>
              <a:rPr lang="en-US" sz="5600" dirty="0" smtClean="0"/>
              <a:t>CR is a thin replicator with minimal state.</a:t>
            </a:r>
          </a:p>
          <a:p>
            <a:pPr lvl="2"/>
            <a:r>
              <a:rPr lang="en-US" sz="5600" dirty="0" smtClean="0"/>
              <a:t>Is totally agnostic of PIM and other multicast protocols.</a:t>
            </a:r>
          </a:p>
          <a:p>
            <a:pPr lvl="1"/>
            <a:r>
              <a:rPr lang="en-US" sz="6000" dirty="0" smtClean="0"/>
              <a:t>Will be applicable to IPv6 as well with multicast v6 state restricted to within the sites in the SD-WAN deployment</a:t>
            </a:r>
            <a:r>
              <a:rPr lang="en-US" sz="6000" dirty="0" smtClean="0"/>
              <a:t>.</a:t>
            </a:r>
          </a:p>
          <a:p>
            <a:pPr lvl="1"/>
            <a:r>
              <a:rPr lang="en-US" sz="6000" dirty="0" smtClean="0"/>
              <a:t>The IP-in-IP encapsulation can be GRE or something </a:t>
            </a:r>
            <a:r>
              <a:rPr lang="en-US" sz="6000" dirty="0" err="1" smtClean="0"/>
              <a:t>propreitary</a:t>
            </a:r>
            <a:r>
              <a:rPr lang="en-US" sz="6000" dirty="0" smtClean="0"/>
              <a:t> to this SD-WAN </a:t>
            </a:r>
            <a:r>
              <a:rPr lang="en-US" sz="6000" smtClean="0"/>
              <a:t>multicast solution.</a:t>
            </a:r>
            <a:endParaRPr lang="en-US" sz="6000" dirty="0" smtClean="0"/>
          </a:p>
          <a:p>
            <a:pPr lvl="1"/>
            <a:endParaRPr lang="en-US" sz="4300" dirty="0"/>
          </a:p>
        </p:txBody>
      </p:sp>
    </p:spTree>
    <p:extLst>
      <p:ext uri="{BB962C8B-B14F-4D97-AF65-F5344CB8AC3E}">
        <p14:creationId xmlns:p14="http://schemas.microsoft.com/office/powerpoint/2010/main" val="18190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art and references</a:t>
            </a:r>
            <a:r>
              <a:rPr lang="mr-IN"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TODO : References and prior art.</a:t>
            </a:r>
          </a:p>
          <a:p>
            <a:r>
              <a:rPr lang="en-US" dirty="0"/>
              <a:t>        Comparison with</a:t>
            </a:r>
          </a:p>
          <a:p>
            <a:r>
              <a:rPr lang="mr-IN" dirty="0"/>
              <a:t>        - Viptela (Cisco)</a:t>
            </a:r>
          </a:p>
          <a:p>
            <a:r>
              <a:rPr lang="mr-IN" dirty="0"/>
              <a:t>        - Aryaka</a:t>
            </a:r>
          </a:p>
          <a:p>
            <a:r>
              <a:rPr lang="mr-IN" dirty="0"/>
              <a:t>        - Velocloud</a:t>
            </a:r>
          </a:p>
          <a:p>
            <a:r>
              <a:rPr lang="mr-IN" dirty="0"/>
              <a:t>        - Versa</a:t>
            </a:r>
          </a:p>
          <a:p>
            <a:r>
              <a:rPr lang="en-US" dirty="0"/>
              <a:t>        - </a:t>
            </a:r>
            <a:r>
              <a:rPr lang="en-US" dirty="0" err="1"/>
              <a:t>Netscaler</a:t>
            </a:r>
            <a:r>
              <a:rPr lang="en-US" dirty="0"/>
              <a:t> SD-WAN</a:t>
            </a:r>
          </a:p>
          <a:p>
            <a:r>
              <a:rPr lang="mr-IN" dirty="0"/>
              <a:t>        - 128 Technologies</a:t>
            </a:r>
          </a:p>
          <a:p>
            <a:r>
              <a:rPr lang="en-US" dirty="0"/>
              <a:t>        - </a:t>
            </a:r>
            <a:r>
              <a:rPr lang="en-US" dirty="0" err="1"/>
              <a:t>Nuage</a:t>
            </a:r>
            <a:r>
              <a:rPr lang="en-US" dirty="0"/>
              <a:t> Networks</a:t>
            </a:r>
          </a:p>
          <a:p>
            <a:r>
              <a:rPr lang="mr-IN" dirty="0"/>
              <a:t>        - Juniper</a:t>
            </a:r>
          </a:p>
          <a:p>
            <a:r>
              <a:rPr lang="en-US" dirty="0"/>
              <a:t>        - and a few others.</a:t>
            </a:r>
            <a:endParaRPr lang="en-US" dirty="0"/>
          </a:p>
        </p:txBody>
      </p:sp>
    </p:spTree>
    <p:extLst>
      <p:ext uri="{BB962C8B-B14F-4D97-AF65-F5344CB8AC3E}">
        <p14:creationId xmlns:p14="http://schemas.microsoft.com/office/powerpoint/2010/main" val="229984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Multicast facilitation is a requirement among set of sites sought to be connected through SD-WAN</a:t>
            </a:r>
          </a:p>
          <a:p>
            <a:r>
              <a:rPr lang="en-US" dirty="0" smtClean="0"/>
              <a:t>With NO explicit multicast PIM state in the WAN, multicasting ought to be facilitated.</a:t>
            </a:r>
          </a:p>
          <a:p>
            <a:r>
              <a:rPr lang="en-US" dirty="0" smtClean="0"/>
              <a:t>Must keep the multicast state restricted to the SD-</a:t>
            </a:r>
            <a:r>
              <a:rPr lang="en-US" smtClean="0"/>
              <a:t>WAN sites.</a:t>
            </a:r>
            <a:endParaRPr lang="en-US" dirty="0" smtClean="0"/>
          </a:p>
          <a:p>
            <a:r>
              <a:rPr lang="en-US" dirty="0" smtClean="0"/>
              <a:t>With minimal control plane exchanges multicasting ought to be facilitated.</a:t>
            </a:r>
          </a:p>
          <a:p>
            <a:r>
              <a:rPr lang="en-US" dirty="0" smtClean="0"/>
              <a:t>Data plane ought to be simple with context indication in a key that facilitates replication.</a:t>
            </a:r>
          </a:p>
          <a:p>
            <a:r>
              <a:rPr lang="en-US" dirty="0" smtClean="0"/>
              <a:t>Setup of the multicast source and receivers should be minimal and seamless.</a:t>
            </a:r>
          </a:p>
          <a:p>
            <a:r>
              <a:rPr lang="en-US" dirty="0" smtClean="0"/>
              <a:t>No Multicast PIM state in the cloud at all should be required !!!</a:t>
            </a:r>
          </a:p>
          <a:p>
            <a:pPr lvl="1"/>
            <a:r>
              <a:rPr lang="en-US" dirty="0" smtClean="0"/>
              <a:t>Forwarding state in Cloud Replicators are not PIM based.</a:t>
            </a:r>
          </a:p>
          <a:p>
            <a:pPr lvl="1"/>
            <a:r>
              <a:rPr lang="en-US" dirty="0" smtClean="0"/>
              <a:t>Just Source Edge box from which to receive the stream</a:t>
            </a:r>
          </a:p>
          <a:p>
            <a:pPr lvl="1"/>
            <a:r>
              <a:rPr lang="en-US" dirty="0" smtClean="0"/>
              <a:t>And Destination Edge boxes to which stream is to be replicated.</a:t>
            </a:r>
          </a:p>
          <a:p>
            <a:r>
              <a:rPr lang="en-US" dirty="0" smtClean="0"/>
              <a:t>Multicast state within a site should be spliced with the minimal state in the cloud facilitator.</a:t>
            </a:r>
          </a:p>
          <a:p>
            <a:endParaRPr lang="en-US" dirty="0"/>
          </a:p>
        </p:txBody>
      </p:sp>
    </p:spTree>
    <p:extLst>
      <p:ext uri="{BB962C8B-B14F-4D97-AF65-F5344CB8AC3E}">
        <p14:creationId xmlns:p14="http://schemas.microsoft.com/office/powerpoint/2010/main" val="36103566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of the invention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Components of the scheme</a:t>
            </a:r>
          </a:p>
          <a:p>
            <a:pPr lvl="1"/>
            <a:r>
              <a:rPr lang="en-US" dirty="0" smtClean="0"/>
              <a:t>Cloud replicator </a:t>
            </a:r>
          </a:p>
          <a:p>
            <a:pPr lvl="1"/>
            <a:r>
              <a:rPr lang="en-US" dirty="0" smtClean="0"/>
              <a:t>Edge SD-WAN box at branch offices and HQ sites</a:t>
            </a:r>
          </a:p>
          <a:p>
            <a:pPr lvl="1"/>
            <a:r>
              <a:rPr lang="en-US" dirty="0" smtClean="0"/>
              <a:t>Web based multicast orchestrator</a:t>
            </a:r>
          </a:p>
          <a:p>
            <a:pPr lvl="1"/>
            <a:r>
              <a:rPr lang="en-US" dirty="0" smtClean="0"/>
              <a:t>SDN Controller than can be in-built with the Orchestrator or exist separately.</a:t>
            </a:r>
          </a:p>
          <a:p>
            <a:pPr lvl="1"/>
            <a:r>
              <a:rPr lang="en-US" dirty="0" smtClean="0"/>
              <a:t>Tunnels between Edge box and cloud replicator</a:t>
            </a:r>
          </a:p>
          <a:p>
            <a:pPr lvl="2"/>
            <a:r>
              <a:rPr lang="en-US" dirty="0" smtClean="0"/>
              <a:t>Includes source tunnel from source branch site/HQ site</a:t>
            </a:r>
          </a:p>
          <a:p>
            <a:pPr lvl="2"/>
            <a:r>
              <a:rPr lang="en-US" dirty="0" smtClean="0"/>
              <a:t>Includes destination tunnels to branch sites/HQ site</a:t>
            </a:r>
          </a:p>
          <a:p>
            <a:pPr lvl="2"/>
            <a:r>
              <a:rPr lang="en-US" dirty="0" smtClean="0"/>
              <a:t>Preferable GRE based</a:t>
            </a:r>
          </a:p>
          <a:p>
            <a:pPr lvl="3"/>
            <a:r>
              <a:rPr lang="en-US" dirty="0" smtClean="0"/>
              <a:t>Where the GRE key provides the context.</a:t>
            </a:r>
          </a:p>
          <a:p>
            <a:pPr lvl="1"/>
            <a:r>
              <a:rPr lang="en-US" dirty="0" smtClean="0"/>
              <a:t>Multicast state within the site to facilitate multicast replication within the site.</a:t>
            </a:r>
          </a:p>
          <a:p>
            <a:pPr lvl="1"/>
            <a:r>
              <a:rPr lang="en-US" dirty="0" smtClean="0"/>
              <a:t>For PIM-SM all Edge Boxes stated to be Rendezvous Points (RPs) for their respective sites.</a:t>
            </a:r>
          </a:p>
          <a:p>
            <a:pPr lvl="1"/>
            <a:r>
              <a:rPr lang="en-US" dirty="0" smtClean="0"/>
              <a:t>At the source site the Edge box is the RP as well building the Shortest </a:t>
            </a:r>
            <a:r>
              <a:rPr lang="en-US" smtClean="0"/>
              <a:t>Path Tree </a:t>
            </a:r>
            <a:r>
              <a:rPr lang="en-US" dirty="0" smtClean="0"/>
              <a:t>to source on the same interface on which it replicates for other receivers (akin to router on a stick).</a:t>
            </a:r>
          </a:p>
          <a:p>
            <a:pPr lvl="1"/>
            <a:r>
              <a:rPr lang="en-US" dirty="0" smtClean="0"/>
              <a:t>Alternatively at the source site any router (1 or more hops away from source host) could be considered the RP. The Edge box at the source site could be configured from the Controller with the RP address through the Web based Orchestrator interface. </a:t>
            </a:r>
          </a:p>
          <a:p>
            <a:pPr lvl="1"/>
            <a:r>
              <a:rPr lang="en-US" dirty="0" smtClean="0"/>
              <a:t>Load balancers in the cloud that help in sharing the cloud replicators’ load.</a:t>
            </a:r>
          </a:p>
          <a:p>
            <a:pPr lvl="1"/>
            <a:r>
              <a:rPr lang="en-US" dirty="0" smtClean="0"/>
              <a:t>No PIM state in the cloud / SDN Controller / Orchestrator.</a:t>
            </a:r>
          </a:p>
        </p:txBody>
      </p:sp>
    </p:spTree>
    <p:extLst>
      <p:ext uri="{BB962C8B-B14F-4D97-AF65-F5344CB8AC3E}">
        <p14:creationId xmlns:p14="http://schemas.microsoft.com/office/powerpoint/2010/main" val="22776514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Plane sequence</a:t>
            </a:r>
            <a:endParaRPr lang="en-US" dirty="0"/>
          </a:p>
        </p:txBody>
      </p:sp>
      <p:sp>
        <p:nvSpPr>
          <p:cNvPr id="3" name="Content Placeholder 2"/>
          <p:cNvSpPr>
            <a:spLocks noGrp="1"/>
          </p:cNvSpPr>
          <p:nvPr>
            <p:ph idx="1"/>
          </p:nvPr>
        </p:nvSpPr>
        <p:spPr/>
        <p:txBody>
          <a:bodyPr>
            <a:normAutofit fontScale="40000" lnSpcReduction="20000"/>
          </a:bodyPr>
          <a:lstStyle/>
          <a:p>
            <a:r>
              <a:rPr lang="en-US" sz="4500" dirty="0"/>
              <a:t>O</a:t>
            </a:r>
            <a:r>
              <a:rPr lang="en-US" sz="4500" dirty="0" smtClean="0"/>
              <a:t>rchestrator along with Controller allocates</a:t>
            </a:r>
          </a:p>
          <a:p>
            <a:pPr lvl="1"/>
            <a:r>
              <a:rPr lang="en-US" sz="3800" dirty="0" smtClean="0"/>
              <a:t>(a) GRE key context for multicast stream and CR-IP address</a:t>
            </a:r>
          </a:p>
          <a:p>
            <a:pPr lvl="1"/>
            <a:r>
              <a:rPr lang="en-US" sz="3800" dirty="0" smtClean="0"/>
              <a:t>(b) Multicast class D address for stream</a:t>
            </a:r>
          </a:p>
          <a:p>
            <a:pPr lvl="1"/>
            <a:r>
              <a:rPr lang="de-DE" sz="3800" dirty="0" smtClean="0"/>
              <a:t>(c) Designates </a:t>
            </a:r>
            <a:r>
              <a:rPr lang="de-DE" sz="3800" dirty="0" err="1" smtClean="0"/>
              <a:t>source</a:t>
            </a:r>
            <a:r>
              <a:rPr lang="de-DE" sz="3800" dirty="0" smtClean="0"/>
              <a:t> </a:t>
            </a:r>
            <a:r>
              <a:rPr lang="de-DE" sz="3800" dirty="0" err="1" smtClean="0"/>
              <a:t>of</a:t>
            </a:r>
            <a:r>
              <a:rPr lang="de-DE" sz="3800" dirty="0" smtClean="0"/>
              <a:t> </a:t>
            </a:r>
            <a:r>
              <a:rPr lang="de-DE" sz="3800" dirty="0" err="1" smtClean="0"/>
              <a:t>multicast</a:t>
            </a:r>
            <a:r>
              <a:rPr lang="de-DE" sz="3800" dirty="0" smtClean="0"/>
              <a:t> </a:t>
            </a:r>
            <a:r>
              <a:rPr lang="de-DE" sz="3800" dirty="0" err="1" smtClean="0"/>
              <a:t>stream</a:t>
            </a:r>
            <a:endParaRPr lang="de-DE" sz="3800" dirty="0" smtClean="0"/>
          </a:p>
          <a:p>
            <a:pPr lvl="1"/>
            <a:r>
              <a:rPr lang="de-DE" sz="3800" dirty="0" smtClean="0"/>
              <a:t>(d) </a:t>
            </a:r>
            <a:r>
              <a:rPr lang="de-DE" sz="3800" dirty="0" err="1" smtClean="0"/>
              <a:t>Establishes</a:t>
            </a:r>
            <a:r>
              <a:rPr lang="de-DE" sz="3800" dirty="0" smtClean="0"/>
              <a:t> </a:t>
            </a:r>
            <a:r>
              <a:rPr lang="de-DE" sz="3800" dirty="0" err="1" smtClean="0"/>
              <a:t>state</a:t>
            </a:r>
            <a:r>
              <a:rPr lang="de-DE" sz="3800" dirty="0" smtClean="0"/>
              <a:t> </a:t>
            </a:r>
            <a:r>
              <a:rPr lang="de-DE" sz="3800" dirty="0" err="1" smtClean="0"/>
              <a:t>at</a:t>
            </a:r>
            <a:r>
              <a:rPr lang="de-DE" sz="3800" dirty="0" smtClean="0"/>
              <a:t> Edge box </a:t>
            </a:r>
            <a:r>
              <a:rPr lang="de-DE" sz="3800" dirty="0" err="1" smtClean="0"/>
              <a:t>of</a:t>
            </a:r>
            <a:r>
              <a:rPr lang="de-DE" sz="3800" dirty="0" smtClean="0"/>
              <a:t> </a:t>
            </a:r>
            <a:r>
              <a:rPr lang="de-DE" sz="3800" dirty="0" err="1" smtClean="0"/>
              <a:t>source</a:t>
            </a:r>
            <a:r>
              <a:rPr lang="de-DE" sz="3800" dirty="0" smtClean="0"/>
              <a:t> </a:t>
            </a:r>
            <a:r>
              <a:rPr lang="de-DE" sz="3800" dirty="0" err="1" smtClean="0"/>
              <a:t>for</a:t>
            </a:r>
            <a:r>
              <a:rPr lang="de-DE" sz="3800" dirty="0" smtClean="0"/>
              <a:t> GRE </a:t>
            </a:r>
            <a:r>
              <a:rPr lang="de-DE" sz="3800" dirty="0" err="1" smtClean="0"/>
              <a:t>tunnel</a:t>
            </a:r>
            <a:r>
              <a:rPr lang="de-DE" sz="3800" dirty="0" smtClean="0"/>
              <a:t> </a:t>
            </a:r>
            <a:r>
              <a:rPr lang="de-DE" sz="3800" dirty="0" err="1" smtClean="0"/>
              <a:t>encapsulation</a:t>
            </a:r>
            <a:r>
              <a:rPr lang="de-DE" sz="3800" dirty="0" smtClean="0"/>
              <a:t> </a:t>
            </a:r>
            <a:r>
              <a:rPr lang="de-DE" sz="3800" dirty="0" err="1" smtClean="0"/>
              <a:t>splicing</a:t>
            </a:r>
            <a:r>
              <a:rPr lang="de-DE" sz="3800" dirty="0" smtClean="0"/>
              <a:t> </a:t>
            </a:r>
            <a:r>
              <a:rPr lang="de-DE" sz="3800" dirty="0" err="1" smtClean="0"/>
              <a:t>mcast</a:t>
            </a:r>
            <a:r>
              <a:rPr lang="de-DE" sz="3800" dirty="0" smtClean="0"/>
              <a:t> (S,G) </a:t>
            </a:r>
            <a:r>
              <a:rPr lang="de-DE" sz="3800" dirty="0" err="1" smtClean="0"/>
              <a:t>with</a:t>
            </a:r>
            <a:r>
              <a:rPr lang="de-DE" sz="3800" dirty="0" smtClean="0"/>
              <a:t> GRE </a:t>
            </a:r>
            <a:r>
              <a:rPr lang="de-DE" sz="3800" dirty="0" err="1" smtClean="0"/>
              <a:t>tunnel</a:t>
            </a:r>
            <a:r>
              <a:rPr lang="de-DE" sz="3800" dirty="0" smtClean="0"/>
              <a:t> </a:t>
            </a:r>
            <a:r>
              <a:rPr lang="de-DE" sz="3800" dirty="0" err="1" smtClean="0"/>
              <a:t>with</a:t>
            </a:r>
            <a:r>
              <a:rPr lang="de-DE" sz="3800" dirty="0" smtClean="0"/>
              <a:t> </a:t>
            </a:r>
            <a:r>
              <a:rPr lang="de-DE" sz="3800" dirty="0" err="1" smtClean="0"/>
              <a:t>key</a:t>
            </a:r>
            <a:r>
              <a:rPr lang="de-DE" sz="3800" dirty="0" smtClean="0"/>
              <a:t> </a:t>
            </a:r>
            <a:r>
              <a:rPr lang="de-DE" sz="3800" dirty="0" err="1" smtClean="0"/>
              <a:t>context</a:t>
            </a:r>
            <a:r>
              <a:rPr lang="de-DE" sz="3800" dirty="0" smtClean="0"/>
              <a:t> </a:t>
            </a:r>
            <a:r>
              <a:rPr lang="de-DE" sz="3800" dirty="0" err="1" smtClean="0"/>
              <a:t>and</a:t>
            </a:r>
            <a:r>
              <a:rPr lang="de-DE" sz="3800" dirty="0" smtClean="0"/>
              <a:t> CR-IP </a:t>
            </a:r>
            <a:r>
              <a:rPr lang="de-DE" sz="3800" dirty="0" err="1" smtClean="0"/>
              <a:t>from</a:t>
            </a:r>
            <a:r>
              <a:rPr lang="de-DE" sz="3800" dirty="0" smtClean="0"/>
              <a:t> (a).</a:t>
            </a:r>
          </a:p>
          <a:p>
            <a:pPr lvl="1"/>
            <a:r>
              <a:rPr lang="de-DE" sz="3800" dirty="0" smtClean="0"/>
              <a:t>(</a:t>
            </a:r>
            <a:r>
              <a:rPr lang="de-DE" sz="3800" dirty="0" err="1" smtClean="0"/>
              <a:t>e</a:t>
            </a:r>
            <a:r>
              <a:rPr lang="de-DE" sz="3800" dirty="0" smtClean="0"/>
              <a:t>) </a:t>
            </a:r>
            <a:r>
              <a:rPr lang="de-DE" sz="3800" dirty="0" err="1" smtClean="0"/>
              <a:t>Establishes</a:t>
            </a:r>
            <a:r>
              <a:rPr lang="de-DE" sz="3800" dirty="0" smtClean="0"/>
              <a:t> </a:t>
            </a:r>
            <a:r>
              <a:rPr lang="de-DE" sz="3800" dirty="0" err="1" smtClean="0"/>
              <a:t>state</a:t>
            </a:r>
            <a:r>
              <a:rPr lang="de-DE" sz="3800" dirty="0" smtClean="0"/>
              <a:t> </a:t>
            </a:r>
            <a:r>
              <a:rPr lang="de-DE" sz="3800" dirty="0" err="1" smtClean="0"/>
              <a:t>at</a:t>
            </a:r>
            <a:r>
              <a:rPr lang="de-DE" sz="3800" dirty="0" smtClean="0"/>
              <a:t> Edge </a:t>
            </a:r>
            <a:r>
              <a:rPr lang="de-DE" sz="3800" dirty="0" err="1" smtClean="0"/>
              <a:t>boxes</a:t>
            </a:r>
            <a:r>
              <a:rPr lang="de-DE" sz="3800" dirty="0" smtClean="0"/>
              <a:t> </a:t>
            </a:r>
            <a:r>
              <a:rPr lang="de-DE" sz="3800" dirty="0" err="1" smtClean="0"/>
              <a:t>of</a:t>
            </a:r>
            <a:r>
              <a:rPr lang="de-DE" sz="3800" dirty="0" smtClean="0"/>
              <a:t> </a:t>
            </a:r>
            <a:r>
              <a:rPr lang="de-DE" sz="3800" dirty="0" err="1" smtClean="0"/>
              <a:t>receivers</a:t>
            </a:r>
            <a:r>
              <a:rPr lang="de-DE" sz="3800" dirty="0"/>
              <a:t> </a:t>
            </a:r>
            <a:r>
              <a:rPr lang="de-DE" sz="3800" dirty="0" err="1" smtClean="0"/>
              <a:t>for</a:t>
            </a:r>
            <a:r>
              <a:rPr lang="de-DE" sz="3800" dirty="0" smtClean="0"/>
              <a:t> GRE </a:t>
            </a:r>
            <a:r>
              <a:rPr lang="de-DE" sz="3800" dirty="0" err="1" smtClean="0"/>
              <a:t>tunnel</a:t>
            </a:r>
            <a:r>
              <a:rPr lang="de-DE" sz="3800" dirty="0" smtClean="0"/>
              <a:t> </a:t>
            </a:r>
            <a:r>
              <a:rPr lang="de-DE" sz="3800" dirty="0" err="1" smtClean="0"/>
              <a:t>decapsulation</a:t>
            </a:r>
            <a:r>
              <a:rPr lang="de-DE" sz="3800" dirty="0" smtClean="0"/>
              <a:t> </a:t>
            </a:r>
            <a:r>
              <a:rPr lang="de-DE" sz="3800" dirty="0" err="1" smtClean="0"/>
              <a:t>splicing</a:t>
            </a:r>
            <a:r>
              <a:rPr lang="de-DE" sz="3800" dirty="0" smtClean="0"/>
              <a:t> </a:t>
            </a:r>
            <a:r>
              <a:rPr lang="de-DE" sz="3800" dirty="0" err="1" smtClean="0"/>
              <a:t>mcast</a:t>
            </a:r>
            <a:r>
              <a:rPr lang="de-DE" sz="3800" dirty="0" smtClean="0"/>
              <a:t> (S,G) </a:t>
            </a:r>
            <a:r>
              <a:rPr lang="de-DE" sz="3800" dirty="0" err="1" smtClean="0"/>
              <a:t>with</a:t>
            </a:r>
            <a:r>
              <a:rPr lang="de-DE" sz="3800" dirty="0" smtClean="0"/>
              <a:t> GRE </a:t>
            </a:r>
            <a:r>
              <a:rPr lang="de-DE" sz="3800" dirty="0" err="1" smtClean="0"/>
              <a:t>tunnel</a:t>
            </a:r>
            <a:r>
              <a:rPr lang="de-DE" sz="3800" dirty="0" smtClean="0"/>
              <a:t> </a:t>
            </a:r>
            <a:r>
              <a:rPr lang="de-DE" sz="3800" dirty="0" err="1" smtClean="0"/>
              <a:t>with</a:t>
            </a:r>
            <a:r>
              <a:rPr lang="de-DE" sz="3800" dirty="0" smtClean="0"/>
              <a:t> </a:t>
            </a:r>
            <a:r>
              <a:rPr lang="de-DE" sz="3800" dirty="0" err="1" smtClean="0"/>
              <a:t>key</a:t>
            </a:r>
            <a:r>
              <a:rPr lang="de-DE" sz="3800" dirty="0" smtClean="0"/>
              <a:t> </a:t>
            </a:r>
            <a:r>
              <a:rPr lang="de-DE" sz="3800" dirty="0" err="1" smtClean="0"/>
              <a:t>context</a:t>
            </a:r>
            <a:r>
              <a:rPr lang="de-DE" sz="3800" dirty="0" smtClean="0"/>
              <a:t> </a:t>
            </a:r>
            <a:r>
              <a:rPr lang="de-DE" sz="3800" dirty="0" err="1" smtClean="0"/>
              <a:t>and</a:t>
            </a:r>
            <a:r>
              <a:rPr lang="de-DE" sz="3800" dirty="0" smtClean="0"/>
              <a:t> CR-IP </a:t>
            </a:r>
            <a:r>
              <a:rPr lang="de-DE" sz="3800" dirty="0" err="1" smtClean="0"/>
              <a:t>from</a:t>
            </a:r>
            <a:r>
              <a:rPr lang="de-DE" sz="3800" dirty="0" smtClean="0"/>
              <a:t> (a).</a:t>
            </a:r>
          </a:p>
          <a:p>
            <a:pPr lvl="1"/>
            <a:r>
              <a:rPr lang="de-DE" sz="3800" dirty="0" smtClean="0"/>
              <a:t>(e.1) </a:t>
            </a:r>
            <a:r>
              <a:rPr lang="de-DE" sz="3800" dirty="0" err="1" smtClean="0"/>
              <a:t>Splices</a:t>
            </a:r>
            <a:r>
              <a:rPr lang="de-DE" sz="3800" dirty="0" smtClean="0"/>
              <a:t> </a:t>
            </a:r>
            <a:r>
              <a:rPr lang="de-DE" sz="3800" dirty="0" err="1" smtClean="0"/>
              <a:t>incoming</a:t>
            </a:r>
            <a:r>
              <a:rPr lang="de-DE" sz="3800" dirty="0" smtClean="0"/>
              <a:t> GRE </a:t>
            </a:r>
            <a:r>
              <a:rPr lang="de-DE" sz="3800" dirty="0" err="1" smtClean="0"/>
              <a:t>key</a:t>
            </a:r>
            <a:r>
              <a:rPr lang="de-DE" sz="3800" dirty="0" smtClean="0"/>
              <a:t> </a:t>
            </a:r>
            <a:r>
              <a:rPr lang="de-DE" sz="3800" dirty="0" err="1" smtClean="0"/>
              <a:t>context</a:t>
            </a:r>
            <a:r>
              <a:rPr lang="de-DE" sz="3800" dirty="0" smtClean="0"/>
              <a:t> </a:t>
            </a:r>
            <a:r>
              <a:rPr lang="de-DE" sz="3800" dirty="0" err="1" smtClean="0"/>
              <a:t>from</a:t>
            </a:r>
            <a:r>
              <a:rPr lang="de-DE" sz="3800" dirty="0" smtClean="0"/>
              <a:t> Edge box </a:t>
            </a:r>
            <a:r>
              <a:rPr lang="de-DE" sz="3800" dirty="0" err="1" smtClean="0"/>
              <a:t>at</a:t>
            </a:r>
            <a:r>
              <a:rPr lang="de-DE" sz="3800" dirty="0" smtClean="0"/>
              <a:t> Source </a:t>
            </a:r>
            <a:r>
              <a:rPr lang="de-DE" sz="3800" dirty="0" err="1" smtClean="0"/>
              <a:t>site</a:t>
            </a:r>
            <a:r>
              <a:rPr lang="de-DE" sz="3800" dirty="0" smtClean="0"/>
              <a:t> </a:t>
            </a:r>
            <a:r>
              <a:rPr lang="de-DE" sz="3800" dirty="0" err="1" smtClean="0"/>
              <a:t>with</a:t>
            </a:r>
            <a:r>
              <a:rPr lang="de-DE" sz="3800" dirty="0" smtClean="0"/>
              <a:t> </a:t>
            </a:r>
            <a:r>
              <a:rPr lang="de-DE" sz="3800" dirty="0" err="1" smtClean="0"/>
              <a:t>outgoing</a:t>
            </a:r>
            <a:r>
              <a:rPr lang="de-DE" sz="3800" dirty="0" smtClean="0"/>
              <a:t> Edge-Box-IP </a:t>
            </a:r>
            <a:r>
              <a:rPr lang="de-DE" sz="3800" dirty="0" err="1" smtClean="0"/>
              <a:t>addresses</a:t>
            </a:r>
            <a:r>
              <a:rPr lang="de-DE" sz="3800" dirty="0" smtClean="0"/>
              <a:t> </a:t>
            </a:r>
            <a:r>
              <a:rPr lang="de-DE" sz="3800" dirty="0" err="1" smtClean="0"/>
              <a:t>as</a:t>
            </a:r>
            <a:r>
              <a:rPr lang="de-DE" sz="3800" dirty="0" smtClean="0"/>
              <a:t> </a:t>
            </a:r>
            <a:r>
              <a:rPr lang="de-DE" sz="3800" dirty="0" err="1" smtClean="0"/>
              <a:t>destinations</a:t>
            </a:r>
            <a:r>
              <a:rPr lang="de-DE" sz="3800" dirty="0" smtClean="0"/>
              <a:t> </a:t>
            </a:r>
            <a:r>
              <a:rPr lang="de-DE" sz="3800" dirty="0" err="1" smtClean="0"/>
              <a:t>for</a:t>
            </a:r>
            <a:r>
              <a:rPr lang="de-DE" sz="3800" dirty="0" smtClean="0"/>
              <a:t> </a:t>
            </a:r>
            <a:r>
              <a:rPr lang="de-DE" sz="3800" dirty="0" err="1" smtClean="0"/>
              <a:t>replicated</a:t>
            </a:r>
            <a:r>
              <a:rPr lang="de-DE" sz="3800" dirty="0" smtClean="0"/>
              <a:t> </a:t>
            </a:r>
            <a:r>
              <a:rPr lang="de-DE" sz="3800" dirty="0" err="1" smtClean="0"/>
              <a:t>stream</a:t>
            </a:r>
            <a:r>
              <a:rPr lang="de-DE" sz="3800" dirty="0" smtClean="0"/>
              <a:t>.</a:t>
            </a:r>
          </a:p>
          <a:p>
            <a:pPr lvl="1"/>
            <a:r>
              <a:rPr lang="de-DE" sz="3800" dirty="0" smtClean="0"/>
              <a:t>(e.2) </a:t>
            </a:r>
            <a:r>
              <a:rPr lang="de-DE" sz="3800" dirty="0" err="1" smtClean="0"/>
              <a:t>Creates</a:t>
            </a:r>
            <a:r>
              <a:rPr lang="de-DE" sz="3800" dirty="0" smtClean="0"/>
              <a:t> </a:t>
            </a:r>
            <a:r>
              <a:rPr lang="de-DE" sz="3800" dirty="0" err="1" smtClean="0"/>
              <a:t>replication</a:t>
            </a:r>
            <a:r>
              <a:rPr lang="de-DE" sz="3800" dirty="0" smtClean="0"/>
              <a:t> </a:t>
            </a:r>
            <a:r>
              <a:rPr lang="de-DE" sz="3800" dirty="0" err="1" smtClean="0"/>
              <a:t>state</a:t>
            </a:r>
            <a:r>
              <a:rPr lang="de-DE" sz="3800" dirty="0" smtClean="0"/>
              <a:t> in </a:t>
            </a:r>
            <a:r>
              <a:rPr lang="de-DE" sz="3800" dirty="0" err="1" smtClean="0"/>
              <a:t>the</a:t>
            </a:r>
            <a:r>
              <a:rPr lang="de-DE" sz="3800" dirty="0" smtClean="0"/>
              <a:t> CRs </a:t>
            </a:r>
            <a:r>
              <a:rPr lang="de-DE" sz="3800" dirty="0" err="1" smtClean="0"/>
              <a:t>allocated</a:t>
            </a:r>
            <a:r>
              <a:rPr lang="de-DE" sz="3800" dirty="0"/>
              <a:t> </a:t>
            </a:r>
            <a:r>
              <a:rPr lang="de-DE" sz="3800" dirty="0" err="1" smtClean="0"/>
              <a:t>which</a:t>
            </a:r>
            <a:r>
              <a:rPr lang="de-DE" sz="3800" dirty="0" smtClean="0"/>
              <a:t> </a:t>
            </a:r>
            <a:r>
              <a:rPr lang="de-DE" sz="3800" dirty="0" err="1" smtClean="0"/>
              <a:t>contains</a:t>
            </a:r>
            <a:r>
              <a:rPr lang="de-DE" sz="3800" dirty="0" smtClean="0"/>
              <a:t> </a:t>
            </a:r>
            <a:r>
              <a:rPr lang="de-DE" sz="3800" dirty="0" err="1" smtClean="0"/>
              <a:t>list</a:t>
            </a:r>
            <a:r>
              <a:rPr lang="de-DE" sz="3800" dirty="0" smtClean="0"/>
              <a:t> </a:t>
            </a:r>
            <a:r>
              <a:rPr lang="de-DE" sz="3800" dirty="0" err="1" smtClean="0"/>
              <a:t>of</a:t>
            </a:r>
            <a:r>
              <a:rPr lang="de-DE" sz="3800" dirty="0" smtClean="0"/>
              <a:t> Destination Edge </a:t>
            </a:r>
            <a:r>
              <a:rPr lang="de-DE" sz="3800" dirty="0" err="1" smtClean="0"/>
              <a:t>boxes</a:t>
            </a:r>
            <a:r>
              <a:rPr lang="de-DE" sz="3800" dirty="0" smtClean="0"/>
              <a:t> </a:t>
            </a:r>
            <a:r>
              <a:rPr lang="de-DE" sz="3800" dirty="0" err="1" smtClean="0"/>
              <a:t>for</a:t>
            </a:r>
            <a:r>
              <a:rPr lang="de-DE" sz="3800" dirty="0" smtClean="0"/>
              <a:t> </a:t>
            </a:r>
            <a:r>
              <a:rPr lang="de-DE" sz="3800" dirty="0" err="1" smtClean="0"/>
              <a:t>the</a:t>
            </a:r>
            <a:r>
              <a:rPr lang="de-DE" sz="3800" dirty="0" smtClean="0"/>
              <a:t> Source Edge Box </a:t>
            </a:r>
            <a:r>
              <a:rPr lang="de-DE" sz="3800" dirty="0" err="1" smtClean="0"/>
              <a:t>representing</a:t>
            </a:r>
            <a:r>
              <a:rPr lang="de-DE" sz="3800" dirty="0" smtClean="0"/>
              <a:t> </a:t>
            </a:r>
            <a:r>
              <a:rPr lang="de-DE" sz="3800" dirty="0" err="1" smtClean="0"/>
              <a:t>the</a:t>
            </a:r>
            <a:r>
              <a:rPr lang="de-DE" sz="3800" dirty="0" smtClean="0"/>
              <a:t> </a:t>
            </a:r>
            <a:r>
              <a:rPr lang="de-DE" sz="3800" dirty="0" err="1" smtClean="0"/>
              <a:t>source</a:t>
            </a:r>
            <a:r>
              <a:rPr lang="de-DE" sz="3800" dirty="0" smtClean="0"/>
              <a:t> </a:t>
            </a:r>
            <a:r>
              <a:rPr lang="de-DE" sz="3800" dirty="0" err="1" smtClean="0"/>
              <a:t>to</a:t>
            </a:r>
            <a:r>
              <a:rPr lang="de-DE" sz="3800" dirty="0" smtClean="0"/>
              <a:t> </a:t>
            </a:r>
            <a:r>
              <a:rPr lang="de-DE" sz="3800" dirty="0" err="1" smtClean="0"/>
              <a:t>which</a:t>
            </a:r>
            <a:r>
              <a:rPr lang="de-DE" sz="3800" dirty="0" smtClean="0"/>
              <a:t> </a:t>
            </a:r>
            <a:r>
              <a:rPr lang="de-DE" sz="3800" dirty="0" err="1" smtClean="0"/>
              <a:t>replications</a:t>
            </a:r>
            <a:r>
              <a:rPr lang="de-DE" sz="3800" dirty="0" smtClean="0"/>
              <a:t> </a:t>
            </a:r>
            <a:r>
              <a:rPr lang="de-DE" sz="3800" dirty="0" err="1" smtClean="0"/>
              <a:t>needs</a:t>
            </a:r>
            <a:r>
              <a:rPr lang="de-DE" sz="3800" dirty="0" smtClean="0"/>
              <a:t> </a:t>
            </a:r>
            <a:r>
              <a:rPr lang="de-DE" sz="3800" dirty="0" err="1" smtClean="0"/>
              <a:t>to</a:t>
            </a:r>
            <a:r>
              <a:rPr lang="de-DE" sz="3800" dirty="0" smtClean="0"/>
              <a:t> </a:t>
            </a:r>
            <a:r>
              <a:rPr lang="de-DE" sz="3800" dirty="0" err="1" smtClean="0"/>
              <a:t>be</a:t>
            </a:r>
            <a:r>
              <a:rPr lang="de-DE" sz="3800" dirty="0" smtClean="0"/>
              <a:t> </a:t>
            </a:r>
            <a:r>
              <a:rPr lang="de-DE" sz="3800" dirty="0" err="1" smtClean="0"/>
              <a:t>done</a:t>
            </a:r>
            <a:r>
              <a:rPr lang="de-DE" sz="3800" dirty="0" smtClean="0"/>
              <a:t>.</a:t>
            </a:r>
          </a:p>
          <a:p>
            <a:pPr lvl="1"/>
            <a:r>
              <a:rPr lang="de-DE" sz="3800" dirty="0" smtClean="0"/>
              <a:t>(f) </a:t>
            </a:r>
            <a:r>
              <a:rPr lang="de-DE" sz="3800" dirty="0" err="1" smtClean="0"/>
              <a:t>following</a:t>
            </a:r>
            <a:r>
              <a:rPr lang="de-DE" sz="3800" dirty="0" smtClean="0"/>
              <a:t> (d) </a:t>
            </a:r>
            <a:r>
              <a:rPr lang="de-DE" sz="3800" dirty="0" err="1" smtClean="0"/>
              <a:t>facilitates</a:t>
            </a:r>
            <a:r>
              <a:rPr lang="de-DE" sz="3800" dirty="0" smtClean="0"/>
              <a:t> PIM (S,G) </a:t>
            </a:r>
            <a:r>
              <a:rPr lang="de-DE" sz="3800" dirty="0" err="1" smtClean="0"/>
              <a:t>state</a:t>
            </a:r>
            <a:r>
              <a:rPr lang="de-DE" sz="3800" dirty="0" smtClean="0"/>
              <a:t> </a:t>
            </a:r>
            <a:r>
              <a:rPr lang="de-DE" sz="3800" dirty="0" err="1" smtClean="0"/>
              <a:t>instantiation</a:t>
            </a:r>
            <a:r>
              <a:rPr lang="de-DE" sz="3800" dirty="0" smtClean="0"/>
              <a:t> </a:t>
            </a:r>
            <a:r>
              <a:rPr lang="de-DE" sz="3800" dirty="0" err="1" smtClean="0"/>
              <a:t>from</a:t>
            </a:r>
            <a:r>
              <a:rPr lang="de-DE" sz="3800" dirty="0" smtClean="0"/>
              <a:t> Edge box </a:t>
            </a:r>
            <a:r>
              <a:rPr lang="de-DE" sz="3800" dirty="0" err="1" smtClean="0"/>
              <a:t>at</a:t>
            </a:r>
            <a:r>
              <a:rPr lang="de-DE" sz="3800" dirty="0" smtClean="0"/>
              <a:t> </a:t>
            </a:r>
            <a:r>
              <a:rPr lang="de-DE" sz="3800" dirty="0" err="1" smtClean="0"/>
              <a:t>source</a:t>
            </a:r>
            <a:r>
              <a:rPr lang="de-DE" sz="3800" dirty="0" smtClean="0"/>
              <a:t> </a:t>
            </a:r>
            <a:r>
              <a:rPr lang="de-DE" sz="3800" dirty="0" err="1" smtClean="0"/>
              <a:t>site</a:t>
            </a:r>
            <a:r>
              <a:rPr lang="de-DE" sz="3800" dirty="0" smtClean="0"/>
              <a:t> </a:t>
            </a:r>
            <a:r>
              <a:rPr lang="de-DE" sz="3800" dirty="0" err="1" smtClean="0"/>
              <a:t>to</a:t>
            </a:r>
            <a:r>
              <a:rPr lang="de-DE" sz="3800" dirty="0" smtClean="0"/>
              <a:t> </a:t>
            </a:r>
            <a:r>
              <a:rPr lang="de-DE" sz="3800" dirty="0" err="1" smtClean="0"/>
              <a:t>the</a:t>
            </a:r>
            <a:r>
              <a:rPr lang="de-DE" sz="3800" dirty="0" smtClean="0"/>
              <a:t> </a:t>
            </a:r>
            <a:r>
              <a:rPr lang="de-DE" sz="3800" dirty="0" err="1" smtClean="0"/>
              <a:t>actual</a:t>
            </a:r>
            <a:r>
              <a:rPr lang="de-DE" sz="3800" dirty="0" smtClean="0"/>
              <a:t> </a:t>
            </a:r>
            <a:r>
              <a:rPr lang="de-DE" sz="3800" dirty="0" err="1" smtClean="0"/>
              <a:t>multicast</a:t>
            </a:r>
            <a:r>
              <a:rPr lang="de-DE" sz="3800" dirty="0" smtClean="0"/>
              <a:t> </a:t>
            </a:r>
            <a:r>
              <a:rPr lang="de-DE" sz="3800" dirty="0" err="1" smtClean="0"/>
              <a:t>source</a:t>
            </a:r>
            <a:r>
              <a:rPr lang="de-DE" sz="3800" dirty="0" smtClean="0"/>
              <a:t> </a:t>
            </a:r>
            <a:r>
              <a:rPr lang="de-DE" sz="3800" dirty="0" err="1" smtClean="0"/>
              <a:t>host</a:t>
            </a:r>
            <a:r>
              <a:rPr lang="de-DE" sz="3800" dirty="0" smtClean="0"/>
              <a:t>/</a:t>
            </a:r>
            <a:r>
              <a:rPr lang="de-DE" sz="3800" dirty="0" err="1" smtClean="0"/>
              <a:t>server</a:t>
            </a:r>
            <a:r>
              <a:rPr lang="de-DE" sz="3800" dirty="0"/>
              <a:t> </a:t>
            </a:r>
            <a:r>
              <a:rPr lang="de-DE" sz="3800" dirty="0" err="1" smtClean="0"/>
              <a:t>including</a:t>
            </a:r>
            <a:r>
              <a:rPr lang="de-DE" sz="3800" dirty="0" smtClean="0"/>
              <a:t> all </a:t>
            </a:r>
            <a:r>
              <a:rPr lang="de-DE" sz="3800" dirty="0" err="1" smtClean="0"/>
              <a:t>intervening</a:t>
            </a:r>
            <a:r>
              <a:rPr lang="de-DE" sz="3800" dirty="0" smtClean="0"/>
              <a:t> </a:t>
            </a:r>
            <a:r>
              <a:rPr lang="de-DE" sz="3800" dirty="0" err="1" smtClean="0"/>
              <a:t>routers</a:t>
            </a:r>
            <a:r>
              <a:rPr lang="de-DE" sz="3800" dirty="0" smtClean="0"/>
              <a:t> </a:t>
            </a:r>
            <a:r>
              <a:rPr lang="de-DE" sz="3800" dirty="0" err="1" smtClean="0"/>
              <a:t>and</a:t>
            </a:r>
            <a:r>
              <a:rPr lang="de-DE" sz="3800" dirty="0" smtClean="0"/>
              <a:t> </a:t>
            </a:r>
            <a:r>
              <a:rPr lang="de-DE" sz="3800" dirty="0" err="1" smtClean="0"/>
              <a:t>switches</a:t>
            </a:r>
            <a:r>
              <a:rPr lang="de-DE" sz="3800" dirty="0" smtClean="0"/>
              <a:t>.</a:t>
            </a:r>
          </a:p>
          <a:p>
            <a:pPr lvl="1"/>
            <a:r>
              <a:rPr lang="de-DE" sz="3800" dirty="0" smtClean="0"/>
              <a:t>(</a:t>
            </a:r>
            <a:r>
              <a:rPr lang="de-DE" sz="3800" dirty="0" err="1" smtClean="0"/>
              <a:t>g</a:t>
            </a:r>
            <a:r>
              <a:rPr lang="de-DE" sz="3800" dirty="0" smtClean="0"/>
              <a:t>) </a:t>
            </a:r>
            <a:r>
              <a:rPr lang="de-DE" sz="3800" dirty="0" err="1" smtClean="0"/>
              <a:t>following</a:t>
            </a:r>
            <a:r>
              <a:rPr lang="de-DE" sz="3800" dirty="0" smtClean="0"/>
              <a:t> (</a:t>
            </a:r>
            <a:r>
              <a:rPr lang="de-DE" sz="3800" dirty="0" err="1" smtClean="0"/>
              <a:t>e</a:t>
            </a:r>
            <a:r>
              <a:rPr lang="de-DE" sz="3800" dirty="0" smtClean="0"/>
              <a:t>) </a:t>
            </a:r>
            <a:r>
              <a:rPr lang="de-DE" sz="3800" dirty="0" err="1" smtClean="0"/>
              <a:t>facilitates</a:t>
            </a:r>
            <a:r>
              <a:rPr lang="de-DE" sz="3800" dirty="0" smtClean="0"/>
              <a:t> PIM(S,G) </a:t>
            </a:r>
            <a:r>
              <a:rPr lang="de-DE" sz="3800" dirty="0" err="1" smtClean="0"/>
              <a:t>state</a:t>
            </a:r>
            <a:r>
              <a:rPr lang="de-DE" sz="3800" dirty="0" smtClean="0"/>
              <a:t> </a:t>
            </a:r>
            <a:r>
              <a:rPr lang="de-DE" sz="3800" dirty="0" err="1" smtClean="0"/>
              <a:t>instantiation</a:t>
            </a:r>
            <a:r>
              <a:rPr lang="de-DE" sz="3800" dirty="0" smtClean="0"/>
              <a:t> </a:t>
            </a:r>
            <a:r>
              <a:rPr lang="de-DE" sz="3800" dirty="0" err="1" smtClean="0"/>
              <a:t>from</a:t>
            </a:r>
            <a:r>
              <a:rPr lang="de-DE" sz="3800" dirty="0" smtClean="0"/>
              <a:t> </a:t>
            </a:r>
            <a:r>
              <a:rPr lang="de-DE" sz="3800" dirty="0" err="1" smtClean="0"/>
              <a:t>actual</a:t>
            </a:r>
            <a:r>
              <a:rPr lang="de-DE" sz="3800" dirty="0" smtClean="0"/>
              <a:t> </a:t>
            </a:r>
            <a:r>
              <a:rPr lang="de-DE" sz="3800" dirty="0" err="1" smtClean="0"/>
              <a:t>receivers</a:t>
            </a:r>
            <a:r>
              <a:rPr lang="de-DE" sz="3800" dirty="0" smtClean="0"/>
              <a:t> </a:t>
            </a:r>
            <a:r>
              <a:rPr lang="de-DE" sz="3800" dirty="0" err="1" smtClean="0"/>
              <a:t>through</a:t>
            </a:r>
            <a:r>
              <a:rPr lang="de-DE" sz="3800" dirty="0" smtClean="0"/>
              <a:t> IGMP </a:t>
            </a:r>
            <a:r>
              <a:rPr lang="de-DE" sz="3800" dirty="0" err="1" smtClean="0"/>
              <a:t>join</a:t>
            </a:r>
            <a:r>
              <a:rPr lang="de-DE" sz="3800" dirty="0" smtClean="0"/>
              <a:t> </a:t>
            </a:r>
            <a:r>
              <a:rPr lang="de-DE" sz="3800" dirty="0" err="1" smtClean="0"/>
              <a:t>and</a:t>
            </a:r>
            <a:r>
              <a:rPr lang="de-DE" sz="3800" dirty="0" smtClean="0"/>
              <a:t> </a:t>
            </a:r>
            <a:r>
              <a:rPr lang="de-DE" sz="3800" dirty="0" err="1" smtClean="0"/>
              <a:t>at</a:t>
            </a:r>
            <a:r>
              <a:rPr lang="de-DE" sz="3800" dirty="0" smtClean="0"/>
              <a:t> all intermediate </a:t>
            </a:r>
            <a:r>
              <a:rPr lang="de-DE" sz="3800" dirty="0" err="1" smtClean="0"/>
              <a:t>routers</a:t>
            </a:r>
            <a:r>
              <a:rPr lang="de-DE" sz="3800" dirty="0" smtClean="0"/>
              <a:t> </a:t>
            </a:r>
            <a:r>
              <a:rPr lang="de-DE" sz="3800" dirty="0" err="1" smtClean="0"/>
              <a:t>and</a:t>
            </a:r>
            <a:r>
              <a:rPr lang="de-DE" sz="3800" dirty="0" smtClean="0"/>
              <a:t> </a:t>
            </a:r>
            <a:r>
              <a:rPr lang="de-DE" sz="3800" dirty="0" err="1" smtClean="0"/>
              <a:t>switches</a:t>
            </a:r>
            <a:r>
              <a:rPr lang="de-DE" sz="3800" dirty="0" smtClean="0"/>
              <a:t> </a:t>
            </a:r>
            <a:r>
              <a:rPr lang="de-DE" sz="3800" dirty="0" err="1" smtClean="0"/>
              <a:t>within</a:t>
            </a:r>
            <a:r>
              <a:rPr lang="de-DE" sz="3800" dirty="0" smtClean="0"/>
              <a:t> </a:t>
            </a:r>
            <a:r>
              <a:rPr lang="de-DE" sz="3800" dirty="0" err="1" smtClean="0"/>
              <a:t>the</a:t>
            </a:r>
            <a:r>
              <a:rPr lang="de-DE" sz="3800" dirty="0" smtClean="0"/>
              <a:t> </a:t>
            </a:r>
            <a:r>
              <a:rPr lang="de-DE" sz="3800" dirty="0" err="1" smtClean="0"/>
              <a:t>receiver</a:t>
            </a:r>
            <a:r>
              <a:rPr lang="de-DE" sz="3800" dirty="0" smtClean="0"/>
              <a:t> </a:t>
            </a:r>
            <a:r>
              <a:rPr lang="de-DE" sz="3800" dirty="0" err="1" smtClean="0"/>
              <a:t>site</a:t>
            </a:r>
            <a:r>
              <a:rPr lang="de-DE" sz="3800" dirty="0" smtClean="0"/>
              <a:t> </a:t>
            </a:r>
            <a:r>
              <a:rPr lang="de-DE" sz="3800" dirty="0" err="1" smtClean="0"/>
              <a:t>through</a:t>
            </a:r>
            <a:r>
              <a:rPr lang="de-DE" sz="3800" dirty="0" smtClean="0"/>
              <a:t> PIM </a:t>
            </a:r>
            <a:r>
              <a:rPr lang="de-DE" sz="3800" dirty="0" err="1" smtClean="0"/>
              <a:t>join</a:t>
            </a:r>
            <a:r>
              <a:rPr lang="de-DE" sz="3800" dirty="0"/>
              <a:t> </a:t>
            </a:r>
            <a:r>
              <a:rPr lang="de-DE" sz="3800" dirty="0" smtClean="0"/>
              <a:t>all </a:t>
            </a:r>
            <a:r>
              <a:rPr lang="de-DE" sz="3800" dirty="0" err="1" smtClean="0"/>
              <a:t>the</a:t>
            </a:r>
            <a:r>
              <a:rPr lang="de-DE" sz="3800" dirty="0" smtClean="0"/>
              <a:t> </a:t>
            </a:r>
            <a:r>
              <a:rPr lang="de-DE" sz="3800" dirty="0" err="1" smtClean="0"/>
              <a:t>way</a:t>
            </a:r>
            <a:r>
              <a:rPr lang="de-DE" sz="3800" dirty="0" smtClean="0"/>
              <a:t> </a:t>
            </a:r>
            <a:r>
              <a:rPr lang="de-DE" sz="3800" dirty="0" err="1" smtClean="0"/>
              <a:t>to</a:t>
            </a:r>
            <a:r>
              <a:rPr lang="de-DE" sz="3800" dirty="0" smtClean="0"/>
              <a:t> </a:t>
            </a:r>
            <a:r>
              <a:rPr lang="de-DE" sz="3800" dirty="0" err="1" smtClean="0"/>
              <a:t>the</a:t>
            </a:r>
            <a:r>
              <a:rPr lang="de-DE" sz="3800" dirty="0" smtClean="0"/>
              <a:t> Edge box on </a:t>
            </a:r>
            <a:r>
              <a:rPr lang="de-DE" sz="3800" dirty="0" err="1" smtClean="0"/>
              <a:t>the</a:t>
            </a:r>
            <a:r>
              <a:rPr lang="de-DE" sz="3800" dirty="0" smtClean="0"/>
              <a:t> </a:t>
            </a:r>
            <a:r>
              <a:rPr lang="de-DE" sz="3800" dirty="0" err="1" smtClean="0"/>
              <a:t>receiver</a:t>
            </a:r>
            <a:r>
              <a:rPr lang="de-DE" sz="3800" dirty="0" smtClean="0"/>
              <a:t> </a:t>
            </a:r>
            <a:r>
              <a:rPr lang="de-DE" sz="3800" dirty="0" err="1" smtClean="0"/>
              <a:t>site</a:t>
            </a:r>
            <a:r>
              <a:rPr lang="de-DE" sz="3800" dirty="0" smtClean="0"/>
              <a:t>.</a:t>
            </a:r>
          </a:p>
          <a:p>
            <a:pPr lvl="1"/>
            <a:r>
              <a:rPr lang="de-DE" sz="3800" dirty="0" smtClean="0"/>
              <a:t>All </a:t>
            </a:r>
            <a:r>
              <a:rPr lang="de-DE" sz="3800" dirty="0" err="1" smtClean="0"/>
              <a:t>of</a:t>
            </a:r>
            <a:r>
              <a:rPr lang="de-DE" sz="3800" dirty="0" smtClean="0"/>
              <a:t> </a:t>
            </a:r>
            <a:r>
              <a:rPr lang="de-DE" sz="3800" dirty="0" err="1" smtClean="0"/>
              <a:t>this</a:t>
            </a:r>
            <a:r>
              <a:rPr lang="de-DE" sz="3800" dirty="0" smtClean="0"/>
              <a:t> </a:t>
            </a:r>
            <a:r>
              <a:rPr lang="de-DE" sz="3800" dirty="0" err="1" smtClean="0"/>
              <a:t>takes</a:t>
            </a:r>
            <a:r>
              <a:rPr lang="de-DE" sz="3800" dirty="0" smtClean="0"/>
              <a:t> </a:t>
            </a:r>
            <a:r>
              <a:rPr lang="de-DE" sz="3800" dirty="0" err="1" smtClean="0"/>
              <a:t>place</a:t>
            </a:r>
            <a:r>
              <a:rPr lang="de-DE" sz="3800" dirty="0" smtClean="0"/>
              <a:t> </a:t>
            </a:r>
            <a:r>
              <a:rPr lang="de-DE" sz="3800" dirty="0" err="1" smtClean="0"/>
              <a:t>with</a:t>
            </a:r>
            <a:r>
              <a:rPr lang="de-DE" sz="3800" dirty="0" smtClean="0"/>
              <a:t> </a:t>
            </a:r>
            <a:r>
              <a:rPr lang="de-DE" sz="3800" dirty="0" err="1" smtClean="0"/>
              <a:t>the</a:t>
            </a:r>
            <a:r>
              <a:rPr lang="de-DE" sz="3800" dirty="0" smtClean="0"/>
              <a:t> </a:t>
            </a:r>
            <a:r>
              <a:rPr lang="de-DE" sz="3800" dirty="0" err="1" smtClean="0"/>
              <a:t>requisite</a:t>
            </a:r>
            <a:r>
              <a:rPr lang="de-DE" sz="3800" dirty="0" smtClean="0"/>
              <a:t> </a:t>
            </a:r>
            <a:r>
              <a:rPr lang="de-DE" sz="3800" dirty="0" err="1" smtClean="0"/>
              <a:t>condition</a:t>
            </a:r>
            <a:r>
              <a:rPr lang="de-DE" sz="3800" dirty="0" smtClean="0"/>
              <a:t> </a:t>
            </a:r>
            <a:r>
              <a:rPr lang="de-DE" sz="3800" dirty="0" err="1" smtClean="0"/>
              <a:t>that</a:t>
            </a:r>
            <a:r>
              <a:rPr lang="de-DE" sz="3800" dirty="0" smtClean="0"/>
              <a:t> </a:t>
            </a:r>
            <a:r>
              <a:rPr lang="de-DE" sz="3800" dirty="0" err="1" smtClean="0"/>
              <a:t>local</a:t>
            </a:r>
            <a:r>
              <a:rPr lang="de-DE" sz="3800" dirty="0" smtClean="0"/>
              <a:t> </a:t>
            </a:r>
            <a:r>
              <a:rPr lang="de-DE" sz="3800" dirty="0" err="1" smtClean="0"/>
              <a:t>replication</a:t>
            </a:r>
            <a:r>
              <a:rPr lang="de-DE" sz="3800" dirty="0" smtClean="0"/>
              <a:t> </a:t>
            </a:r>
            <a:r>
              <a:rPr lang="de-DE" sz="3800" dirty="0" err="1" smtClean="0"/>
              <a:t>occurs</a:t>
            </a:r>
            <a:r>
              <a:rPr lang="de-DE" sz="3800" dirty="0" smtClean="0"/>
              <a:t> </a:t>
            </a:r>
            <a:r>
              <a:rPr lang="de-DE" sz="3800" dirty="0" err="1" smtClean="0"/>
              <a:t>at</a:t>
            </a:r>
            <a:r>
              <a:rPr lang="de-DE" sz="3800" dirty="0" smtClean="0"/>
              <a:t> </a:t>
            </a:r>
            <a:r>
              <a:rPr lang="de-DE" sz="3800" dirty="0" err="1" smtClean="0"/>
              <a:t>the</a:t>
            </a:r>
            <a:r>
              <a:rPr lang="de-DE" sz="3800" dirty="0" smtClean="0"/>
              <a:t> </a:t>
            </a:r>
            <a:r>
              <a:rPr lang="de-DE" sz="3800" dirty="0" err="1" smtClean="0"/>
              <a:t>source</a:t>
            </a:r>
            <a:r>
              <a:rPr lang="de-DE" sz="3800" dirty="0" smtClean="0"/>
              <a:t> </a:t>
            </a:r>
            <a:r>
              <a:rPr lang="de-DE" sz="3800" dirty="0" err="1" smtClean="0"/>
              <a:t>site</a:t>
            </a:r>
            <a:r>
              <a:rPr lang="de-DE" sz="3800" dirty="0" smtClean="0"/>
              <a:t> </a:t>
            </a:r>
            <a:r>
              <a:rPr lang="de-DE" sz="3800" dirty="0" err="1" smtClean="0"/>
              <a:t>through</a:t>
            </a:r>
            <a:r>
              <a:rPr lang="de-DE" sz="3800" dirty="0" smtClean="0"/>
              <a:t> </a:t>
            </a:r>
            <a:r>
              <a:rPr lang="de-DE" sz="3800" dirty="0" err="1" smtClean="0"/>
              <a:t>regular</a:t>
            </a:r>
            <a:r>
              <a:rPr lang="de-DE" sz="3800" dirty="0" smtClean="0"/>
              <a:t> </a:t>
            </a:r>
            <a:r>
              <a:rPr lang="de-DE" sz="3800" dirty="0" err="1" smtClean="0"/>
              <a:t>multicast</a:t>
            </a:r>
            <a:r>
              <a:rPr lang="de-DE" sz="3800" dirty="0" smtClean="0"/>
              <a:t> IGMP </a:t>
            </a:r>
            <a:r>
              <a:rPr lang="de-DE" sz="3800" dirty="0" err="1" smtClean="0"/>
              <a:t>and</a:t>
            </a:r>
            <a:r>
              <a:rPr lang="de-DE" sz="3800" dirty="0" smtClean="0"/>
              <a:t> PIM </a:t>
            </a:r>
            <a:r>
              <a:rPr lang="de-DE" sz="3800" dirty="0" err="1" smtClean="0"/>
              <a:t>joins</a:t>
            </a:r>
            <a:r>
              <a:rPr lang="de-DE" sz="3800" dirty="0" smtClean="0"/>
              <a:t>.</a:t>
            </a:r>
          </a:p>
          <a:p>
            <a:pPr lvl="1"/>
            <a:endParaRPr lang="de-DE" sz="3800" dirty="0" smtClean="0"/>
          </a:p>
        </p:txBody>
      </p:sp>
    </p:spTree>
    <p:extLst>
      <p:ext uri="{BB962C8B-B14F-4D97-AF65-F5344CB8AC3E}">
        <p14:creationId xmlns:p14="http://schemas.microsoft.com/office/powerpoint/2010/main" val="37113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plane sequence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Source at Source site sends packet based on PIM multicast state to local receivers and Edge box at source site.</a:t>
            </a:r>
          </a:p>
          <a:p>
            <a:r>
              <a:rPr lang="en-US" dirty="0" smtClean="0"/>
              <a:t>(2) At Edge box lookup is done using control plane state (d) that GRE encapsulates the packet with key context from control plane state (a).</a:t>
            </a:r>
          </a:p>
          <a:p>
            <a:r>
              <a:rPr lang="en-US" dirty="0" smtClean="0"/>
              <a:t>(3) Packet travels to a load-balancer where the flow is sent to one of many cloud replicators.</a:t>
            </a:r>
          </a:p>
          <a:p>
            <a:r>
              <a:rPr lang="en-US" dirty="0" smtClean="0"/>
              <a:t>(4) Cloud replicator replicates the stream as is with changes to the destination IP address.</a:t>
            </a:r>
          </a:p>
          <a:p>
            <a:pPr lvl="1"/>
            <a:r>
              <a:rPr lang="en-US" dirty="0" smtClean="0"/>
              <a:t>The destination IP address in the outer header is set to that of the Edge boxes of receiver sites assigned for replication at the CR (Cloud replicator).</a:t>
            </a:r>
          </a:p>
          <a:p>
            <a:pPr lvl="1"/>
            <a:r>
              <a:rPr lang="en-US" dirty="0" smtClean="0"/>
              <a:t>The source address is set to that of the cloud replicator in the outer header of the GRE encapsulation.</a:t>
            </a:r>
          </a:p>
          <a:p>
            <a:pPr lvl="1"/>
            <a:r>
              <a:rPr lang="en-US" dirty="0" smtClean="0"/>
              <a:t>Packet is sent on its way after compression if required. Compression state is indicated in the GRE key context.</a:t>
            </a:r>
          </a:p>
          <a:p>
            <a:r>
              <a:rPr lang="en-US" dirty="0" smtClean="0"/>
              <a:t>(5) Packet reaches the Edge box at the receiver sites where</a:t>
            </a:r>
            <a:r>
              <a:rPr lang="mr-IN" dirty="0" smtClean="0"/>
              <a:t>…</a:t>
            </a:r>
          </a:p>
          <a:p>
            <a:pPr lvl="1"/>
            <a:r>
              <a:rPr lang="mr-IN" dirty="0" smtClean="0"/>
              <a:t>At Edge box lookup is done using control plane state (e) that GRE decapsulates the packet with the key context from control plane State (a).</a:t>
            </a:r>
          </a:p>
          <a:p>
            <a:pPr lvl="1"/>
            <a:r>
              <a:rPr lang="mr-IN" dirty="0" smtClean="0"/>
              <a:t>Packet travels through intermediate routers and switches to the actual receiver end hosts using the lookup at the multicast PIM state thereof.</a:t>
            </a:r>
          </a:p>
        </p:txBody>
      </p:sp>
    </p:spTree>
    <p:extLst>
      <p:ext uri="{BB962C8B-B14F-4D97-AF65-F5344CB8AC3E}">
        <p14:creationId xmlns:p14="http://schemas.microsoft.com/office/powerpoint/2010/main" val="331053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and Decompression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Compression can be done at the source of the multicast stream within the source site.</a:t>
            </a:r>
          </a:p>
          <a:p>
            <a:r>
              <a:rPr lang="en-US" dirty="0" smtClean="0"/>
              <a:t>Or Compression could be facilitated at the Cloud Replicator where the CR could be one of many.</a:t>
            </a:r>
          </a:p>
          <a:p>
            <a:pPr lvl="1"/>
            <a:r>
              <a:rPr lang="en-US" dirty="0" smtClean="0"/>
              <a:t>Efficiency in this case is increased since the stream needs to be compressed just once at the assigned CR.</a:t>
            </a:r>
          </a:p>
          <a:p>
            <a:r>
              <a:rPr lang="en-US" dirty="0" smtClean="0"/>
              <a:t>Decompression is done at the destination end host which is the receiver.</a:t>
            </a:r>
          </a:p>
          <a:p>
            <a:r>
              <a:rPr lang="en-US" dirty="0" smtClean="0"/>
              <a:t>A part of the GRE key context space is used to designate compression state whether compressed or decompressed.</a:t>
            </a:r>
          </a:p>
          <a:p>
            <a:pPr lvl="1"/>
            <a:r>
              <a:rPr lang="en-US" dirty="0" smtClean="0"/>
              <a:t>Also additional state information on compression algorithm to be used can be instantiated at the receiver end host and at the source host in the source site through the Web orchestrator.</a:t>
            </a:r>
          </a:p>
          <a:p>
            <a:pPr lvl="1"/>
            <a:r>
              <a:rPr lang="en-US" dirty="0" smtClean="0"/>
              <a:t>At the receiver end host the user could use a hyper link that receives the compression/decompression algorithm state information and thus uses it to decompress the said stream if at all the GRE key context indicates it is compressed. There could be other ways of instantiating this state as well.</a:t>
            </a:r>
          </a:p>
          <a:p>
            <a:pPr lvl="1"/>
            <a:endParaRPr lang="en-US" dirty="0"/>
          </a:p>
        </p:txBody>
      </p:sp>
    </p:spTree>
    <p:extLst>
      <p:ext uri="{BB962C8B-B14F-4D97-AF65-F5344CB8AC3E}">
        <p14:creationId xmlns:p14="http://schemas.microsoft.com/office/powerpoint/2010/main" val="216000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and orchestration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Web based orchestrator can be accessed by the customer using a self-service portal that</a:t>
            </a:r>
          </a:p>
          <a:p>
            <a:pPr lvl="1"/>
            <a:r>
              <a:rPr lang="en-US" dirty="0" smtClean="0"/>
              <a:t>Allocates a set of CRs for the customer based on the number of replications to be done.</a:t>
            </a:r>
          </a:p>
          <a:p>
            <a:pPr lvl="1"/>
            <a:r>
              <a:rPr lang="en-US" dirty="0" smtClean="0"/>
              <a:t>Allocates a Load-balancer for the said stream for the customer</a:t>
            </a:r>
          </a:p>
          <a:p>
            <a:pPr lvl="1"/>
            <a:r>
              <a:rPr lang="en-US" dirty="0" smtClean="0"/>
              <a:t>Allocates Multicast D address from a pool for the customer.</a:t>
            </a:r>
          </a:p>
          <a:p>
            <a:pPr lvl="1"/>
            <a:r>
              <a:rPr lang="en-US" dirty="0" smtClean="0"/>
              <a:t>Allocates GRE key context from a pool for the customer’s stream.</a:t>
            </a:r>
          </a:p>
          <a:p>
            <a:pPr lvl="1"/>
            <a:r>
              <a:rPr lang="en-US" dirty="0" smtClean="0"/>
              <a:t>Creates hyperlinks in an email or any other communication mechanism that will convey the context to the receiver end hosts.</a:t>
            </a:r>
          </a:p>
          <a:p>
            <a:pPr lvl="2"/>
            <a:r>
              <a:rPr lang="en-US" dirty="0" smtClean="0"/>
              <a:t>A registry of available streams for viewing can also be created and used to facilitate the receivers to link into the stream.</a:t>
            </a:r>
          </a:p>
          <a:p>
            <a:pPr lvl="2"/>
            <a:r>
              <a:rPr lang="en-US" dirty="0" smtClean="0"/>
              <a:t>Mechanisms such as a HTTP link could be the facilitating trigger to join into the stream from any of the sites in the customers’ set of branch offices including the HQ/Hub site.</a:t>
            </a:r>
          </a:p>
          <a:p>
            <a:pPr lvl="1"/>
            <a:r>
              <a:rPr lang="en-US" dirty="0" smtClean="0"/>
              <a:t>Replicator is totally agnostic of PIM and any other protocols</a:t>
            </a:r>
          </a:p>
          <a:p>
            <a:pPr lvl="1"/>
            <a:r>
              <a:rPr lang="en-US" dirty="0" smtClean="0"/>
              <a:t>CR is a lightweight replicator of one to many as configured through the WO + Controller.</a:t>
            </a:r>
          </a:p>
          <a:p>
            <a:pPr lvl="1"/>
            <a:r>
              <a:rPr lang="en-US" dirty="0" smtClean="0"/>
              <a:t>No PIM replication state is maintained in the Cloud Replicator (CR).</a:t>
            </a:r>
            <a:endParaRPr lang="en-US" dirty="0"/>
          </a:p>
        </p:txBody>
      </p:sp>
    </p:spTree>
    <p:extLst>
      <p:ext uri="{BB962C8B-B14F-4D97-AF65-F5344CB8AC3E}">
        <p14:creationId xmlns:p14="http://schemas.microsoft.com/office/powerpoint/2010/main" val="67006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balancers and the CRs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load balancer</a:t>
            </a:r>
          </a:p>
          <a:p>
            <a:pPr lvl="1"/>
            <a:r>
              <a:rPr lang="en-US" dirty="0" smtClean="0"/>
              <a:t>Receives the stream from the source</a:t>
            </a:r>
          </a:p>
          <a:p>
            <a:pPr lvl="1"/>
            <a:r>
              <a:rPr lang="en-US" dirty="0" smtClean="0"/>
              <a:t>Possibly could replicate the packet to a set of CRs </a:t>
            </a:r>
          </a:p>
          <a:p>
            <a:pPr lvl="1"/>
            <a:r>
              <a:rPr lang="en-US" dirty="0" smtClean="0"/>
              <a:t>Which in turn the CRs would replicate the packets to the set of destination Edge boxes of the customer that are assigned to that CR.</a:t>
            </a:r>
          </a:p>
          <a:p>
            <a:pPr lvl="1"/>
            <a:r>
              <a:rPr lang="en-US" dirty="0" smtClean="0"/>
              <a:t>The decision of which destination site to replicate to by the CR could be arrived at by allocating N destinations where N = Number-of-sites/Number of CRs to each CR in the set allocated by the WO (Web Orchestrator).</a:t>
            </a:r>
          </a:p>
        </p:txBody>
      </p:sp>
    </p:spTree>
    <p:extLst>
      <p:ext uri="{BB962C8B-B14F-4D97-AF65-F5344CB8AC3E}">
        <p14:creationId xmlns:p14="http://schemas.microsoft.com/office/powerpoint/2010/main" val="69006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Chained Replication at more than one location in the cloud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possible that the CRs allocated in a cloud location may be overloaded with respect to replication for all sites involved if the number of sites exceeds a threshold.</a:t>
            </a:r>
          </a:p>
          <a:p>
            <a:r>
              <a:rPr lang="en-US" dirty="0" smtClean="0"/>
              <a:t>In such a case</a:t>
            </a:r>
            <a:r>
              <a:rPr lang="mr-IN" dirty="0" smtClean="0"/>
              <a:t>…</a:t>
            </a:r>
          </a:p>
          <a:p>
            <a:pPr lvl="1"/>
            <a:r>
              <a:rPr lang="mr-IN" dirty="0" smtClean="0"/>
              <a:t>Chained replication could be deployed where</a:t>
            </a:r>
          </a:p>
          <a:p>
            <a:pPr lvl="1"/>
            <a:r>
              <a:rPr lang="mr-IN" dirty="0" smtClean="0"/>
              <a:t>The initial set of CRs at a central location (cloud center) replicate and send some of the streams off to a (cloud local) e.g,  a data center (public cloud) nearer to a set of destination sites from where...</a:t>
            </a:r>
          </a:p>
          <a:p>
            <a:pPr lvl="2"/>
            <a:r>
              <a:rPr lang="mr-IN" dirty="0" smtClean="0"/>
              <a:t>The stream is further replicated to a further set of destination sites</a:t>
            </a:r>
          </a:p>
        </p:txBody>
      </p:sp>
    </p:spTree>
    <p:extLst>
      <p:ext uri="{BB962C8B-B14F-4D97-AF65-F5344CB8AC3E}">
        <p14:creationId xmlns:p14="http://schemas.microsoft.com/office/powerpoint/2010/main" val="3253439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1839</Words>
  <Application>Microsoft Macintosh PowerPoint</Application>
  <PresentationFormat>On-screen Show (4:3)</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SD-WAN based light-weight cloud assisted multicast</vt:lpstr>
      <vt:lpstr>Problem Statement</vt:lpstr>
      <vt:lpstr>Methodology of the invention</vt:lpstr>
      <vt:lpstr>Control Plane sequence</vt:lpstr>
      <vt:lpstr>Data plane sequence</vt:lpstr>
      <vt:lpstr>Compression and Decompression</vt:lpstr>
      <vt:lpstr>CR and orchestration</vt:lpstr>
      <vt:lpstr>Load balancers and the CRs</vt:lpstr>
      <vt:lpstr>Chained Replication at more than one location in the cloud</vt:lpstr>
      <vt:lpstr>Advantages and Novelty</vt:lpstr>
      <vt:lpstr>Prior art and references…</vt:lpstr>
    </vt:vector>
  </TitlesOfParts>
  <Company>FREELANCER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SD-WAN based cloud assisted multicast</dc:title>
  <dc:creator>BALAJI VENKAT VENKATASWAMI</dc:creator>
  <cp:lastModifiedBy>BALAJI VENKAT VENKATASWAMI</cp:lastModifiedBy>
  <cp:revision>33</cp:revision>
  <dcterms:created xsi:type="dcterms:W3CDTF">2019-08-10T23:59:10Z</dcterms:created>
  <dcterms:modified xsi:type="dcterms:W3CDTF">2019-08-11T11:39:36Z</dcterms:modified>
</cp:coreProperties>
</file>