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023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508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47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60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050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308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483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5791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294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743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994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350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960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18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361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72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86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6628-2162-45DE-97A6-A936143325F5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1E259-0554-42D2-B80F-F8F0FD7512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2643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51F00-A4A7-4883-BC83-44DBD82C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010" y="995082"/>
            <a:ext cx="9001462" cy="1519798"/>
          </a:xfrm>
        </p:spPr>
        <p:txBody>
          <a:bodyPr>
            <a:normAutofit/>
          </a:bodyPr>
          <a:lstStyle/>
          <a:p>
            <a:r>
              <a:rPr lang="es-PE" sz="8800" dirty="0"/>
              <a:t>ÁLGEBRA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E4183B-2742-4BB0-BEE9-8BA93C76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2221" y="3429000"/>
            <a:ext cx="6836038" cy="620338"/>
          </a:xfrm>
        </p:spPr>
        <p:txBody>
          <a:bodyPr>
            <a:noAutofit/>
          </a:bodyPr>
          <a:lstStyle/>
          <a:p>
            <a:r>
              <a:rPr lang="es-PE" sz="3600" b="1" dirty="0"/>
              <a:t>4° GRADO DE PRIMARIA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E737E5-B660-42C0-BDAE-BB005149907C}"/>
              </a:ext>
            </a:extLst>
          </p:cNvPr>
          <p:cNvSpPr txBox="1"/>
          <p:nvPr/>
        </p:nvSpPr>
        <p:spPr>
          <a:xfrm>
            <a:off x="2178424" y="5042647"/>
            <a:ext cx="379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PROF: AVELINO TORRES</a:t>
            </a:r>
          </a:p>
        </p:txBody>
      </p:sp>
    </p:spTree>
    <p:extLst>
      <p:ext uri="{BB962C8B-B14F-4D97-AF65-F5344CB8AC3E}">
        <p14:creationId xmlns:p14="http://schemas.microsoft.com/office/powerpoint/2010/main" val="825763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79F3B-9A6E-4767-BC0B-09409E28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4400" dirty="0"/>
              <a:t>ADICIÓN DE NÚMEROS ENTEROS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675BD-500F-42A2-A2E2-5EAF59345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332936"/>
          </a:xfrm>
        </p:spPr>
        <p:txBody>
          <a:bodyPr>
            <a:noAutofit/>
          </a:bodyPr>
          <a:lstStyle/>
          <a:p>
            <a:pPr algn="just"/>
            <a:r>
              <a:rPr lang="es-PE" sz="2400" dirty="0">
                <a:latin typeface="Aharoni" panose="02010803020104030203" pitchFamily="2" charset="-79"/>
                <a:cs typeface="Aharoni" panose="02010803020104030203" pitchFamily="2" charset="-79"/>
              </a:rPr>
              <a:t>Es la operación binaria que dado dos números enteros a y b llamados sumandos, hacen corresponder un tercer entero llamado suma.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13D22D-9909-4EA8-BD18-8A5B379F6700}"/>
              </a:ext>
            </a:extLst>
          </p:cNvPr>
          <p:cNvSpPr txBox="1"/>
          <p:nvPr/>
        </p:nvSpPr>
        <p:spPr>
          <a:xfrm>
            <a:off x="1088571" y="3875314"/>
            <a:ext cx="143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Donde 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E8B52F-C3E9-429C-9DE5-D70892C55243}"/>
              </a:ext>
            </a:extLst>
          </p:cNvPr>
          <p:cNvSpPr txBox="1"/>
          <p:nvPr/>
        </p:nvSpPr>
        <p:spPr>
          <a:xfrm>
            <a:off x="3200397" y="3993883"/>
            <a:ext cx="289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a     +    b  =       c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B74B955D-B51C-4B31-8039-3677C0A0A87A}"/>
              </a:ext>
            </a:extLst>
          </p:cNvPr>
          <p:cNvSpPr/>
          <p:nvPr/>
        </p:nvSpPr>
        <p:spPr>
          <a:xfrm rot="16200000">
            <a:off x="3782215" y="4021293"/>
            <a:ext cx="261257" cy="1045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76825BA3-0E35-45C4-925F-D913FD6449C3}"/>
              </a:ext>
            </a:extLst>
          </p:cNvPr>
          <p:cNvSpPr/>
          <p:nvPr/>
        </p:nvSpPr>
        <p:spPr>
          <a:xfrm rot="5400000">
            <a:off x="5348367" y="4127997"/>
            <a:ext cx="206829" cy="7204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FA249E-3348-4186-98FF-B5B963FF842C}"/>
              </a:ext>
            </a:extLst>
          </p:cNvPr>
          <p:cNvSpPr txBox="1"/>
          <p:nvPr/>
        </p:nvSpPr>
        <p:spPr>
          <a:xfrm>
            <a:off x="3331026" y="4743432"/>
            <a:ext cx="131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Sumandos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0B3BFC-C6B8-4CA5-9E93-1EBC74ED9628}"/>
              </a:ext>
            </a:extLst>
          </p:cNvPr>
          <p:cNvSpPr txBox="1"/>
          <p:nvPr/>
        </p:nvSpPr>
        <p:spPr>
          <a:xfrm>
            <a:off x="5121845" y="4743432"/>
            <a:ext cx="9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Suma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8BCE311D-FDEB-4090-BA5D-21AFED48398D}"/>
              </a:ext>
            </a:extLst>
          </p:cNvPr>
          <p:cNvSpPr/>
          <p:nvPr/>
        </p:nvSpPr>
        <p:spPr>
          <a:xfrm>
            <a:off x="6095999" y="4147457"/>
            <a:ext cx="511630" cy="189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5758B3F-2D20-47B4-8F32-4220A3230B5E}"/>
                  </a:ext>
                </a:extLst>
              </p:cNvPr>
              <p:cNvSpPr txBox="1"/>
              <p:nvPr/>
            </p:nvSpPr>
            <p:spPr>
              <a:xfrm>
                <a:off x="7016004" y="4026540"/>
                <a:ext cx="197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400" dirty="0"/>
                  <a:t>a ; b ; c </a:t>
                </a:r>
                <a14:m>
                  <m:oMath xmlns:m="http://schemas.openxmlformats.org/officeDocument/2006/math">
                    <m:r>
                      <a:rPr lang="es-PE" sz="24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s-PE" sz="2400" dirty="0"/>
                  <a:t>  Z </a:t>
                </a: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5758B3F-2D20-47B4-8F32-4220A323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004" y="4026540"/>
                <a:ext cx="1975595" cy="461665"/>
              </a:xfrm>
              <a:prstGeom prst="rect">
                <a:avLst/>
              </a:prstGeom>
              <a:blipFill>
                <a:blip r:embed="rId2"/>
                <a:stretch>
                  <a:fillRect l="-4938" t="-12000" b="-29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964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  <p:bldP spid="8" grpId="0" animBg="1"/>
      <p:bldP spid="10" grpId="0"/>
      <p:bldP spid="11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BF9DD-1A24-4EF1-998B-D0BCE024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La adición de números enteros tiene los siguientes casos: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EBE69-0741-479C-92FC-A45FE0FA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709662" cy="647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800" dirty="0"/>
              <a:t>I  CASO 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DE8AAF-E838-4B0B-B9B5-DB1470411922}"/>
              </a:ext>
            </a:extLst>
          </p:cNvPr>
          <p:cNvSpPr txBox="1"/>
          <p:nvPr/>
        </p:nvSpPr>
        <p:spPr>
          <a:xfrm>
            <a:off x="913795" y="2672510"/>
            <a:ext cx="9155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PE" sz="2400" b="1" dirty="0"/>
              <a:t>ADICIÓN DE NÚMEROS ENTEROS DEL MISMO SIGNO 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E236F3-6716-4EDC-8B52-713A1FFC320E}"/>
              </a:ext>
            </a:extLst>
          </p:cNvPr>
          <p:cNvSpPr txBox="1"/>
          <p:nvPr/>
        </p:nvSpPr>
        <p:spPr>
          <a:xfrm>
            <a:off x="990599" y="3134980"/>
            <a:ext cx="19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Veamos que: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3C6C55-8A34-4B49-BD6C-82B3DDE9F7E9}"/>
              </a:ext>
            </a:extLst>
          </p:cNvPr>
          <p:cNvSpPr txBox="1"/>
          <p:nvPr/>
        </p:nvSpPr>
        <p:spPr>
          <a:xfrm>
            <a:off x="1360715" y="3539160"/>
            <a:ext cx="367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( +80 ) + ( + 10 ) = + 80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1CF691-0D8F-461B-82C9-AA8EA0ACBFA0}"/>
              </a:ext>
            </a:extLst>
          </p:cNvPr>
          <p:cNvSpPr txBox="1"/>
          <p:nvPr/>
        </p:nvSpPr>
        <p:spPr>
          <a:xfrm>
            <a:off x="1360715" y="4035673"/>
            <a:ext cx="327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( +25 ) + ( +8 ) = + 33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A6E270DA-6978-44FA-B48E-34BF2A9F5854}"/>
              </a:ext>
            </a:extLst>
          </p:cNvPr>
          <p:cNvSpPr/>
          <p:nvPr/>
        </p:nvSpPr>
        <p:spPr>
          <a:xfrm>
            <a:off x="4631871" y="3539160"/>
            <a:ext cx="244929" cy="9589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1B4776-1883-4798-BFDB-75A67F4FDE92}"/>
              </a:ext>
            </a:extLst>
          </p:cNvPr>
          <p:cNvSpPr txBox="1"/>
          <p:nvPr/>
        </p:nvSpPr>
        <p:spPr>
          <a:xfrm>
            <a:off x="5034642" y="3504312"/>
            <a:ext cx="503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La suma de dos o más números </a:t>
            </a:r>
            <a:r>
              <a:rPr lang="es-PE" sz="2400" dirty="0">
                <a:solidFill>
                  <a:srgbClr val="FF0000"/>
                </a:solidFill>
              </a:rPr>
              <a:t>positivos</a:t>
            </a:r>
            <a:r>
              <a:rPr lang="es-PE" sz="2400" dirty="0"/>
              <a:t> es otro número </a:t>
            </a:r>
            <a:r>
              <a:rPr lang="es-PE" sz="2400" dirty="0">
                <a:solidFill>
                  <a:srgbClr val="FF0000"/>
                </a:solidFill>
              </a:rPr>
              <a:t>positivo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3E0392-4E3D-446B-9629-18B9622F30FC}"/>
              </a:ext>
            </a:extLst>
          </p:cNvPr>
          <p:cNvSpPr txBox="1"/>
          <p:nvPr/>
        </p:nvSpPr>
        <p:spPr>
          <a:xfrm>
            <a:off x="1447801" y="499654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(-5 ) + ( -20) = -25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EEDDEB5-C383-43DA-ADE6-E52495478488}"/>
              </a:ext>
            </a:extLst>
          </p:cNvPr>
          <p:cNvSpPr txBox="1"/>
          <p:nvPr/>
        </p:nvSpPr>
        <p:spPr>
          <a:xfrm>
            <a:off x="1447801" y="5621042"/>
            <a:ext cx="293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(-50 ) + ( -20 ) = -70</a:t>
            </a: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D4D8AC27-0F7F-412F-8813-DA6A418FDD6C}"/>
              </a:ext>
            </a:extLst>
          </p:cNvPr>
          <p:cNvSpPr/>
          <p:nvPr/>
        </p:nvSpPr>
        <p:spPr>
          <a:xfrm>
            <a:off x="4631871" y="4996543"/>
            <a:ext cx="402771" cy="1099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95B566-20F0-4528-B3B1-671AEEB3D9C8}"/>
              </a:ext>
            </a:extLst>
          </p:cNvPr>
          <p:cNvSpPr txBox="1"/>
          <p:nvPr/>
        </p:nvSpPr>
        <p:spPr>
          <a:xfrm>
            <a:off x="5187041" y="5159377"/>
            <a:ext cx="5034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La suma de dos o más números  </a:t>
            </a:r>
            <a:r>
              <a:rPr lang="es-PE" sz="2400" dirty="0">
                <a:solidFill>
                  <a:srgbClr val="FF0000"/>
                </a:solidFill>
              </a:rPr>
              <a:t>negativos</a:t>
            </a:r>
            <a:r>
              <a:rPr lang="es-PE" sz="2400" dirty="0"/>
              <a:t> es otro número </a:t>
            </a:r>
            <a:r>
              <a:rPr lang="es-PE" sz="2400" dirty="0">
                <a:solidFill>
                  <a:srgbClr val="FF0000"/>
                </a:solidFill>
              </a:rPr>
              <a:t>negativo</a:t>
            </a:r>
          </a:p>
        </p:txBody>
      </p:sp>
    </p:spTree>
    <p:extLst>
      <p:ext uri="{BB962C8B-B14F-4D97-AF65-F5344CB8AC3E}">
        <p14:creationId xmlns:p14="http://schemas.microsoft.com/office/powerpoint/2010/main" val="37582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 animBg="1"/>
      <p:bldP spid="9" grpId="0"/>
      <p:bldP spid="10" grpId="0"/>
      <p:bldP spid="12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5F9CC-1425-4756-B0C5-83910F26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40971"/>
            <a:ext cx="10353761" cy="598715"/>
          </a:xfrm>
        </p:spPr>
        <p:txBody>
          <a:bodyPr>
            <a:normAutofit/>
          </a:bodyPr>
          <a:lstStyle/>
          <a:p>
            <a:pPr algn="l"/>
            <a:r>
              <a:rPr lang="es-PE" sz="2400" dirty="0"/>
              <a:t>II caso 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F6108-0745-4A66-AEE4-EDFB69DA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511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dirty="0"/>
              <a:t>ADICIÓN DE NÚMEROS ENTEROS DE SIGNOS DIFERENTES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101770-88AD-4B06-9FD9-561D8B7B80DC}"/>
              </a:ext>
            </a:extLst>
          </p:cNvPr>
          <p:cNvSpPr txBox="1"/>
          <p:nvPr/>
        </p:nvSpPr>
        <p:spPr>
          <a:xfrm>
            <a:off x="1132114" y="2618969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Veamos que: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EA613E-A095-4298-8CE8-CFB254C7AF49}"/>
              </a:ext>
            </a:extLst>
          </p:cNvPr>
          <p:cNvSpPr txBox="1"/>
          <p:nvPr/>
        </p:nvSpPr>
        <p:spPr>
          <a:xfrm>
            <a:off x="1861457" y="3429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( +80 ) + ( -30 ) = +50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ACC838-6971-4103-9BA8-64B4242F20B9}"/>
              </a:ext>
            </a:extLst>
          </p:cNvPr>
          <p:cNvSpPr txBox="1"/>
          <p:nvPr/>
        </p:nvSpPr>
        <p:spPr>
          <a:xfrm>
            <a:off x="1888834" y="4054365"/>
            <a:ext cx="333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( - 56 ) + ( +14 ) = - 42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FE8F0A83-5EDA-4F7A-8264-1EE095BF0466}"/>
              </a:ext>
            </a:extLst>
          </p:cNvPr>
          <p:cNvSpPr/>
          <p:nvPr/>
        </p:nvSpPr>
        <p:spPr>
          <a:xfrm>
            <a:off x="5225143" y="3298371"/>
            <a:ext cx="239486" cy="1360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654139-AB18-4965-8E82-624D99CE028B}"/>
              </a:ext>
            </a:extLst>
          </p:cNvPr>
          <p:cNvSpPr txBox="1"/>
          <p:nvPr/>
        </p:nvSpPr>
        <p:spPr>
          <a:xfrm>
            <a:off x="5736771" y="3429000"/>
            <a:ext cx="4566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/>
              <a:t>La suma de dos números con signo diferente , se resta los números y se coloca el signo del número mayor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6563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52B73-F61F-4C00-8CC0-1F50A426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Adición de enteros en la recta numérica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5C60AB-486E-4BB8-BCBD-DF0AD0D6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50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/>
              <a:t>Para adicionar números  enteros se realiza el siguiente procedimiento: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8EFA19-A00C-47C8-8F7C-152D105341D2}"/>
              </a:ext>
            </a:extLst>
          </p:cNvPr>
          <p:cNvSpPr txBox="1"/>
          <p:nvPr/>
        </p:nvSpPr>
        <p:spPr>
          <a:xfrm>
            <a:off x="1023256" y="3004457"/>
            <a:ext cx="1009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dirty="0"/>
              <a:t>La suma de un número entero positivo se indica con una flecha  que apunta  hacia la derecha.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071F88D-347D-4E99-8D90-7B93F1AC91EF}"/>
              </a:ext>
            </a:extLst>
          </p:cNvPr>
          <p:cNvCxnSpPr/>
          <p:nvPr/>
        </p:nvCxnSpPr>
        <p:spPr>
          <a:xfrm>
            <a:off x="3222171" y="4049486"/>
            <a:ext cx="3429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2EB955B-F5B9-4ADB-BAAC-8196567696F8}"/>
              </a:ext>
            </a:extLst>
          </p:cNvPr>
          <p:cNvSpPr txBox="1"/>
          <p:nvPr/>
        </p:nvSpPr>
        <p:spPr>
          <a:xfrm>
            <a:off x="1023256" y="4481233"/>
            <a:ext cx="992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dirty="0"/>
              <a:t>La suma de un número entero negativo se indica con una flecha que apunta hacia la izquierda.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55AD647-20CA-4827-BAC8-F0861C12F7FA}"/>
              </a:ext>
            </a:extLst>
          </p:cNvPr>
          <p:cNvCxnSpPr>
            <a:cxnSpLocks/>
          </p:cNvCxnSpPr>
          <p:nvPr/>
        </p:nvCxnSpPr>
        <p:spPr>
          <a:xfrm flipH="1">
            <a:off x="3298371" y="5627915"/>
            <a:ext cx="33364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6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A9BF3-819E-43D0-8205-2F69C918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81" y="685800"/>
            <a:ext cx="2667605" cy="457200"/>
          </a:xfrm>
        </p:spPr>
        <p:txBody>
          <a:bodyPr>
            <a:normAutofit/>
          </a:bodyPr>
          <a:lstStyle/>
          <a:p>
            <a:r>
              <a:rPr lang="es-PE" sz="2000" dirty="0"/>
              <a:t>Ejemplos: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D040F-3EAE-4875-B5EA-55433ED8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29" y="1366721"/>
            <a:ext cx="2123557" cy="457200"/>
          </a:xfrm>
        </p:spPr>
        <p:txBody>
          <a:bodyPr/>
          <a:lstStyle/>
          <a:p>
            <a:r>
              <a:rPr lang="es-PE" dirty="0"/>
              <a:t>Hallar  E ; si: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F81198-A7A1-4C0B-8A26-81123A6C63E7}"/>
              </a:ext>
            </a:extLst>
          </p:cNvPr>
          <p:cNvSpPr txBox="1"/>
          <p:nvPr/>
        </p:nvSpPr>
        <p:spPr>
          <a:xfrm>
            <a:off x="3026555" y="1362256"/>
            <a:ext cx="306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E = ( -3 ) + ( +5 )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7FD56B1-7BEB-40DF-9C5D-8A5F0E694092}"/>
              </a:ext>
            </a:extLst>
          </p:cNvPr>
          <p:cNvCxnSpPr/>
          <p:nvPr/>
        </p:nvCxnSpPr>
        <p:spPr>
          <a:xfrm>
            <a:off x="1600200" y="2579914"/>
            <a:ext cx="66729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CCA847F-5957-410B-8ADE-CC8EBDB35DF6}"/>
              </a:ext>
            </a:extLst>
          </p:cNvPr>
          <p:cNvSpPr txBox="1"/>
          <p:nvPr/>
        </p:nvSpPr>
        <p:spPr>
          <a:xfrm>
            <a:off x="1687285" y="2911364"/>
            <a:ext cx="658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… -5      -4       -3       -2        -1        0       +1         +2        +3       +4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BD7974F-1B02-4E1C-A976-23651FE913B7}"/>
              </a:ext>
            </a:extLst>
          </p:cNvPr>
          <p:cNvCxnSpPr/>
          <p:nvPr/>
        </p:nvCxnSpPr>
        <p:spPr>
          <a:xfrm flipV="1">
            <a:off x="3363686" y="2002971"/>
            <a:ext cx="0" cy="772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643BC80-E6EC-43E5-A843-569C7DC7838E}"/>
              </a:ext>
            </a:extLst>
          </p:cNvPr>
          <p:cNvCxnSpPr/>
          <p:nvPr/>
        </p:nvCxnSpPr>
        <p:spPr>
          <a:xfrm flipV="1">
            <a:off x="6585857" y="2002971"/>
            <a:ext cx="0" cy="772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887BAE0-3B8B-4D04-B021-D2ABAB85D259}"/>
              </a:ext>
            </a:extLst>
          </p:cNvPr>
          <p:cNvCxnSpPr/>
          <p:nvPr/>
        </p:nvCxnSpPr>
        <p:spPr>
          <a:xfrm>
            <a:off x="3363686" y="2090057"/>
            <a:ext cx="31895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A8619A95-D630-4F60-88B1-E77E26D8B483}"/>
              </a:ext>
            </a:extLst>
          </p:cNvPr>
          <p:cNvSpPr/>
          <p:nvPr/>
        </p:nvSpPr>
        <p:spPr>
          <a:xfrm>
            <a:off x="3113313" y="2846049"/>
            <a:ext cx="500735" cy="4898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7CD9971-97E2-4B3A-BA54-8C5662A7AD37}"/>
              </a:ext>
            </a:extLst>
          </p:cNvPr>
          <p:cNvSpPr/>
          <p:nvPr/>
        </p:nvSpPr>
        <p:spPr>
          <a:xfrm>
            <a:off x="6346371" y="2862943"/>
            <a:ext cx="555166" cy="489849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FAF807E-CB59-4CE9-A114-19DC7DD81D8B}"/>
              </a:ext>
            </a:extLst>
          </p:cNvPr>
          <p:cNvSpPr txBox="1"/>
          <p:nvPr/>
        </p:nvSpPr>
        <p:spPr>
          <a:xfrm>
            <a:off x="1240971" y="3908754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Suma 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B7236F4-1088-4C2D-BBD7-EF94FBFC1267}"/>
              </a:ext>
            </a:extLst>
          </p:cNvPr>
          <p:cNvSpPr txBox="1"/>
          <p:nvPr/>
        </p:nvSpPr>
        <p:spPr>
          <a:xfrm>
            <a:off x="2939143" y="3946659"/>
            <a:ext cx="292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( + 4 ) + ( - 7 ) 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1BF944D-52EE-4E52-B69F-65F3C5FD2ADD}"/>
              </a:ext>
            </a:extLst>
          </p:cNvPr>
          <p:cNvCxnSpPr>
            <a:cxnSpLocks/>
          </p:cNvCxnSpPr>
          <p:nvPr/>
        </p:nvCxnSpPr>
        <p:spPr>
          <a:xfrm>
            <a:off x="1687285" y="5431971"/>
            <a:ext cx="677091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7EA3778-1559-41EF-BE8D-F5B5CFD768D9}"/>
              </a:ext>
            </a:extLst>
          </p:cNvPr>
          <p:cNvSpPr txBox="1"/>
          <p:nvPr/>
        </p:nvSpPr>
        <p:spPr>
          <a:xfrm>
            <a:off x="1839685" y="5699258"/>
            <a:ext cx="677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… -5      -4      -3      -2      -1      0      +1       +2       +3      +4       +5..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1655246-1F54-4116-A510-DEC02991D9FD}"/>
              </a:ext>
            </a:extLst>
          </p:cNvPr>
          <p:cNvCxnSpPr/>
          <p:nvPr/>
        </p:nvCxnSpPr>
        <p:spPr>
          <a:xfrm flipV="1">
            <a:off x="7478486" y="4844143"/>
            <a:ext cx="0" cy="85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06D973D-4750-4A02-8CD7-3FC19521BCEA}"/>
              </a:ext>
            </a:extLst>
          </p:cNvPr>
          <p:cNvCxnSpPr/>
          <p:nvPr/>
        </p:nvCxnSpPr>
        <p:spPr>
          <a:xfrm flipV="1">
            <a:off x="3439886" y="4691743"/>
            <a:ext cx="0" cy="100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41179E3-B786-45F6-BAA9-E960BC347275}"/>
              </a:ext>
            </a:extLst>
          </p:cNvPr>
          <p:cNvCxnSpPr>
            <a:cxnSpLocks/>
          </p:cNvCxnSpPr>
          <p:nvPr/>
        </p:nvCxnSpPr>
        <p:spPr>
          <a:xfrm flipH="1">
            <a:off x="3439886" y="4844143"/>
            <a:ext cx="39406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1F393E1F-44A2-4471-BEC3-1EF743B89767}"/>
              </a:ext>
            </a:extLst>
          </p:cNvPr>
          <p:cNvSpPr/>
          <p:nvPr/>
        </p:nvSpPr>
        <p:spPr>
          <a:xfrm>
            <a:off x="7380514" y="5699257"/>
            <a:ext cx="424541" cy="4729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3CDCA9-401F-4BFE-889E-E034A6707773}"/>
              </a:ext>
            </a:extLst>
          </p:cNvPr>
          <p:cNvSpPr/>
          <p:nvPr/>
        </p:nvSpPr>
        <p:spPr>
          <a:xfrm>
            <a:off x="3211286" y="5699257"/>
            <a:ext cx="500741" cy="47292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1900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8" grpId="0"/>
      <p:bldP spid="15" grpId="0" animBg="1"/>
      <p:bldP spid="16" grpId="0" animBg="1"/>
      <p:bldP spid="17" grpId="0"/>
      <p:bldP spid="18" grpId="0"/>
      <p:bldP spid="23" grpId="0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 A S F R A C C I O N E S">
            <a:extLst>
              <a:ext uri="{FF2B5EF4-FFF2-40B4-BE49-F238E27FC236}">
                <a16:creationId xmlns:a16="http://schemas.microsoft.com/office/drawing/2014/main" id="{6E615EFA-0018-4C4D-B898-05741BC29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01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179</TotalTime>
  <Words>331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Aharoni</vt:lpstr>
      <vt:lpstr>Arial</vt:lpstr>
      <vt:lpstr>Bookman Old Style</vt:lpstr>
      <vt:lpstr>Cambria Math</vt:lpstr>
      <vt:lpstr>Rockwell</vt:lpstr>
      <vt:lpstr>Wingdings</vt:lpstr>
      <vt:lpstr>Damask</vt:lpstr>
      <vt:lpstr>ÁLGEBRA</vt:lpstr>
      <vt:lpstr>ADICIÓN DE NÚMEROS ENTEROS</vt:lpstr>
      <vt:lpstr>La adición de números enteros tiene los siguientes casos:</vt:lpstr>
      <vt:lpstr>II caso :</vt:lpstr>
      <vt:lpstr>Adición de enteros en la recta numérica</vt:lpstr>
      <vt:lpstr>Ejemplos: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</dc:title>
  <dc:creator>AVELINO</dc:creator>
  <cp:lastModifiedBy>AVELINO</cp:lastModifiedBy>
  <cp:revision>13</cp:revision>
  <dcterms:created xsi:type="dcterms:W3CDTF">2020-05-04T00:40:28Z</dcterms:created>
  <dcterms:modified xsi:type="dcterms:W3CDTF">2020-05-04T03:40:19Z</dcterms:modified>
</cp:coreProperties>
</file>