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82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69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66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020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01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8472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57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44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93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37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28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557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18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7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133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402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BC472-F5AF-465D-A1C5-6C00D2678CC3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514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62047" y="421781"/>
            <a:ext cx="6381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I.E.P. NUEVO PITÁGORAS</a:t>
            </a:r>
            <a:endParaRPr lang="es-ES" sz="5400" b="1" dirty="0">
              <a:ln w="13462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Imagen 2" descr="nuevo logo de pitagoras"/>
          <p:cNvPicPr/>
          <p:nvPr/>
        </p:nvPicPr>
        <p:blipFill>
          <a:blip r:embed="rId2"/>
          <a:srcRect r="2325"/>
          <a:stretch>
            <a:fillRect/>
          </a:stretch>
        </p:blipFill>
        <p:spPr bwMode="auto">
          <a:xfrm>
            <a:off x="1403872" y="378700"/>
            <a:ext cx="1110727" cy="122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1167502" y="2008936"/>
            <a:ext cx="705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TEMA: </a:t>
            </a:r>
            <a:r>
              <a:rPr lang="es-PE" sz="2800" b="1" dirty="0" smtClean="0">
                <a:latin typeface="Bell MT" panose="02020503060305020303" pitchFamily="18" charset="0"/>
              </a:rPr>
              <a:t>“RESOLUCIÓN DE PROBLEMAS”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40471" y="4536399"/>
            <a:ext cx="771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PROFESORA: </a:t>
            </a:r>
            <a:r>
              <a:rPr lang="es-PE" sz="2800" b="1" dirty="0">
                <a:latin typeface="Bell MT" panose="02020503060305020303" pitchFamily="18" charset="0"/>
              </a:rPr>
              <a:t>LIC. JIMKY </a:t>
            </a:r>
            <a:r>
              <a:rPr lang="es-PE" sz="2800" b="1" dirty="0" smtClean="0">
                <a:latin typeface="Bell MT" panose="02020503060305020303" pitchFamily="18" charset="0"/>
              </a:rPr>
              <a:t>PÉREZ </a:t>
            </a:r>
            <a:r>
              <a:rPr lang="es-PE" sz="2800" b="1" dirty="0">
                <a:latin typeface="Bell MT" panose="02020503060305020303" pitchFamily="18" charset="0"/>
              </a:rPr>
              <a:t>HURTADO</a:t>
            </a:r>
          </a:p>
        </p:txBody>
      </p:sp>
      <p:sp>
        <p:nvSpPr>
          <p:cNvPr id="6" name="CuadroTexto 5"/>
          <p:cNvSpPr txBox="1"/>
          <p:nvPr/>
        </p:nvSpPr>
        <p:spPr>
          <a:xfrm flipH="1">
            <a:off x="1240471" y="2810445"/>
            <a:ext cx="565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CURSO: </a:t>
            </a:r>
            <a:r>
              <a:rPr lang="es-PE" sz="2800" b="1" dirty="0" smtClean="0">
                <a:latin typeface="Bell MT" panose="02020503060305020303" pitchFamily="18" charset="0"/>
              </a:rPr>
              <a:t>ARITMÉTICA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40471" y="3713199"/>
            <a:ext cx="435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GRADO: </a:t>
            </a:r>
            <a:r>
              <a:rPr lang="es-PE" sz="2800" b="1" dirty="0" smtClean="0">
                <a:latin typeface="Bell MT" panose="02020503060305020303" pitchFamily="18" charset="0"/>
              </a:rPr>
              <a:t>3ero </a:t>
            </a:r>
            <a:r>
              <a:rPr lang="es-PE" sz="2800" b="1" dirty="0">
                <a:latin typeface="Bell MT" panose="02020503060305020303" pitchFamily="18" charset="0"/>
              </a:rPr>
              <a:t>PRIMARIA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551185" y="509798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06/05/2020</a:t>
            </a:r>
            <a:endParaRPr lang="es-PE" sz="28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pic>
        <p:nvPicPr>
          <p:cNvPr id="1028" name="Picture 4" descr="Dibujos matematico - Imagu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11" y="2847575"/>
            <a:ext cx="2632763" cy="17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156447" y="139406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“SEMILLEROS DE LIDERES PROFESIONALES”</a:t>
            </a:r>
            <a:endParaRPr lang="es-P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71048" y="524435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rgbClr val="C00000"/>
                </a:solidFill>
              </a:rPr>
              <a:t>RESOLUCIÓN DE PROBLEMAS</a:t>
            </a:r>
            <a:endParaRPr lang="es-PE" sz="2800" dirty="0">
              <a:solidFill>
                <a:srgbClr val="C0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08085" y="1156447"/>
            <a:ext cx="69509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Para resolver problemas tener en cuenta lo siguiente:</a:t>
            </a:r>
          </a:p>
          <a:p>
            <a:endParaRPr lang="es-PE" sz="2400" dirty="0"/>
          </a:p>
          <a:p>
            <a:r>
              <a:rPr lang="es-PE" sz="2400" dirty="0" smtClean="0">
                <a:solidFill>
                  <a:srgbClr val="C00000"/>
                </a:solidFill>
              </a:rPr>
              <a:t>1. </a:t>
            </a:r>
            <a:r>
              <a:rPr lang="es-PE" sz="2400" dirty="0" smtClean="0"/>
              <a:t>Leer hasta comprender lo leído.</a:t>
            </a:r>
          </a:p>
          <a:p>
            <a:r>
              <a:rPr lang="es-PE" sz="2400" dirty="0" smtClean="0">
                <a:solidFill>
                  <a:srgbClr val="C00000"/>
                </a:solidFill>
              </a:rPr>
              <a:t>2. </a:t>
            </a:r>
            <a:r>
              <a:rPr lang="es-PE" sz="2400" dirty="0" smtClean="0"/>
              <a:t>Escribir los datos .</a:t>
            </a:r>
          </a:p>
          <a:p>
            <a:r>
              <a:rPr lang="es-PE" sz="2400" dirty="0" smtClean="0">
                <a:solidFill>
                  <a:srgbClr val="C00000"/>
                </a:solidFill>
              </a:rPr>
              <a:t>3.</a:t>
            </a:r>
            <a:r>
              <a:rPr lang="es-PE" sz="2400" dirty="0" smtClean="0"/>
              <a:t> Operar en forma vertical.</a:t>
            </a:r>
          </a:p>
          <a:p>
            <a:r>
              <a:rPr lang="es-PE" sz="2400" dirty="0" smtClean="0">
                <a:solidFill>
                  <a:srgbClr val="C00000"/>
                </a:solidFill>
              </a:rPr>
              <a:t>4. </a:t>
            </a:r>
            <a:r>
              <a:rPr lang="es-PE" sz="2400" dirty="0" smtClean="0"/>
              <a:t>Escribir la respuesta.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81" y="2795687"/>
            <a:ext cx="5904076" cy="27080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38" y="3850562"/>
            <a:ext cx="2884114" cy="16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3341" y="53788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Ejemplos: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927847" y="1210235"/>
            <a:ext cx="4629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1. </a:t>
            </a:r>
            <a:r>
              <a:rPr lang="es-PE" dirty="0" smtClean="0"/>
              <a:t>Mi prima ha comprado 1 234 gramos de carne,</a:t>
            </a:r>
          </a:p>
          <a:p>
            <a:r>
              <a:rPr lang="es-PE" dirty="0" smtClean="0"/>
              <a:t>4 240 gramos de papa y 3 456 gramos de arroz.</a:t>
            </a:r>
          </a:p>
          <a:p>
            <a:r>
              <a:rPr lang="es-PE" dirty="0" smtClean="0"/>
              <a:t>¿Cuánto pesa la compra en total? 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6331112" y="1237223"/>
            <a:ext cx="5402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2. </a:t>
            </a:r>
            <a:r>
              <a:rPr lang="es-PE" dirty="0" smtClean="0"/>
              <a:t>En estadio asistieron 34 675 personas cuando jugó</a:t>
            </a:r>
          </a:p>
          <a:p>
            <a:r>
              <a:rPr lang="es-PE" dirty="0" smtClean="0"/>
              <a:t>PERÚ-CHILE, y cuando jugó BRASIL- COLOMBIA asistieron</a:t>
            </a:r>
          </a:p>
          <a:p>
            <a:r>
              <a:rPr lang="es-PE" dirty="0" smtClean="0"/>
              <a:t>27 345 personas .¿Cuántas personas más asistieron </a:t>
            </a:r>
          </a:p>
          <a:p>
            <a:r>
              <a:rPr lang="es-PE" dirty="0" smtClean="0"/>
              <a:t>al partido PERÚ- CHILE? </a:t>
            </a:r>
            <a:endParaRPr lang="es-PE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645459" y="3012141"/>
            <a:ext cx="4572000" cy="26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3039845" y="2726160"/>
            <a:ext cx="488" cy="2367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364006" y="2541494"/>
            <a:ext cx="76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DATOS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62441" y="25414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OPERACIÓN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45459" y="5082009"/>
            <a:ext cx="403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RESPUESTA</a:t>
            </a:r>
            <a:r>
              <a:rPr lang="es-PE" dirty="0" smtClean="0">
                <a:solidFill>
                  <a:schemeClr val="accent1"/>
                </a:solidFill>
              </a:rPr>
              <a:t>:</a:t>
            </a:r>
            <a:r>
              <a:rPr lang="es-PE" dirty="0" smtClean="0"/>
              <a:t> La compra pesa …………en total</a:t>
            </a:r>
            <a:endParaRPr lang="es-P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64757" y="314481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Carne= 1 234 gr</a:t>
            </a:r>
            <a:endParaRPr lang="es-PE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55107" y="3487304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Carne= 4 240 gr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55106" y="387585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Carne= 3 456 gr</a:t>
            </a:r>
            <a:endParaRPr lang="es-PE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676665" y="3217385"/>
            <a:ext cx="94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1 234    +</a:t>
            </a:r>
          </a:p>
          <a:p>
            <a:r>
              <a:rPr lang="es-PE" dirty="0" smtClean="0"/>
              <a:t>4 240</a:t>
            </a:r>
          </a:p>
          <a:p>
            <a:r>
              <a:rPr lang="es-PE" dirty="0" smtClean="0"/>
              <a:t>3 456</a:t>
            </a:r>
            <a:endParaRPr lang="es-PE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3565261" y="4140715"/>
            <a:ext cx="733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6526307" y="3042572"/>
            <a:ext cx="4572000" cy="26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025692" y="2488399"/>
            <a:ext cx="488" cy="2367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7172414" y="2608852"/>
            <a:ext cx="76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DATOS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447800" y="254862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OPERACIÓN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331112" y="5043052"/>
            <a:ext cx="124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RESPUESTA: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9942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3950" y="632011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3. </a:t>
            </a:r>
            <a:r>
              <a:rPr lang="es-PE" dirty="0" smtClean="0"/>
              <a:t>En una fabrica una maquina realiza 23 592 polos en </a:t>
            </a:r>
          </a:p>
          <a:p>
            <a:r>
              <a:rPr lang="es-PE" dirty="0" smtClean="0"/>
              <a:t>una semana y otra maquina realiza 37 018 polos en el</a:t>
            </a:r>
          </a:p>
          <a:p>
            <a:r>
              <a:rPr lang="es-PE" dirty="0" smtClean="0"/>
              <a:t>mismo tiempo. ¿Cuántas polos fabrica una maquina </a:t>
            </a:r>
          </a:p>
          <a:p>
            <a:r>
              <a:rPr lang="es-PE" dirty="0" smtClean="0"/>
              <a:t>más que la otra? 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6345887" y="612858"/>
            <a:ext cx="4935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4. </a:t>
            </a:r>
            <a:r>
              <a:rPr lang="es-PE" dirty="0" smtClean="0"/>
              <a:t>En una granja se cuenta  13 548 gallinas y 9 345</a:t>
            </a:r>
          </a:p>
          <a:p>
            <a:r>
              <a:rPr lang="es-PE" dirty="0" smtClean="0"/>
              <a:t>conejos .¿Cuántas gallinas mas que conejos hay? </a:t>
            </a:r>
            <a:endParaRPr lang="es-PE" dirty="0"/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889145" y="2640791"/>
            <a:ext cx="4572000" cy="26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535252" y="2207071"/>
            <a:ext cx="76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DATOS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93950" y="4641271"/>
            <a:ext cx="124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RESPUESTA:</a:t>
            </a:r>
            <a:endParaRPr lang="es-PE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6541082" y="2207071"/>
            <a:ext cx="4572000" cy="26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187189" y="1773351"/>
            <a:ext cx="76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DATOS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541082" y="4456605"/>
            <a:ext cx="124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RESPUESTA: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9461654" y="177335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OPERACIÓN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816985" y="226513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OPERACIÓN</a:t>
            </a:r>
            <a:endParaRPr lang="es-PE" dirty="0">
              <a:solidFill>
                <a:srgbClr val="C00000"/>
              </a:solidFill>
            </a:endParaRPr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3046375" y="2233965"/>
            <a:ext cx="15480" cy="2342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661683" y="1832340"/>
            <a:ext cx="15480" cy="2342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90215" y="640567"/>
            <a:ext cx="4507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accent1"/>
                </a:solidFill>
              </a:rPr>
              <a:t>5. </a:t>
            </a:r>
            <a:r>
              <a:rPr lang="es-PE" dirty="0" smtClean="0"/>
              <a:t>En un cine se vendieron  el primer día 3 456 </a:t>
            </a:r>
          </a:p>
          <a:p>
            <a:r>
              <a:rPr lang="es-PE" dirty="0" smtClean="0"/>
              <a:t>entradas, el segundo día 4 028 y el tercer día </a:t>
            </a:r>
          </a:p>
          <a:p>
            <a:r>
              <a:rPr lang="es-PE" dirty="0" smtClean="0"/>
              <a:t>1365. ¿Cuántas entradas se vendieron en los </a:t>
            </a:r>
          </a:p>
          <a:p>
            <a:r>
              <a:rPr lang="es-PE" dirty="0" smtClean="0"/>
              <a:t>tres días? 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6581415" y="640566"/>
            <a:ext cx="4782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accent1"/>
                </a:solidFill>
              </a:rPr>
              <a:t>6. </a:t>
            </a:r>
            <a:r>
              <a:rPr lang="es-PE" dirty="0" smtClean="0"/>
              <a:t>Compre una chompa a 79 soles y un pantalón a</a:t>
            </a:r>
          </a:p>
          <a:p>
            <a:r>
              <a:rPr lang="es-PE" dirty="0" smtClean="0"/>
              <a:t>86 soles.  Si pago con un billete de 200 seles.</a:t>
            </a:r>
          </a:p>
          <a:p>
            <a:r>
              <a:rPr lang="es-PE" dirty="0" smtClean="0"/>
              <a:t>¿Cuánto recibo de vuelto? </a:t>
            </a:r>
            <a:endParaRPr lang="es-PE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889145" y="2640791"/>
            <a:ext cx="4572000" cy="26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535252" y="2207071"/>
            <a:ext cx="76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DATOS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16985" y="226513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OPERACIÓN</a:t>
            </a:r>
            <a:endParaRPr lang="es-PE" dirty="0">
              <a:solidFill>
                <a:srgbClr val="C00000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3046375" y="2233965"/>
            <a:ext cx="15480" cy="2342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6581415" y="2274616"/>
            <a:ext cx="4572000" cy="26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227522" y="1840896"/>
            <a:ext cx="76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DATOS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509255" y="189896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OPERACIÓN</a:t>
            </a:r>
            <a:endParaRPr lang="es-PE" dirty="0">
              <a:solidFill>
                <a:srgbClr val="C00000"/>
              </a:solidFill>
            </a:endParaRPr>
          </a:p>
        </p:txBody>
      </p:sp>
      <p:cxnSp>
        <p:nvCxnSpPr>
          <p:cNvPr id="16" name="Conector recto 15"/>
          <p:cNvCxnSpPr/>
          <p:nvPr/>
        </p:nvCxnSpPr>
        <p:spPr>
          <a:xfrm flipH="1">
            <a:off x="8738645" y="1867790"/>
            <a:ext cx="15480" cy="2342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03041" y="4946213"/>
            <a:ext cx="124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RESPUESTA: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6606807" y="5010603"/>
            <a:ext cx="124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RESPUESTA: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56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90215" y="640567"/>
            <a:ext cx="526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7</a:t>
            </a:r>
            <a:r>
              <a:rPr lang="es-PE" dirty="0" smtClean="0">
                <a:solidFill>
                  <a:schemeClr val="accent1"/>
                </a:solidFill>
              </a:rPr>
              <a:t>. </a:t>
            </a:r>
            <a:r>
              <a:rPr lang="es-PE" dirty="0" smtClean="0"/>
              <a:t>Una juguetería vendió este año 23 456 muñecas</a:t>
            </a:r>
          </a:p>
          <a:p>
            <a:r>
              <a:rPr lang="es-PE" dirty="0" smtClean="0"/>
              <a:t> y 17 073 carritos.</a:t>
            </a:r>
            <a:r>
              <a:rPr lang="es-PE" dirty="0" smtClean="0">
                <a:solidFill>
                  <a:schemeClr val="accent1"/>
                </a:solidFill>
              </a:rPr>
              <a:t> </a:t>
            </a:r>
            <a:r>
              <a:rPr lang="es-PE" dirty="0" smtClean="0"/>
              <a:t>¿Cuántas muñecas más que carritos</a:t>
            </a:r>
          </a:p>
          <a:p>
            <a:r>
              <a:rPr lang="es-PE" dirty="0" smtClean="0"/>
              <a:t>vendió la Juguetería? 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6442462" y="640567"/>
            <a:ext cx="4365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accent1"/>
                </a:solidFill>
              </a:rPr>
              <a:t>8. </a:t>
            </a:r>
            <a:r>
              <a:rPr lang="es-PE" dirty="0" smtClean="0"/>
              <a:t>José ahorro este año 2 435 soles y Pedro</a:t>
            </a:r>
          </a:p>
          <a:p>
            <a:r>
              <a:rPr lang="es-PE" dirty="0" smtClean="0"/>
              <a:t>horro 543 mas que José.</a:t>
            </a:r>
            <a:r>
              <a:rPr lang="es-PE" dirty="0" smtClean="0">
                <a:solidFill>
                  <a:schemeClr val="accent1"/>
                </a:solidFill>
              </a:rPr>
              <a:t> </a:t>
            </a:r>
            <a:r>
              <a:rPr lang="es-PE" dirty="0" smtClean="0"/>
              <a:t>¿Cuánto de ahorros</a:t>
            </a:r>
          </a:p>
          <a:p>
            <a:r>
              <a:rPr lang="es-PE" dirty="0" smtClean="0"/>
              <a:t>tienen entre los dos?</a:t>
            </a:r>
            <a:endParaRPr lang="es-PE" dirty="0"/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976319" y="2237380"/>
            <a:ext cx="4572000" cy="26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622426" y="1803660"/>
            <a:ext cx="76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DATOS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904159" y="186172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OPERACIÓN</a:t>
            </a:r>
            <a:endParaRPr lang="es-PE" dirty="0">
              <a:solidFill>
                <a:srgbClr val="C00000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H="1">
            <a:off x="3133549" y="1830554"/>
            <a:ext cx="15480" cy="2342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790215" y="4542802"/>
            <a:ext cx="124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RESPUESTA:</a:t>
            </a:r>
            <a:endParaRPr lang="es-PE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6725168" y="2594101"/>
            <a:ext cx="4572000" cy="26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371275" y="2160381"/>
            <a:ext cx="76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DATOS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653008" y="221844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OPERACIÓN</a:t>
            </a:r>
            <a:endParaRPr lang="es-PE" dirty="0">
              <a:solidFill>
                <a:srgbClr val="C00000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8882398" y="2187275"/>
            <a:ext cx="15480" cy="2342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539064" y="4899523"/>
            <a:ext cx="124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RESPUESTA: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421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788</TotalTime>
  <Words>372</Words>
  <Application>Microsoft Office PowerPoint</Application>
  <PresentationFormat>Panorámica</PresentationFormat>
  <Paragraphs>71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Bell MT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44</cp:revision>
  <dcterms:created xsi:type="dcterms:W3CDTF">2020-05-04T19:49:31Z</dcterms:created>
  <dcterms:modified xsi:type="dcterms:W3CDTF">2020-05-08T03:59:44Z</dcterms:modified>
</cp:coreProperties>
</file>