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67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01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08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93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213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4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3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0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32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2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0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5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8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1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0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135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6086" y="303259"/>
            <a:ext cx="780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u="sng" dirty="0" smtClean="0">
                <a:solidFill>
                  <a:srgbClr val="FF0000"/>
                </a:solidFill>
              </a:rPr>
              <a:t>ADICIÓN DE NÚMEROS NATURALES</a:t>
            </a:r>
            <a:endParaRPr lang="es-PE" sz="3600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6254" y="1358153"/>
            <a:ext cx="1059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La adición es la operación donde dos o mas números se agrupan en uno solo llamado SUMA. Puede </a:t>
            </a:r>
          </a:p>
          <a:p>
            <a:r>
              <a:rPr lang="es-PE" sz="2000" dirty="0" smtClean="0"/>
              <a:t>ser de dos formas:</a:t>
            </a:r>
            <a:endParaRPr lang="es-PE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146628" y="2131820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HORIZONTAL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41206" y="2186799"/>
            <a:ext cx="140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VERTICAL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57570" y="2693930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18 </a:t>
            </a:r>
            <a:r>
              <a:rPr lang="es-PE" sz="3200" dirty="0" smtClean="0">
                <a:solidFill>
                  <a:srgbClr val="FF0000"/>
                </a:solidFill>
              </a:rPr>
              <a:t>+</a:t>
            </a:r>
            <a:r>
              <a:rPr lang="es-PE" sz="3200" dirty="0" smtClean="0"/>
              <a:t> 20 </a:t>
            </a:r>
            <a:r>
              <a:rPr lang="es-PE" sz="3200" dirty="0" smtClean="0">
                <a:solidFill>
                  <a:srgbClr val="FF0000"/>
                </a:solidFill>
              </a:rPr>
              <a:t>=</a:t>
            </a:r>
            <a:r>
              <a:rPr lang="es-PE" sz="3200" dirty="0" smtClean="0"/>
              <a:t> 38</a:t>
            </a:r>
            <a:endParaRPr lang="es-PE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237168" y="2693930"/>
            <a:ext cx="992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18 </a:t>
            </a:r>
            <a:r>
              <a:rPr lang="es-PE" sz="3200" dirty="0" smtClean="0">
                <a:solidFill>
                  <a:srgbClr val="FF0000"/>
                </a:solidFill>
              </a:rPr>
              <a:t>+</a:t>
            </a:r>
            <a:r>
              <a:rPr lang="es-PE" sz="3200" dirty="0" smtClean="0"/>
              <a:t> </a:t>
            </a:r>
          </a:p>
          <a:p>
            <a:r>
              <a:rPr lang="es-PE" sz="3200" u="sng" dirty="0" smtClean="0"/>
              <a:t>20</a:t>
            </a:r>
            <a:r>
              <a:rPr lang="es-PE" sz="3200" dirty="0" smtClean="0"/>
              <a:t> </a:t>
            </a:r>
          </a:p>
          <a:p>
            <a:r>
              <a:rPr lang="es-PE" sz="3200" dirty="0" smtClean="0"/>
              <a:t>38</a:t>
            </a:r>
            <a:endParaRPr lang="es-PE" sz="3200" dirty="0"/>
          </a:p>
        </p:txBody>
      </p:sp>
      <p:sp>
        <p:nvSpPr>
          <p:cNvPr id="8" name="Cerrar llave 7"/>
          <p:cNvSpPr/>
          <p:nvPr/>
        </p:nvSpPr>
        <p:spPr>
          <a:xfrm rot="5400000">
            <a:off x="2540219" y="2726379"/>
            <a:ext cx="341875" cy="12804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174844" y="3157733"/>
            <a:ext cx="1" cy="341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9209934" y="2783972"/>
            <a:ext cx="99194" cy="9079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>
            <a:off x="9182916" y="3788615"/>
            <a:ext cx="198389" cy="3361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2137922" y="33791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sumandos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829236" y="3393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524767" y="29093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sumandos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635838" y="3772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83386" y="4263590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</a:rPr>
              <a:t>PROPIEDADES DE LA ADICION:</a:t>
            </a:r>
            <a:endParaRPr lang="es-PE" sz="2000" b="1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93447" y="4809476"/>
            <a:ext cx="30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1. </a:t>
            </a:r>
            <a:r>
              <a:rPr lang="es-PE" b="1" u="sng" dirty="0" smtClean="0"/>
              <a:t>Propiedad de clausura: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974302" y="5291590"/>
                <a:ext cx="6074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2400" dirty="0" smtClean="0"/>
                  <a:t>Si 8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∧15∈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⟹8+15=23 ∧23∈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s-PE" sz="24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2" y="5291590"/>
                <a:ext cx="607403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6" t="-10526" b="-289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2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4350" y="573652"/>
            <a:ext cx="809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2. </a:t>
            </a:r>
            <a:r>
              <a:rPr lang="es-PE" b="1" u="sng" dirty="0" smtClean="0"/>
              <a:t>Propiedad Conmutativa:</a:t>
            </a:r>
            <a:r>
              <a:rPr lang="es-PE" b="1" dirty="0" smtClean="0"/>
              <a:t> El orden de los sumandos no altera la suma.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7749" y="113644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14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11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11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14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598493" y="169433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25 </a:t>
            </a:r>
            <a:r>
              <a:rPr lang="es-PE" sz="2400" dirty="0">
                <a:solidFill>
                  <a:srgbClr val="FF0000"/>
                </a:solidFill>
              </a:rPr>
              <a:t>=</a:t>
            </a:r>
            <a:r>
              <a:rPr lang="es-PE" sz="2400" dirty="0"/>
              <a:t> 25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4350" y="2354520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3. </a:t>
            </a:r>
            <a:r>
              <a:rPr lang="es-PE" b="1" u="sng" dirty="0" smtClean="0"/>
              <a:t>Propiedad Asociativa:</a:t>
            </a:r>
            <a:r>
              <a:rPr lang="es-PE" b="1" dirty="0" smtClean="0"/>
              <a:t> Asociando los sumandos de manera distinta, la suma no se altera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87749" y="292295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12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(7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9 )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(12 </a:t>
            </a:r>
            <a:r>
              <a:rPr lang="es-PE" sz="2400" dirty="0" smtClean="0">
                <a:solidFill>
                  <a:srgbClr val="FF0000"/>
                </a:solidFill>
              </a:rPr>
              <a:t>+ </a:t>
            </a:r>
            <a:r>
              <a:rPr lang="es-PE" sz="2400" dirty="0" smtClean="0"/>
              <a:t>7)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</a:t>
            </a:r>
            <a:endParaRPr lang="es-PE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555372" y="3443534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12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16  </a:t>
            </a:r>
            <a:r>
              <a:rPr lang="es-PE" sz="2400" dirty="0">
                <a:solidFill>
                  <a:srgbClr val="FF0000"/>
                </a:solidFill>
              </a:rPr>
              <a:t>=</a:t>
            </a:r>
            <a:r>
              <a:rPr lang="es-PE" sz="2400" dirty="0"/>
              <a:t> </a:t>
            </a:r>
            <a:r>
              <a:rPr lang="es-PE" sz="2400" dirty="0" smtClean="0"/>
              <a:t>19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</a:t>
            </a:r>
          </a:p>
          <a:p>
            <a:r>
              <a:rPr lang="es-PE" sz="2400" dirty="0" smtClean="0"/>
              <a:t>         28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28</a:t>
            </a:r>
            <a:endParaRPr lang="es-PE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34350" y="4431068"/>
            <a:ext cx="886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4. </a:t>
            </a:r>
            <a:r>
              <a:rPr lang="es-PE" b="1" u="sng" dirty="0" smtClean="0"/>
              <a:t>Propiedad del Elemento Neutro:</a:t>
            </a:r>
            <a:r>
              <a:rPr lang="es-PE" b="1" dirty="0" smtClean="0"/>
              <a:t> El elemento neutro de la adición es el cero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628665" y="507336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65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0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65</a:t>
            </a:r>
            <a:endParaRPr lang="es-PE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05525" y="507335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0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172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172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717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4972041" y="396114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FF0000"/>
                </a:solidFill>
              </a:rPr>
              <a:t>EJERCICIOS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96470" y="857779"/>
            <a:ext cx="502711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0"/>
              </a:spcAft>
              <a:buAutoNum type="arabicPeriod"/>
            </a:pPr>
            <a:r>
              <a:rPr lang="es-CR" b="1" dirty="0" smtClean="0"/>
              <a:t>Escribe </a:t>
            </a:r>
            <a:r>
              <a:rPr lang="es-CR" b="1" dirty="0"/>
              <a:t>el nombre de la propiedad </a:t>
            </a:r>
            <a:r>
              <a:rPr lang="es-CR" b="1" dirty="0" smtClean="0"/>
              <a:t>para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 smtClean="0"/>
              <a:t> cada caso</a:t>
            </a:r>
            <a:r>
              <a:rPr lang="es-CR" b="1" dirty="0"/>
              <a:t>:</a:t>
            </a:r>
            <a:endParaRPr lang="es-PE" b="1" dirty="0"/>
          </a:p>
        </p:txBody>
      </p:sp>
      <p:sp>
        <p:nvSpPr>
          <p:cNvPr id="11" name="Rectángulo 10"/>
          <p:cNvSpPr/>
          <p:nvPr/>
        </p:nvSpPr>
        <p:spPr>
          <a:xfrm>
            <a:off x="684755" y="1748573"/>
            <a:ext cx="5047130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a)  8 + 6 = 6 + 8 ……………….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 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b)  4 + 0 = 4   ……………………..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 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c)  (21 + 7) + 3 = 21 + (7 + 3) </a:t>
            </a:r>
            <a:r>
              <a:rPr lang="es-CR" b="1" dirty="0" smtClean="0"/>
              <a:t>…………………..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 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d) 9 + 3 = 3 + 9 ……………………..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 </a:t>
            </a:r>
            <a:endParaRPr lang="es-PE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/>
              <a:t>e) 0 + 45 = 45  </a:t>
            </a:r>
            <a:r>
              <a:rPr lang="es-CR" b="1" dirty="0" smtClean="0"/>
              <a:t>……………………..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CR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 smtClean="0"/>
              <a:t>f) 9 + (31 + 6)= (9+31) +6  </a:t>
            </a:r>
            <a:r>
              <a:rPr lang="es-CR" b="1" dirty="0"/>
              <a:t>……………………..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CR" b="1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s-PE" b="1" dirty="0"/>
          </a:p>
        </p:txBody>
      </p:sp>
      <p:sp>
        <p:nvSpPr>
          <p:cNvPr id="20" name="Rectángulo 19"/>
          <p:cNvSpPr/>
          <p:nvPr/>
        </p:nvSpPr>
        <p:spPr>
          <a:xfrm>
            <a:off x="7503458" y="868393"/>
            <a:ext cx="176156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 smtClean="0"/>
              <a:t>2. Calcular:</a:t>
            </a:r>
            <a:endParaRPr lang="es-PE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03458" y="1402543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a) 342 +45 +765 =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503458" y="3865306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b) 3 547 + 6 782 =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02706" y="2111188"/>
            <a:ext cx="102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342"/>
            </a:pPr>
            <a:r>
              <a:rPr lang="es-PE" dirty="0" smtClean="0"/>
              <a:t>     +</a:t>
            </a:r>
          </a:p>
          <a:p>
            <a:r>
              <a:rPr lang="es-PE" dirty="0" smtClean="0"/>
              <a:t>  45</a:t>
            </a:r>
          </a:p>
          <a:p>
            <a:r>
              <a:rPr lang="es-PE" dirty="0" smtClean="0"/>
              <a:t>765</a:t>
            </a:r>
            <a:endParaRPr lang="es-PE" dirty="0"/>
          </a:p>
        </p:txBody>
      </p:sp>
      <p:cxnSp>
        <p:nvCxnSpPr>
          <p:cNvPr id="24" name="Conector recto 23"/>
          <p:cNvCxnSpPr/>
          <p:nvPr/>
        </p:nvCxnSpPr>
        <p:spPr>
          <a:xfrm>
            <a:off x="7839634" y="3034518"/>
            <a:ext cx="1089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1293" y="757084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c) 53 967 + 19 760 =</a:t>
            </a:r>
            <a:endParaRPr lang="es-PE" dirty="0"/>
          </a:p>
        </p:txBody>
      </p:sp>
      <p:sp>
        <p:nvSpPr>
          <p:cNvPr id="3" name="CuadroTexto 2"/>
          <p:cNvSpPr txBox="1"/>
          <p:nvPr/>
        </p:nvSpPr>
        <p:spPr>
          <a:xfrm>
            <a:off x="941293" y="3464425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d) 674 + 4 084 + 845 =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571130" y="693897"/>
            <a:ext cx="47244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CR" b="1" dirty="0" smtClean="0"/>
              <a:t>3. Completa las sumas con el número indicado según su propiedad: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6804211" y="177983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a) 6 + 23 = 23 +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8675237" y="1779832"/>
            <a:ext cx="7242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6804211" y="2505669"/>
            <a:ext cx="3643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b) 17 </a:t>
            </a:r>
            <a:r>
              <a:rPr lang="es-PE" dirty="0"/>
              <a:t>+ </a:t>
            </a:r>
            <a:r>
              <a:rPr lang="es-PE" dirty="0" smtClean="0"/>
              <a:t>(6 +4) </a:t>
            </a:r>
            <a:r>
              <a:rPr lang="es-PE" dirty="0"/>
              <a:t>= </a:t>
            </a:r>
            <a:r>
              <a:rPr lang="es-PE" dirty="0" smtClean="0"/>
              <a:t>(17 +            ) +4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9185282" y="2505669"/>
            <a:ext cx="657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6804210" y="323150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c) 45 +              = 45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739723" y="3231506"/>
            <a:ext cx="657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97837" y="401175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d)              +  37 = 37 + 20</a:t>
            </a:r>
            <a:endParaRPr lang="es-PE" dirty="0"/>
          </a:p>
        </p:txBody>
      </p:sp>
      <p:sp>
        <p:nvSpPr>
          <p:cNvPr id="12" name="Rectángulo 11"/>
          <p:cNvSpPr/>
          <p:nvPr/>
        </p:nvSpPr>
        <p:spPr>
          <a:xfrm>
            <a:off x="7274618" y="4011750"/>
            <a:ext cx="657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804210" y="467291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e) 0 +              = 82</a:t>
            </a:r>
            <a:endParaRPr lang="es-PE" dirty="0"/>
          </a:p>
        </p:txBody>
      </p:sp>
      <p:sp>
        <p:nvSpPr>
          <p:cNvPr id="14" name="Rectángulo 13"/>
          <p:cNvSpPr/>
          <p:nvPr/>
        </p:nvSpPr>
        <p:spPr>
          <a:xfrm>
            <a:off x="7739722" y="4607328"/>
            <a:ext cx="657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6804211" y="5334088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f) (8 +             ) +15 = 8+ ( 7 + 15)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7739722" y="5278758"/>
            <a:ext cx="65796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47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9212" y="672353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4. </a:t>
            </a:r>
            <a:r>
              <a:rPr lang="es-PE" b="1" dirty="0"/>
              <a:t>Calcula (a + 12) + (b+ 15) </a:t>
            </a:r>
            <a:r>
              <a:rPr lang="es-PE" b="1" dirty="0" smtClean="0"/>
              <a:t>, si </a:t>
            </a:r>
            <a:r>
              <a:rPr lang="es-PE" b="1" dirty="0" err="1" smtClean="0"/>
              <a:t>a+b</a:t>
            </a:r>
            <a:r>
              <a:rPr lang="es-PE" b="1" dirty="0" smtClean="0"/>
              <a:t> = </a:t>
            </a:r>
            <a:r>
              <a:rPr lang="es-PE" b="1" dirty="0"/>
              <a:t>10</a:t>
            </a:r>
            <a:endParaRPr lang="es-PE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089212" y="3231776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5. </a:t>
            </a:r>
            <a:r>
              <a:rPr lang="es-PE" b="1" dirty="0"/>
              <a:t>Calcula </a:t>
            </a:r>
            <a:r>
              <a:rPr lang="es-PE" b="1" dirty="0" smtClean="0"/>
              <a:t>(m </a:t>
            </a:r>
            <a:r>
              <a:rPr lang="es-PE" b="1" dirty="0"/>
              <a:t>+ </a:t>
            </a:r>
            <a:r>
              <a:rPr lang="es-PE" b="1" dirty="0" smtClean="0"/>
              <a:t>24) </a:t>
            </a:r>
            <a:r>
              <a:rPr lang="es-PE" b="1" dirty="0"/>
              <a:t>+ </a:t>
            </a:r>
            <a:r>
              <a:rPr lang="es-PE" b="1" dirty="0" smtClean="0"/>
              <a:t>(n+ 18),  </a:t>
            </a:r>
            <a:r>
              <a:rPr lang="es-PE" b="1" dirty="0"/>
              <a:t>si </a:t>
            </a:r>
            <a:r>
              <a:rPr lang="es-PE" b="1" dirty="0" err="1" smtClean="0"/>
              <a:t>m+n</a:t>
            </a:r>
            <a:r>
              <a:rPr lang="es-PE" b="1" dirty="0" smtClean="0"/>
              <a:t> = 7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11800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184</TotalTime>
  <Words>334</Words>
  <Application>Microsoft Office PowerPoint</Application>
  <PresentationFormat>Panorámica</PresentationFormat>
  <Paragraphs>57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12</cp:revision>
  <dcterms:created xsi:type="dcterms:W3CDTF">2020-05-02T22:20:08Z</dcterms:created>
  <dcterms:modified xsi:type="dcterms:W3CDTF">2020-05-03T02:23:46Z</dcterms:modified>
</cp:coreProperties>
</file>