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69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6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02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01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47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57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44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93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7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8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5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18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13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0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BC472-F5AF-465D-A1C5-6C00D2678CC3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4C6393-BCF3-4D82-8DE5-783DB12FC7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51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5002" y="421781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98002" y="363933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9709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“LA SUSTRACCIÓN DE NÚMEROS NATURALES”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40471" y="4536399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240471" y="2810445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 smtClean="0">
                <a:latin typeface="Bell MT" panose="02020503060305020303" pitchFamily="18" charset="0"/>
              </a:rPr>
              <a:t>ARITMÉTICA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471" y="3713199"/>
            <a:ext cx="435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2800" b="1" dirty="0" smtClean="0">
                <a:latin typeface="Bell MT" panose="02020503060305020303" pitchFamily="18" charset="0"/>
              </a:rPr>
              <a:t>3ero </a:t>
            </a:r>
            <a:r>
              <a:rPr lang="es-PE" sz="2800" b="1" dirty="0">
                <a:latin typeface="Bell MT" panose="02020503060305020303" pitchFamily="18" charset="0"/>
              </a:rPr>
              <a:t>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938497" y="1363980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06/05/2020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1028" name="Picture 4" descr="Dibujos matematico - Imag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11" y="2847575"/>
            <a:ext cx="2632763" cy="17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68445" y="392320"/>
            <a:ext cx="644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u="sng" dirty="0" smtClean="0">
                <a:solidFill>
                  <a:srgbClr val="C00000"/>
                </a:solidFill>
                <a:latin typeface="+mj-lt"/>
              </a:rPr>
              <a:t>SUSTRACCIÓN DE NÚMEROS NATURALES</a:t>
            </a:r>
            <a:endParaRPr lang="es-PE" sz="3200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35203" y="1007440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+mj-lt"/>
              </a:rPr>
              <a:t>Operación contraria a la adición, donde, dados dos números, uno llamado minuendo y </a:t>
            </a:r>
          </a:p>
          <a:p>
            <a:r>
              <a:rPr lang="es-PE" sz="2000" dirty="0">
                <a:latin typeface="+mj-lt"/>
              </a:rPr>
              <a:t>otro sustraendo, se obtiene un resultado llamado diferencia.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27627" y="1870074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70C0"/>
                </a:solidFill>
              </a:rPr>
              <a:t>Ejemplo:</a:t>
            </a:r>
            <a:endParaRPr lang="es-PE" sz="2400" dirty="0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97625" y="2039690"/>
            <a:ext cx="255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50"/>
                </a:solidFill>
              </a:rPr>
              <a:t>27</a:t>
            </a:r>
            <a:r>
              <a:rPr lang="es-PE" sz="3600" dirty="0" smtClean="0"/>
              <a:t>  </a:t>
            </a:r>
            <a:r>
              <a:rPr lang="es-PE" sz="3600" dirty="0" smtClean="0">
                <a:solidFill>
                  <a:srgbClr val="FF0000"/>
                </a:solidFill>
              </a:rPr>
              <a:t>–</a:t>
            </a:r>
            <a:r>
              <a:rPr lang="es-PE" sz="3600" dirty="0" smtClean="0"/>
              <a:t>  </a:t>
            </a:r>
            <a:r>
              <a:rPr lang="es-PE" sz="3600" dirty="0" smtClean="0">
                <a:solidFill>
                  <a:srgbClr val="00B0F0"/>
                </a:solidFill>
              </a:rPr>
              <a:t>13</a:t>
            </a:r>
            <a:r>
              <a:rPr lang="es-PE" sz="3600" dirty="0" smtClean="0"/>
              <a:t>  </a:t>
            </a:r>
            <a:r>
              <a:rPr lang="es-PE" sz="3600" dirty="0" smtClean="0">
                <a:solidFill>
                  <a:srgbClr val="FF0000"/>
                </a:solidFill>
              </a:rPr>
              <a:t>=</a:t>
            </a:r>
            <a:r>
              <a:rPr lang="es-PE" sz="3600" dirty="0" smtClean="0"/>
              <a:t>  </a:t>
            </a:r>
            <a:r>
              <a:rPr lang="es-PE" sz="3600" dirty="0" smtClean="0">
                <a:solidFill>
                  <a:srgbClr val="7030A0"/>
                </a:solidFill>
              </a:rPr>
              <a:t>14</a:t>
            </a:r>
            <a:endParaRPr lang="es-PE" sz="3600" dirty="0">
              <a:solidFill>
                <a:srgbClr val="7030A0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4047831" y="2488568"/>
            <a:ext cx="363446" cy="34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6924076" y="2394155"/>
            <a:ext cx="259350" cy="39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5694593" y="2580044"/>
            <a:ext cx="7063" cy="406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306386" y="28122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Minuendo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009425" y="292789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B0F0"/>
                </a:solidFill>
              </a:rPr>
              <a:t>Sustraendo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7134240" y="270753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Diferencia</a:t>
            </a:r>
            <a:endParaRPr lang="es-P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227615" y="3441808"/>
            <a:ext cx="4410313" cy="1631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/>
          <p:cNvSpPr txBox="1"/>
          <p:nvPr/>
        </p:nvSpPr>
        <p:spPr>
          <a:xfrm>
            <a:off x="3576086" y="3547852"/>
            <a:ext cx="3880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C00000"/>
                </a:solidFill>
              </a:rPr>
              <a:t>TÉRMINOS DE LA SUSTRACCIÓN</a:t>
            </a:r>
            <a:endParaRPr lang="es-PE" sz="2400" dirty="0">
              <a:solidFill>
                <a:srgbClr val="C0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3385490" y="4068093"/>
            <a:ext cx="409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00B050"/>
                </a:solidFill>
              </a:rPr>
              <a:t>Minuendo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FF0000"/>
                </a:solidFill>
              </a:rPr>
              <a:t>-</a:t>
            </a:r>
            <a:r>
              <a:rPr lang="es-PE" sz="2000" dirty="0" smtClean="0"/>
              <a:t>  </a:t>
            </a:r>
            <a:r>
              <a:rPr lang="es-PE" sz="2000" dirty="0" smtClean="0">
                <a:solidFill>
                  <a:srgbClr val="00B0F0"/>
                </a:solidFill>
              </a:rPr>
              <a:t>Sustraendo</a:t>
            </a:r>
            <a:r>
              <a:rPr lang="es-PE" sz="2000" dirty="0" smtClean="0"/>
              <a:t> </a:t>
            </a:r>
            <a:r>
              <a:rPr lang="es-PE" sz="2000" dirty="0" smtClean="0">
                <a:solidFill>
                  <a:srgbClr val="FF0000"/>
                </a:solidFill>
              </a:rPr>
              <a:t>= </a:t>
            </a:r>
            <a:r>
              <a:rPr lang="es-PE" sz="2000" dirty="0" smtClean="0">
                <a:solidFill>
                  <a:srgbClr val="7030A0"/>
                </a:solidFill>
              </a:rPr>
              <a:t>Diferencia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576086" y="4468203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B050"/>
                </a:solidFill>
              </a:rPr>
              <a:t>M</a:t>
            </a:r>
            <a:r>
              <a:rPr lang="es-PE" sz="2400" dirty="0" smtClean="0"/>
              <a:t>            </a:t>
            </a:r>
            <a:r>
              <a:rPr lang="es-PE" sz="2400" dirty="0" smtClean="0">
                <a:solidFill>
                  <a:srgbClr val="FF0000"/>
                </a:solidFill>
              </a:rPr>
              <a:t>-</a:t>
            </a:r>
            <a:r>
              <a:rPr lang="es-PE" sz="2400" dirty="0" smtClean="0"/>
              <a:t>          </a:t>
            </a:r>
            <a:r>
              <a:rPr lang="es-PE" sz="2400" dirty="0" smtClean="0">
                <a:solidFill>
                  <a:srgbClr val="00B0F0"/>
                </a:solidFill>
              </a:rPr>
              <a:t>S</a:t>
            </a:r>
            <a:r>
              <a:rPr lang="es-PE" sz="2400" dirty="0" smtClean="0"/>
              <a:t>             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         </a:t>
            </a:r>
            <a:r>
              <a:rPr lang="es-PE" sz="2400" dirty="0" smtClean="0">
                <a:solidFill>
                  <a:srgbClr val="7030A0"/>
                </a:solidFill>
              </a:rPr>
              <a:t>D</a:t>
            </a:r>
            <a:endParaRPr lang="es-PE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4766" y="869796"/>
            <a:ext cx="2056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50"/>
                </a:solidFill>
              </a:rPr>
              <a:t>1  4  6  5   </a:t>
            </a:r>
            <a:r>
              <a:rPr lang="es-PE" sz="3600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s-PE" sz="3600" dirty="0" smtClean="0"/>
              <a:t>    </a:t>
            </a:r>
            <a:r>
              <a:rPr lang="es-PE" sz="3600" dirty="0" smtClean="0">
                <a:solidFill>
                  <a:srgbClr val="00B0F0"/>
                </a:solidFill>
              </a:rPr>
              <a:t>5  8  9</a:t>
            </a:r>
          </a:p>
          <a:p>
            <a:r>
              <a:rPr lang="es-PE" sz="3600" dirty="0" smtClean="0">
                <a:solidFill>
                  <a:srgbClr val="7030A0"/>
                </a:solidFill>
              </a:rPr>
              <a:t>-</a:t>
            </a:r>
            <a:r>
              <a:rPr lang="es-PE" sz="3600" dirty="0" smtClean="0">
                <a:solidFill>
                  <a:srgbClr val="00B0F0"/>
                </a:solidFill>
              </a:rPr>
              <a:t>  </a:t>
            </a:r>
            <a:r>
              <a:rPr lang="es-PE" sz="3600" dirty="0" smtClean="0">
                <a:solidFill>
                  <a:srgbClr val="7030A0"/>
                </a:solidFill>
              </a:rPr>
              <a:t>8  7   6</a:t>
            </a:r>
            <a:endParaRPr lang="es-PE" sz="3600" dirty="0">
              <a:solidFill>
                <a:srgbClr val="7030A0"/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1842683" y="2003612"/>
            <a:ext cx="14518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902141" y="869796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B050"/>
                </a:solidFill>
              </a:rPr>
              <a:t>Minuendo</a:t>
            </a:r>
            <a:endParaRPr lang="es-PE" sz="2400" dirty="0">
              <a:solidFill>
                <a:srgbClr val="00B05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02141" y="1481435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00B0F0"/>
                </a:solidFill>
              </a:rPr>
              <a:t>Sustraendo</a:t>
            </a:r>
            <a:endParaRPr lang="es-PE" sz="2400" dirty="0">
              <a:solidFill>
                <a:srgbClr val="00B0F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871684" y="2014974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7030A0"/>
                </a:solidFill>
              </a:rPr>
              <a:t>Diferencia</a:t>
            </a:r>
            <a:endParaRPr lang="es-PE" sz="2400" dirty="0">
              <a:solidFill>
                <a:srgbClr val="7030A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24835" y="2245807"/>
            <a:ext cx="4830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351193" y="1722462"/>
            <a:ext cx="4830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294529" y="1071373"/>
            <a:ext cx="4830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2891118" y="1053501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2515678" y="1060408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2182279" y="1060408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1760086" y="1053296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820734" y="66379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15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492596" y="67540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15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058155" y="663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733784" y="663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0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521825" y="938326"/>
            <a:ext cx="2053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50"/>
                </a:solidFill>
              </a:rPr>
              <a:t>5  8  4  1   </a:t>
            </a:r>
            <a:r>
              <a:rPr lang="es-PE" sz="3600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s-PE" sz="3600" dirty="0" smtClean="0">
                <a:solidFill>
                  <a:srgbClr val="00B0F0"/>
                </a:solidFill>
              </a:rPr>
              <a:t>3</a:t>
            </a:r>
            <a:r>
              <a:rPr lang="es-PE" sz="3600" dirty="0" smtClean="0"/>
              <a:t>  </a:t>
            </a:r>
            <a:r>
              <a:rPr lang="es-PE" sz="3600" dirty="0" smtClean="0">
                <a:solidFill>
                  <a:srgbClr val="00B0F0"/>
                </a:solidFill>
              </a:rPr>
              <a:t>9  2  4</a:t>
            </a:r>
          </a:p>
          <a:p>
            <a:r>
              <a:rPr lang="es-PE" sz="3600" dirty="0" smtClean="0">
                <a:solidFill>
                  <a:srgbClr val="7030A0"/>
                </a:solidFill>
              </a:rPr>
              <a:t>1   8  1  7</a:t>
            </a:r>
            <a:endParaRPr lang="es-PE" sz="3600" dirty="0" smtClean="0">
              <a:solidFill>
                <a:srgbClr val="00B0F0"/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7629401" y="2032904"/>
            <a:ext cx="14518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8825752" y="1122293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8420960" y="1122293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10076670" y="2120374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7590561" y="1080597"/>
            <a:ext cx="255495" cy="25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720251" y="6851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11</a:t>
            </a:r>
            <a:endParaRPr lang="es-PE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934221" y="6851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18</a:t>
            </a:r>
            <a:endParaRPr lang="es-P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568267" y="685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373677" y="6959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33" name="CuadroTexto 32"/>
          <p:cNvSpPr txBox="1"/>
          <p:nvPr/>
        </p:nvSpPr>
        <p:spPr>
          <a:xfrm>
            <a:off x="2118126" y="3573272"/>
            <a:ext cx="2069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50"/>
                </a:solidFill>
              </a:rPr>
              <a:t>8  9  1  3   </a:t>
            </a:r>
            <a:r>
              <a:rPr lang="es-PE" sz="3600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s-PE" sz="3600" dirty="0" smtClean="0">
                <a:solidFill>
                  <a:srgbClr val="00B0F0"/>
                </a:solidFill>
              </a:rPr>
              <a:t>2  6  5  7</a:t>
            </a:r>
          </a:p>
          <a:p>
            <a:pPr marL="742950" indent="-742950">
              <a:buAutoNum type="arabicPlain" startAt="2"/>
            </a:pPr>
            <a:endParaRPr lang="es-PE" sz="3600" dirty="0" smtClean="0">
              <a:solidFill>
                <a:srgbClr val="00B0F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443825" y="3573272"/>
            <a:ext cx="2125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smtClean="0">
                <a:solidFill>
                  <a:srgbClr val="00B050"/>
                </a:solidFill>
              </a:rPr>
              <a:t>9  4  0  0   </a:t>
            </a:r>
            <a:r>
              <a:rPr lang="es-PE" sz="3600" dirty="0" smtClean="0">
                <a:solidFill>
                  <a:srgbClr val="FF0000"/>
                </a:solidFill>
              </a:rPr>
              <a:t>–</a:t>
            </a:r>
          </a:p>
          <a:p>
            <a:r>
              <a:rPr lang="es-PE" sz="3600" dirty="0" smtClean="0"/>
              <a:t> </a:t>
            </a:r>
            <a:r>
              <a:rPr lang="es-PE" sz="3600" dirty="0" smtClean="0">
                <a:solidFill>
                  <a:srgbClr val="00B0F0"/>
                </a:solidFill>
              </a:rPr>
              <a:t>7  5  4  2</a:t>
            </a:r>
          </a:p>
        </p:txBody>
      </p:sp>
      <p:cxnSp>
        <p:nvCxnSpPr>
          <p:cNvPr id="35" name="Conector recto 34"/>
          <p:cNvCxnSpPr/>
          <p:nvPr/>
        </p:nvCxnSpPr>
        <p:spPr>
          <a:xfrm>
            <a:off x="2165195" y="4751295"/>
            <a:ext cx="14518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453650" y="4610250"/>
            <a:ext cx="1581198" cy="3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19" y="1110599"/>
            <a:ext cx="2319358" cy="19826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75" y="1163966"/>
            <a:ext cx="2435053" cy="19293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497" y="1038957"/>
            <a:ext cx="2477268" cy="20543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20" y="3563357"/>
            <a:ext cx="2319358" cy="19610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553" y="3607333"/>
            <a:ext cx="2342764" cy="19837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331" y="3637069"/>
            <a:ext cx="2381434" cy="190514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558553" y="383718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C00000"/>
                </a:solidFill>
              </a:rPr>
              <a:t>EJERCICIOS</a:t>
            </a:r>
            <a:endParaRPr lang="es-PE" sz="2800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89019" y="50622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Resolver: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992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73" y="629286"/>
            <a:ext cx="2229163" cy="20686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65" y="629286"/>
            <a:ext cx="2530487" cy="20502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305" y="629286"/>
            <a:ext cx="2424319" cy="196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73" y="3478251"/>
            <a:ext cx="2446451" cy="20192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088" y="3478251"/>
            <a:ext cx="2288440" cy="19899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305" y="3473625"/>
            <a:ext cx="2488469" cy="19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25" y="786191"/>
            <a:ext cx="7061764" cy="581285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264024" y="416859"/>
            <a:ext cx="325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COMPLETA EL CIRCUITO NUMÉRICO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3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455</TotalTime>
  <Words>145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Bell MT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32</cp:revision>
  <dcterms:created xsi:type="dcterms:W3CDTF">2020-05-04T19:49:31Z</dcterms:created>
  <dcterms:modified xsi:type="dcterms:W3CDTF">2020-05-06T03:05:27Z</dcterms:modified>
</cp:coreProperties>
</file>