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0" d="100"/>
          <a:sy n="70" d="100"/>
        </p:scale>
        <p:origin x="73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2E5CA-0C91-4035-9A67-3A5D4D21AF11}" type="datetimeFigureOut">
              <a:rPr lang="es-PE" smtClean="0"/>
              <a:t>02/05/2020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44CB0-7CA4-4171-BC17-0F4E55E8D2B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06757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2E5CA-0C91-4035-9A67-3A5D4D21AF11}" type="datetimeFigureOut">
              <a:rPr lang="es-PE" smtClean="0"/>
              <a:t>02/05/2020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44CB0-7CA4-4171-BC17-0F4E55E8D2B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08018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2E5CA-0C91-4035-9A67-3A5D4D21AF11}" type="datetimeFigureOut">
              <a:rPr lang="es-PE" smtClean="0"/>
              <a:t>02/05/2020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44CB0-7CA4-4171-BC17-0F4E55E8D2B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408804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2E5CA-0C91-4035-9A67-3A5D4D21AF11}" type="datetimeFigureOut">
              <a:rPr lang="es-PE" smtClean="0"/>
              <a:t>02/05/2020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44CB0-7CA4-4171-BC17-0F4E55E8D2B5}" type="slidenum">
              <a:rPr lang="es-PE" smtClean="0"/>
              <a:t>‹Nº›</a:t>
            </a:fld>
            <a:endParaRPr lang="es-PE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679323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2E5CA-0C91-4035-9A67-3A5D4D21AF11}" type="datetimeFigureOut">
              <a:rPr lang="es-PE" smtClean="0"/>
              <a:t>02/05/2020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44CB0-7CA4-4171-BC17-0F4E55E8D2B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737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2E5CA-0C91-4035-9A67-3A5D4D21AF11}" type="datetimeFigureOut">
              <a:rPr lang="es-PE" smtClean="0"/>
              <a:t>02/05/2020</a:t>
            </a:fld>
            <a:endParaRPr lang="es-P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44CB0-7CA4-4171-BC17-0F4E55E8D2B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321375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2E5CA-0C91-4035-9A67-3A5D4D21AF11}" type="datetimeFigureOut">
              <a:rPr lang="es-PE" smtClean="0"/>
              <a:t>02/05/2020</a:t>
            </a:fld>
            <a:endParaRPr lang="es-P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44CB0-7CA4-4171-BC17-0F4E55E8D2B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15499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2E5CA-0C91-4035-9A67-3A5D4D21AF11}" type="datetimeFigureOut">
              <a:rPr lang="es-PE" smtClean="0"/>
              <a:t>02/05/2020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44CB0-7CA4-4171-BC17-0F4E55E8D2B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75375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2E5CA-0C91-4035-9A67-3A5D4D21AF11}" type="datetimeFigureOut">
              <a:rPr lang="es-PE" smtClean="0"/>
              <a:t>02/05/2020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44CB0-7CA4-4171-BC17-0F4E55E8D2B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68009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2E5CA-0C91-4035-9A67-3A5D4D21AF11}" type="datetimeFigureOut">
              <a:rPr lang="es-PE" smtClean="0"/>
              <a:t>02/05/2020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44CB0-7CA4-4171-BC17-0F4E55E8D2B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6387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2E5CA-0C91-4035-9A67-3A5D4D21AF11}" type="datetimeFigureOut">
              <a:rPr lang="es-PE" smtClean="0"/>
              <a:t>02/05/2020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44CB0-7CA4-4171-BC17-0F4E55E8D2B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23325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2E5CA-0C91-4035-9A67-3A5D4D21AF11}" type="datetimeFigureOut">
              <a:rPr lang="es-PE" smtClean="0"/>
              <a:t>02/05/2020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44CB0-7CA4-4171-BC17-0F4E55E8D2B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73249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2E5CA-0C91-4035-9A67-3A5D4D21AF11}" type="datetimeFigureOut">
              <a:rPr lang="es-PE" smtClean="0"/>
              <a:t>02/05/2020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44CB0-7CA4-4171-BC17-0F4E55E8D2B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19092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2E5CA-0C91-4035-9A67-3A5D4D21AF11}" type="datetimeFigureOut">
              <a:rPr lang="es-PE" smtClean="0"/>
              <a:t>02/05/2020</a:t>
            </a:fld>
            <a:endParaRPr lang="es-PE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44CB0-7CA4-4171-BC17-0F4E55E8D2B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65504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2E5CA-0C91-4035-9A67-3A5D4D21AF11}" type="datetimeFigureOut">
              <a:rPr lang="es-PE" smtClean="0"/>
              <a:t>02/05/2020</a:t>
            </a:fld>
            <a:endParaRPr lang="es-PE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44CB0-7CA4-4171-BC17-0F4E55E8D2B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88847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2E5CA-0C91-4035-9A67-3A5D4D21AF11}" type="datetimeFigureOut">
              <a:rPr lang="es-PE" smtClean="0"/>
              <a:t>02/05/2020</a:t>
            </a:fld>
            <a:endParaRPr lang="es-PE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44CB0-7CA4-4171-BC17-0F4E55E8D2B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35128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2E5CA-0C91-4035-9A67-3A5D4D21AF11}" type="datetimeFigureOut">
              <a:rPr lang="es-PE" smtClean="0"/>
              <a:t>02/05/2020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44CB0-7CA4-4171-BC17-0F4E55E8D2B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06041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C02E5CA-0C91-4035-9A67-3A5D4D21AF11}" type="datetimeFigureOut">
              <a:rPr lang="es-PE" smtClean="0"/>
              <a:t>02/05/2020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944CB0-7CA4-4171-BC17-0F4E55E8D2B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621356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566086" y="303259"/>
            <a:ext cx="78069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3600" b="1" u="sng" dirty="0" smtClean="0">
                <a:solidFill>
                  <a:srgbClr val="FF0000"/>
                </a:solidFill>
              </a:rPr>
              <a:t>ADICIÓN DE NÚMEROS NATURALES</a:t>
            </a:r>
            <a:endParaRPr lang="es-PE" sz="3600" b="1" u="sng" dirty="0">
              <a:solidFill>
                <a:srgbClr val="FF0000"/>
              </a:solidFill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876254" y="1358153"/>
            <a:ext cx="105930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000" dirty="0" smtClean="0"/>
              <a:t>La adición es la operación donde dos o mas números se agrupan en uno solo llamado SUMA. Puede </a:t>
            </a:r>
          </a:p>
          <a:p>
            <a:r>
              <a:rPr lang="es-PE" sz="2000" dirty="0" smtClean="0"/>
              <a:t>ser de dos formas:</a:t>
            </a:r>
            <a:endParaRPr lang="es-PE" sz="2000" dirty="0"/>
          </a:p>
        </p:txBody>
      </p:sp>
      <p:sp>
        <p:nvSpPr>
          <p:cNvPr id="4" name="CuadroTexto 3"/>
          <p:cNvSpPr txBox="1"/>
          <p:nvPr/>
        </p:nvSpPr>
        <p:spPr>
          <a:xfrm>
            <a:off x="2146628" y="2131820"/>
            <a:ext cx="1839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400" b="1" dirty="0" smtClean="0">
                <a:solidFill>
                  <a:srgbClr val="002060"/>
                </a:solidFill>
              </a:rPr>
              <a:t>HORIZONTAL</a:t>
            </a:r>
            <a:endParaRPr lang="es-PE" sz="2400" b="1" dirty="0">
              <a:solidFill>
                <a:srgbClr val="002060"/>
              </a:solidFill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8241206" y="2186799"/>
            <a:ext cx="14015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400" b="1" dirty="0" smtClean="0">
                <a:solidFill>
                  <a:srgbClr val="002060"/>
                </a:solidFill>
              </a:rPr>
              <a:t>VERTICAL</a:t>
            </a:r>
            <a:endParaRPr lang="es-PE" sz="2400" b="1" dirty="0">
              <a:solidFill>
                <a:srgbClr val="002060"/>
              </a:solidFill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1957570" y="2693930"/>
            <a:ext cx="22172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3200" dirty="0" smtClean="0"/>
              <a:t>18 </a:t>
            </a:r>
            <a:r>
              <a:rPr lang="es-PE" sz="3200" dirty="0" smtClean="0">
                <a:solidFill>
                  <a:srgbClr val="FF0000"/>
                </a:solidFill>
              </a:rPr>
              <a:t>+</a:t>
            </a:r>
            <a:r>
              <a:rPr lang="es-PE" sz="3200" dirty="0" smtClean="0"/>
              <a:t> 20 </a:t>
            </a:r>
            <a:r>
              <a:rPr lang="es-PE" sz="3200" dirty="0" smtClean="0">
                <a:solidFill>
                  <a:srgbClr val="FF0000"/>
                </a:solidFill>
              </a:rPr>
              <a:t>=</a:t>
            </a:r>
            <a:r>
              <a:rPr lang="es-PE" sz="3200" dirty="0" smtClean="0"/>
              <a:t> 38</a:t>
            </a:r>
            <a:endParaRPr lang="es-PE" sz="3200" dirty="0"/>
          </a:p>
        </p:txBody>
      </p:sp>
      <p:sp>
        <p:nvSpPr>
          <p:cNvPr id="7" name="CuadroTexto 6"/>
          <p:cNvSpPr txBox="1"/>
          <p:nvPr/>
        </p:nvSpPr>
        <p:spPr>
          <a:xfrm>
            <a:off x="8237168" y="2693930"/>
            <a:ext cx="99257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3200" dirty="0" smtClean="0"/>
              <a:t>18 </a:t>
            </a:r>
            <a:r>
              <a:rPr lang="es-PE" sz="3200" dirty="0" smtClean="0">
                <a:solidFill>
                  <a:srgbClr val="FF0000"/>
                </a:solidFill>
              </a:rPr>
              <a:t>+</a:t>
            </a:r>
            <a:r>
              <a:rPr lang="es-PE" sz="3200" dirty="0" smtClean="0"/>
              <a:t> </a:t>
            </a:r>
          </a:p>
          <a:p>
            <a:r>
              <a:rPr lang="es-PE" sz="3200" u="sng" dirty="0" smtClean="0"/>
              <a:t>20</a:t>
            </a:r>
            <a:r>
              <a:rPr lang="es-PE" sz="3200" dirty="0" smtClean="0"/>
              <a:t> </a:t>
            </a:r>
          </a:p>
          <a:p>
            <a:r>
              <a:rPr lang="es-PE" sz="3200" dirty="0" smtClean="0"/>
              <a:t>38</a:t>
            </a:r>
            <a:endParaRPr lang="es-PE" sz="3200" dirty="0"/>
          </a:p>
        </p:txBody>
      </p:sp>
      <p:sp>
        <p:nvSpPr>
          <p:cNvPr id="8" name="Cerrar llave 7"/>
          <p:cNvSpPr/>
          <p:nvPr/>
        </p:nvSpPr>
        <p:spPr>
          <a:xfrm rot="5400000">
            <a:off x="2540219" y="2726379"/>
            <a:ext cx="341875" cy="1280441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cxnSp>
        <p:nvCxnSpPr>
          <p:cNvPr id="10" name="Conector recto de flecha 9"/>
          <p:cNvCxnSpPr/>
          <p:nvPr/>
        </p:nvCxnSpPr>
        <p:spPr>
          <a:xfrm flipV="1">
            <a:off x="4174844" y="3157733"/>
            <a:ext cx="1" cy="34187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errar llave 10"/>
          <p:cNvSpPr/>
          <p:nvPr/>
        </p:nvSpPr>
        <p:spPr>
          <a:xfrm>
            <a:off x="9209934" y="2783972"/>
            <a:ext cx="99194" cy="907922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2" name="Cerrar llave 11"/>
          <p:cNvSpPr/>
          <p:nvPr/>
        </p:nvSpPr>
        <p:spPr>
          <a:xfrm>
            <a:off x="9182916" y="3788615"/>
            <a:ext cx="198389" cy="336177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3" name="CuadroTexto 12"/>
          <p:cNvSpPr txBox="1"/>
          <p:nvPr/>
        </p:nvSpPr>
        <p:spPr>
          <a:xfrm>
            <a:off x="2137922" y="3379150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sumandos</a:t>
            </a:r>
            <a:endParaRPr lang="es-PE" dirty="0"/>
          </a:p>
        </p:txBody>
      </p:sp>
      <p:sp>
        <p:nvSpPr>
          <p:cNvPr id="14" name="CuadroTexto 13"/>
          <p:cNvSpPr txBox="1"/>
          <p:nvPr/>
        </p:nvSpPr>
        <p:spPr>
          <a:xfrm>
            <a:off x="3829236" y="339355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suma</a:t>
            </a:r>
            <a:endParaRPr lang="es-PE" dirty="0"/>
          </a:p>
        </p:txBody>
      </p:sp>
      <p:sp>
        <p:nvSpPr>
          <p:cNvPr id="16" name="CuadroTexto 15"/>
          <p:cNvSpPr txBox="1"/>
          <p:nvPr/>
        </p:nvSpPr>
        <p:spPr>
          <a:xfrm>
            <a:off x="9524767" y="2909373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sumandos</a:t>
            </a:r>
            <a:endParaRPr lang="es-PE" dirty="0"/>
          </a:p>
        </p:txBody>
      </p:sp>
      <p:sp>
        <p:nvSpPr>
          <p:cNvPr id="17" name="CuadroTexto 16"/>
          <p:cNvSpPr txBox="1"/>
          <p:nvPr/>
        </p:nvSpPr>
        <p:spPr>
          <a:xfrm>
            <a:off x="9635838" y="3772037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suma</a:t>
            </a:r>
            <a:endParaRPr lang="es-PE" dirty="0"/>
          </a:p>
        </p:txBody>
      </p:sp>
      <p:sp>
        <p:nvSpPr>
          <p:cNvPr id="18" name="CuadroTexto 17"/>
          <p:cNvSpPr txBox="1"/>
          <p:nvPr/>
        </p:nvSpPr>
        <p:spPr>
          <a:xfrm>
            <a:off x="783386" y="4263590"/>
            <a:ext cx="39340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000" b="1" dirty="0" smtClean="0">
                <a:solidFill>
                  <a:srgbClr val="FF0000"/>
                </a:solidFill>
              </a:rPr>
              <a:t>PROPIEDADES DE LA ADICION:</a:t>
            </a:r>
            <a:endParaRPr lang="es-PE" sz="2000" b="1" dirty="0">
              <a:solidFill>
                <a:srgbClr val="FF0000"/>
              </a:solidFill>
            </a:endParaRPr>
          </a:p>
        </p:txBody>
      </p:sp>
      <p:sp>
        <p:nvSpPr>
          <p:cNvPr id="19" name="CuadroTexto 18"/>
          <p:cNvSpPr txBox="1"/>
          <p:nvPr/>
        </p:nvSpPr>
        <p:spPr>
          <a:xfrm>
            <a:off x="793447" y="4809476"/>
            <a:ext cx="3057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PE" b="1" dirty="0" smtClean="0">
                <a:solidFill>
                  <a:srgbClr val="FF0000"/>
                </a:solidFill>
              </a:rPr>
              <a:t>1. </a:t>
            </a:r>
            <a:r>
              <a:rPr lang="es-PE" b="1" u="sng" dirty="0" smtClean="0"/>
              <a:t>Propiedad de clausura: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CuadroTexto 19"/>
              <p:cNvSpPr txBox="1"/>
              <p:nvPr/>
            </p:nvSpPr>
            <p:spPr>
              <a:xfrm>
                <a:off x="974302" y="5291590"/>
                <a:ext cx="607403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PE" sz="2400" dirty="0" smtClean="0"/>
                  <a:t>Si 8 </a:t>
                </a:r>
                <a14:m>
                  <m:oMath xmlns:m="http://schemas.openxmlformats.org/officeDocument/2006/math">
                    <m:r>
                      <a:rPr lang="es-PE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s-PE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s-PE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  <m:r>
                      <a:rPr lang="es-PE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∧15∈</m:t>
                    </m:r>
                    <m:r>
                      <a:rPr lang="es-PE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  <m:r>
                      <a:rPr lang="es-PE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⟹8+15=23 ∧23∈</m:t>
                    </m:r>
                    <m:r>
                      <a:rPr lang="es-PE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</m:oMath>
                </a14:m>
                <a:endParaRPr lang="es-PE" sz="2400" dirty="0"/>
              </a:p>
            </p:txBody>
          </p:sp>
        </mc:Choice>
        <mc:Fallback>
          <p:sp>
            <p:nvSpPr>
              <p:cNvPr id="20" name="CuadroTexto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4302" y="5291590"/>
                <a:ext cx="6074035" cy="461665"/>
              </a:xfrm>
              <a:prstGeom prst="rect">
                <a:avLst/>
              </a:prstGeom>
              <a:blipFill rotWithShape="0">
                <a:blip r:embed="rId2"/>
                <a:stretch>
                  <a:fillRect l="-1606" t="-10526" b="-28947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7247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734350" y="573652"/>
            <a:ext cx="8097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PE" b="1" dirty="0" smtClean="0">
                <a:solidFill>
                  <a:srgbClr val="FF0000"/>
                </a:solidFill>
              </a:rPr>
              <a:t>2. </a:t>
            </a:r>
            <a:r>
              <a:rPr lang="es-PE" b="1" u="sng" dirty="0" smtClean="0"/>
              <a:t>Propiedad Conmutativa:</a:t>
            </a:r>
            <a:r>
              <a:rPr lang="es-PE" b="1" dirty="0" smtClean="0"/>
              <a:t> El orden de los sumandos no altera la suma.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987749" y="1136449"/>
            <a:ext cx="24416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400" dirty="0" smtClean="0"/>
              <a:t>14 </a:t>
            </a:r>
            <a:r>
              <a:rPr lang="es-PE" sz="2400" dirty="0" smtClean="0">
                <a:solidFill>
                  <a:srgbClr val="FF0000"/>
                </a:solidFill>
              </a:rPr>
              <a:t>+</a:t>
            </a:r>
            <a:r>
              <a:rPr lang="es-PE" sz="2400" dirty="0" smtClean="0"/>
              <a:t> 11 </a:t>
            </a:r>
            <a:r>
              <a:rPr lang="es-PE" sz="2400" dirty="0" smtClean="0">
                <a:solidFill>
                  <a:srgbClr val="FF0000"/>
                </a:solidFill>
              </a:rPr>
              <a:t>=</a:t>
            </a:r>
            <a:r>
              <a:rPr lang="es-PE" sz="2400" dirty="0" smtClean="0"/>
              <a:t> 11</a:t>
            </a:r>
            <a:r>
              <a:rPr lang="es-PE" sz="2400" dirty="0" smtClean="0">
                <a:solidFill>
                  <a:srgbClr val="FF0000"/>
                </a:solidFill>
              </a:rPr>
              <a:t>+</a:t>
            </a:r>
            <a:r>
              <a:rPr lang="es-PE" sz="2400" dirty="0" smtClean="0"/>
              <a:t>14</a:t>
            </a:r>
            <a:endParaRPr lang="es-PE" sz="2400" dirty="0"/>
          </a:p>
        </p:txBody>
      </p:sp>
      <p:sp>
        <p:nvSpPr>
          <p:cNvPr id="4" name="CuadroTexto 3"/>
          <p:cNvSpPr txBox="1"/>
          <p:nvPr/>
        </p:nvSpPr>
        <p:spPr>
          <a:xfrm>
            <a:off x="1598493" y="1694331"/>
            <a:ext cx="1220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400" dirty="0"/>
              <a:t>25 </a:t>
            </a:r>
            <a:r>
              <a:rPr lang="es-PE" sz="2400" dirty="0">
                <a:solidFill>
                  <a:srgbClr val="FF0000"/>
                </a:solidFill>
              </a:rPr>
              <a:t>=</a:t>
            </a:r>
            <a:r>
              <a:rPr lang="es-PE" sz="2400" dirty="0"/>
              <a:t> 25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734350" y="2354520"/>
            <a:ext cx="10381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PE" b="1" dirty="0" smtClean="0">
                <a:solidFill>
                  <a:srgbClr val="FF0000"/>
                </a:solidFill>
              </a:rPr>
              <a:t>3. </a:t>
            </a:r>
            <a:r>
              <a:rPr lang="es-PE" b="1" u="sng" dirty="0" smtClean="0"/>
              <a:t>Propiedad Asociativa:</a:t>
            </a:r>
            <a:r>
              <a:rPr lang="es-PE" b="1" dirty="0" smtClean="0"/>
              <a:t> Asociando los sumandos de manera distinta, la suma no se altera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987749" y="2922954"/>
            <a:ext cx="38635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400" dirty="0" smtClean="0"/>
              <a:t>12 </a:t>
            </a:r>
            <a:r>
              <a:rPr lang="es-PE" sz="2400" dirty="0" smtClean="0">
                <a:solidFill>
                  <a:srgbClr val="FF0000"/>
                </a:solidFill>
              </a:rPr>
              <a:t>+</a:t>
            </a:r>
            <a:r>
              <a:rPr lang="es-PE" sz="2400" dirty="0" smtClean="0"/>
              <a:t> (7 </a:t>
            </a:r>
            <a:r>
              <a:rPr lang="es-PE" sz="2400" dirty="0" smtClean="0">
                <a:solidFill>
                  <a:srgbClr val="FF0000"/>
                </a:solidFill>
              </a:rPr>
              <a:t>+</a:t>
            </a:r>
            <a:r>
              <a:rPr lang="es-PE" sz="2400" dirty="0" smtClean="0"/>
              <a:t> 9 ) </a:t>
            </a:r>
            <a:r>
              <a:rPr lang="es-PE" sz="2400" dirty="0" smtClean="0">
                <a:solidFill>
                  <a:srgbClr val="FF0000"/>
                </a:solidFill>
              </a:rPr>
              <a:t>=</a:t>
            </a:r>
            <a:r>
              <a:rPr lang="es-PE" sz="2400" dirty="0" smtClean="0"/>
              <a:t> (12 </a:t>
            </a:r>
            <a:r>
              <a:rPr lang="es-PE" sz="2400" dirty="0" smtClean="0">
                <a:solidFill>
                  <a:srgbClr val="FF0000"/>
                </a:solidFill>
              </a:rPr>
              <a:t>+ </a:t>
            </a:r>
            <a:r>
              <a:rPr lang="es-PE" sz="2400" dirty="0" smtClean="0"/>
              <a:t>7) </a:t>
            </a:r>
            <a:r>
              <a:rPr lang="es-PE" sz="2400" dirty="0" smtClean="0">
                <a:solidFill>
                  <a:srgbClr val="FF0000"/>
                </a:solidFill>
              </a:rPr>
              <a:t>+</a:t>
            </a:r>
            <a:r>
              <a:rPr lang="es-PE" sz="2400" dirty="0" smtClean="0"/>
              <a:t> 9</a:t>
            </a:r>
            <a:endParaRPr lang="es-PE" sz="2400" dirty="0"/>
          </a:p>
        </p:txBody>
      </p:sp>
      <p:sp>
        <p:nvSpPr>
          <p:cNvPr id="8" name="CuadroTexto 7"/>
          <p:cNvSpPr txBox="1"/>
          <p:nvPr/>
        </p:nvSpPr>
        <p:spPr>
          <a:xfrm>
            <a:off x="1555372" y="3443534"/>
            <a:ext cx="252665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400" dirty="0" smtClean="0"/>
              <a:t>12 </a:t>
            </a:r>
            <a:r>
              <a:rPr lang="es-PE" sz="2400" dirty="0" smtClean="0">
                <a:solidFill>
                  <a:srgbClr val="FF0000"/>
                </a:solidFill>
              </a:rPr>
              <a:t>+</a:t>
            </a:r>
            <a:r>
              <a:rPr lang="es-PE" sz="2400" dirty="0" smtClean="0"/>
              <a:t> 16  </a:t>
            </a:r>
            <a:r>
              <a:rPr lang="es-PE" sz="2400" dirty="0">
                <a:solidFill>
                  <a:srgbClr val="FF0000"/>
                </a:solidFill>
              </a:rPr>
              <a:t>=</a:t>
            </a:r>
            <a:r>
              <a:rPr lang="es-PE" sz="2400" dirty="0"/>
              <a:t> </a:t>
            </a:r>
            <a:r>
              <a:rPr lang="es-PE" sz="2400" dirty="0" smtClean="0"/>
              <a:t>19 </a:t>
            </a:r>
            <a:r>
              <a:rPr lang="es-PE" sz="2400" dirty="0" smtClean="0">
                <a:solidFill>
                  <a:srgbClr val="FF0000"/>
                </a:solidFill>
              </a:rPr>
              <a:t>+</a:t>
            </a:r>
            <a:r>
              <a:rPr lang="es-PE" sz="2400" dirty="0" smtClean="0"/>
              <a:t> 9</a:t>
            </a:r>
          </a:p>
          <a:p>
            <a:r>
              <a:rPr lang="es-PE" sz="2400" dirty="0" smtClean="0"/>
              <a:t>         28 </a:t>
            </a:r>
            <a:r>
              <a:rPr lang="es-PE" sz="2400" dirty="0" smtClean="0">
                <a:solidFill>
                  <a:srgbClr val="FF0000"/>
                </a:solidFill>
              </a:rPr>
              <a:t>=</a:t>
            </a:r>
            <a:r>
              <a:rPr lang="es-PE" sz="2400" dirty="0" smtClean="0"/>
              <a:t> 28</a:t>
            </a:r>
            <a:endParaRPr lang="es-PE" sz="2400" dirty="0"/>
          </a:p>
        </p:txBody>
      </p:sp>
      <p:sp>
        <p:nvSpPr>
          <p:cNvPr id="9" name="CuadroTexto 8"/>
          <p:cNvSpPr txBox="1"/>
          <p:nvPr/>
        </p:nvSpPr>
        <p:spPr>
          <a:xfrm>
            <a:off x="734350" y="4431068"/>
            <a:ext cx="8869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PE" b="1" dirty="0" smtClean="0">
                <a:solidFill>
                  <a:srgbClr val="FF0000"/>
                </a:solidFill>
              </a:rPr>
              <a:t>4. </a:t>
            </a:r>
            <a:r>
              <a:rPr lang="es-PE" b="1" u="sng" dirty="0" smtClean="0"/>
              <a:t>Propiedad del Elemento Neutro:</a:t>
            </a:r>
            <a:r>
              <a:rPr lang="es-PE" b="1" dirty="0" smtClean="0"/>
              <a:t> El elemento neutro de la adición es el cero</a:t>
            </a:r>
          </a:p>
        </p:txBody>
      </p:sp>
      <p:sp>
        <p:nvSpPr>
          <p:cNvPr id="10" name="CuadroTexto 9"/>
          <p:cNvSpPr txBox="1"/>
          <p:nvPr/>
        </p:nvSpPr>
        <p:spPr>
          <a:xfrm>
            <a:off x="1628665" y="5073360"/>
            <a:ext cx="16610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400" dirty="0" smtClean="0"/>
              <a:t>65 </a:t>
            </a:r>
            <a:r>
              <a:rPr lang="es-PE" sz="2400" dirty="0" smtClean="0">
                <a:solidFill>
                  <a:srgbClr val="FF0000"/>
                </a:solidFill>
              </a:rPr>
              <a:t>+</a:t>
            </a:r>
            <a:r>
              <a:rPr lang="es-PE" sz="2400" dirty="0" smtClean="0"/>
              <a:t> 0</a:t>
            </a:r>
            <a:r>
              <a:rPr lang="es-PE" sz="2400" dirty="0" smtClean="0">
                <a:solidFill>
                  <a:srgbClr val="FF0000"/>
                </a:solidFill>
              </a:rPr>
              <a:t>=</a:t>
            </a:r>
            <a:r>
              <a:rPr lang="es-PE" sz="2400" dirty="0" smtClean="0"/>
              <a:t> 65</a:t>
            </a:r>
            <a:endParaRPr lang="es-PE" sz="2400" dirty="0"/>
          </a:p>
        </p:txBody>
      </p:sp>
      <p:sp>
        <p:nvSpPr>
          <p:cNvPr id="11" name="CuadroTexto 10"/>
          <p:cNvSpPr txBox="1"/>
          <p:nvPr/>
        </p:nvSpPr>
        <p:spPr>
          <a:xfrm>
            <a:off x="6505525" y="5073359"/>
            <a:ext cx="20008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400" dirty="0" smtClean="0"/>
              <a:t>0 </a:t>
            </a:r>
            <a:r>
              <a:rPr lang="es-PE" sz="2400" dirty="0" smtClean="0">
                <a:solidFill>
                  <a:srgbClr val="FF0000"/>
                </a:solidFill>
              </a:rPr>
              <a:t>+</a:t>
            </a:r>
            <a:r>
              <a:rPr lang="es-PE" sz="2400" dirty="0" smtClean="0"/>
              <a:t> 172</a:t>
            </a:r>
            <a:r>
              <a:rPr lang="es-PE" sz="2400" dirty="0" smtClean="0">
                <a:solidFill>
                  <a:srgbClr val="FF0000"/>
                </a:solidFill>
              </a:rPr>
              <a:t>=</a:t>
            </a:r>
            <a:r>
              <a:rPr lang="es-PE" sz="2400" dirty="0" smtClean="0"/>
              <a:t> 172</a:t>
            </a:r>
            <a:endParaRPr lang="es-PE" sz="2400" dirty="0"/>
          </a:p>
        </p:txBody>
      </p:sp>
    </p:spTree>
    <p:extLst>
      <p:ext uri="{BB962C8B-B14F-4D97-AF65-F5344CB8AC3E}">
        <p14:creationId xmlns:p14="http://schemas.microsoft.com/office/powerpoint/2010/main" val="2271790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489909" y="251029"/>
            <a:ext cx="158408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Ojo:</a:t>
            </a:r>
            <a:endParaRPr lang="es-ES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2408423" y="512639"/>
            <a:ext cx="68194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000" b="1" dirty="0" smtClean="0"/>
              <a:t>Un numeral es un símbolo que representa un número.</a:t>
            </a:r>
            <a:endParaRPr lang="es-PE" sz="2000" b="1" dirty="0"/>
          </a:p>
        </p:txBody>
      </p:sp>
      <p:sp>
        <p:nvSpPr>
          <p:cNvPr id="4" name="CuadroTexto 3"/>
          <p:cNvSpPr txBox="1"/>
          <p:nvPr/>
        </p:nvSpPr>
        <p:spPr>
          <a:xfrm>
            <a:off x="4013791" y="1467380"/>
            <a:ext cx="37930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000" b="1" dirty="0" smtClean="0"/>
              <a:t>abc           número de 3 cifras</a:t>
            </a:r>
            <a:endParaRPr lang="es-PE" sz="2000" b="1" dirty="0"/>
          </a:p>
        </p:txBody>
      </p:sp>
      <p:cxnSp>
        <p:nvCxnSpPr>
          <p:cNvPr id="6" name="Conector recto 5"/>
          <p:cNvCxnSpPr/>
          <p:nvPr/>
        </p:nvCxnSpPr>
        <p:spPr>
          <a:xfrm>
            <a:off x="4013791" y="1467380"/>
            <a:ext cx="61541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de flecha 7"/>
          <p:cNvCxnSpPr/>
          <p:nvPr/>
        </p:nvCxnSpPr>
        <p:spPr>
          <a:xfrm flipH="1">
            <a:off x="4740070" y="1679231"/>
            <a:ext cx="46394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CuadroTexto 8"/>
          <p:cNvSpPr txBox="1"/>
          <p:nvPr/>
        </p:nvSpPr>
        <p:spPr>
          <a:xfrm>
            <a:off x="4013791" y="2157662"/>
            <a:ext cx="39517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000" b="1" dirty="0" err="1" smtClean="0"/>
              <a:t>mnpq</a:t>
            </a:r>
            <a:r>
              <a:rPr lang="es-PE" sz="2000" b="1" dirty="0" smtClean="0"/>
              <a:t>          número de 4 cifras</a:t>
            </a:r>
            <a:endParaRPr lang="es-PE" sz="2000" b="1" dirty="0"/>
          </a:p>
        </p:txBody>
      </p:sp>
      <p:cxnSp>
        <p:nvCxnSpPr>
          <p:cNvPr id="10" name="Conector recto 9"/>
          <p:cNvCxnSpPr/>
          <p:nvPr/>
        </p:nvCxnSpPr>
        <p:spPr>
          <a:xfrm>
            <a:off x="4013791" y="2175591"/>
            <a:ext cx="847386" cy="89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/>
          <p:cNvCxnSpPr/>
          <p:nvPr/>
        </p:nvCxnSpPr>
        <p:spPr>
          <a:xfrm flipH="1">
            <a:off x="4918253" y="2357717"/>
            <a:ext cx="46394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ángulo 13"/>
          <p:cNvSpPr/>
          <p:nvPr/>
        </p:nvSpPr>
        <p:spPr>
          <a:xfrm>
            <a:off x="2408423" y="989693"/>
            <a:ext cx="11480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b="1" dirty="0" smtClean="0"/>
              <a:t>Ejemplo:</a:t>
            </a:r>
            <a:endParaRPr lang="es-PE" b="1" dirty="0"/>
          </a:p>
        </p:txBody>
      </p:sp>
      <p:sp>
        <p:nvSpPr>
          <p:cNvPr id="15" name="CuadroTexto 14"/>
          <p:cNvSpPr txBox="1"/>
          <p:nvPr/>
        </p:nvSpPr>
        <p:spPr>
          <a:xfrm>
            <a:off x="4804600" y="3341020"/>
            <a:ext cx="19030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400" b="1" dirty="0" smtClean="0">
                <a:solidFill>
                  <a:srgbClr val="FF0000"/>
                </a:solidFill>
              </a:rPr>
              <a:t>EJERCICIOS</a:t>
            </a:r>
            <a:endParaRPr lang="es-PE" sz="2400" b="1" dirty="0">
              <a:solidFill>
                <a:srgbClr val="FF0000"/>
              </a:solidFill>
            </a:endParaRPr>
          </a:p>
        </p:txBody>
      </p:sp>
      <p:sp>
        <p:nvSpPr>
          <p:cNvPr id="16" name="CuadroTexto 15"/>
          <p:cNvSpPr txBox="1"/>
          <p:nvPr/>
        </p:nvSpPr>
        <p:spPr>
          <a:xfrm>
            <a:off x="920476" y="3993776"/>
            <a:ext cx="27590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000" b="1" dirty="0"/>
              <a:t>1. Hallar a + b+ c + d</a:t>
            </a:r>
          </a:p>
        </p:txBody>
      </p:sp>
      <p:sp>
        <p:nvSpPr>
          <p:cNvPr id="18" name="CuadroTexto 17"/>
          <p:cNvSpPr txBox="1"/>
          <p:nvPr/>
        </p:nvSpPr>
        <p:spPr>
          <a:xfrm>
            <a:off x="981381" y="4634786"/>
            <a:ext cx="43075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400" dirty="0" smtClean="0"/>
              <a:t>423 +165 + 375 + 87 = </a:t>
            </a:r>
            <a:r>
              <a:rPr lang="es-PE" sz="2400" dirty="0" err="1" smtClean="0"/>
              <a:t>abcd</a:t>
            </a:r>
            <a:r>
              <a:rPr lang="es-PE" sz="2400" dirty="0" smtClean="0"/>
              <a:t> </a:t>
            </a:r>
            <a:endParaRPr lang="es-PE" sz="2400" dirty="0"/>
          </a:p>
        </p:txBody>
      </p:sp>
      <p:cxnSp>
        <p:nvCxnSpPr>
          <p:cNvPr id="19" name="Conector recto 18"/>
          <p:cNvCxnSpPr/>
          <p:nvPr/>
        </p:nvCxnSpPr>
        <p:spPr>
          <a:xfrm>
            <a:off x="4124655" y="4634786"/>
            <a:ext cx="847386" cy="89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9077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947370" y="605117"/>
            <a:ext cx="31630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000" b="1" dirty="0" smtClean="0"/>
              <a:t>2. Calcular m + n + p +q</a:t>
            </a:r>
            <a:endParaRPr lang="es-PE" sz="2000" b="1" dirty="0"/>
          </a:p>
        </p:txBody>
      </p:sp>
      <p:sp>
        <p:nvSpPr>
          <p:cNvPr id="3" name="CuadroTexto 2"/>
          <p:cNvSpPr txBox="1"/>
          <p:nvPr/>
        </p:nvSpPr>
        <p:spPr>
          <a:xfrm>
            <a:off x="947370" y="1192339"/>
            <a:ext cx="46281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400" dirty="0" smtClean="0"/>
              <a:t>5 264 +385 + 643 + 25 = </a:t>
            </a:r>
            <a:r>
              <a:rPr lang="es-PE" sz="2400" dirty="0" err="1" smtClean="0"/>
              <a:t>mnpq</a:t>
            </a:r>
            <a:r>
              <a:rPr lang="es-PE" sz="2400" dirty="0" smtClean="0"/>
              <a:t> </a:t>
            </a:r>
            <a:endParaRPr lang="es-PE" sz="2400" dirty="0"/>
          </a:p>
        </p:txBody>
      </p:sp>
      <p:cxnSp>
        <p:nvCxnSpPr>
          <p:cNvPr id="5" name="Conector recto 4"/>
          <p:cNvCxnSpPr/>
          <p:nvPr/>
        </p:nvCxnSpPr>
        <p:spPr>
          <a:xfrm>
            <a:off x="4491318" y="1250576"/>
            <a:ext cx="860611" cy="268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uadroTexto 5"/>
          <p:cNvSpPr txBox="1"/>
          <p:nvPr/>
        </p:nvSpPr>
        <p:spPr>
          <a:xfrm>
            <a:off x="947370" y="3588249"/>
            <a:ext cx="89931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000" b="1" dirty="0" smtClean="0"/>
              <a:t>3. En un almacén se cuentan 130 bicicletas, 245 scooter, 321 patines y </a:t>
            </a:r>
          </a:p>
          <a:p>
            <a:r>
              <a:rPr lang="es-PE" sz="2000" b="1" dirty="0" smtClean="0"/>
              <a:t>87 </a:t>
            </a:r>
            <a:r>
              <a:rPr lang="es-PE" sz="2000" b="1" dirty="0" err="1" smtClean="0"/>
              <a:t>sket</a:t>
            </a:r>
            <a:r>
              <a:rPr lang="es-PE" sz="2000" b="1" dirty="0" smtClean="0"/>
              <a:t>. ¡Cuantos objetos se guardan en el almacén?</a:t>
            </a:r>
            <a:endParaRPr lang="es-PE" sz="2000" b="1" dirty="0"/>
          </a:p>
        </p:txBody>
      </p:sp>
    </p:spTree>
    <p:extLst>
      <p:ext uri="{BB962C8B-B14F-4D97-AF65-F5344CB8AC3E}">
        <p14:creationId xmlns:p14="http://schemas.microsoft.com/office/powerpoint/2010/main" val="2928253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769620" y="626969"/>
            <a:ext cx="93121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000" b="1" dirty="0" smtClean="0"/>
              <a:t>4. Teresa recibe el primer mes s/. 1 468 y cada mes su jefe le aumentaría </a:t>
            </a:r>
          </a:p>
          <a:p>
            <a:r>
              <a:rPr lang="es-PE" sz="2000" b="1" dirty="0" smtClean="0"/>
              <a:t>s/. 214. ¿Cuánto recibió en 4 meses?</a:t>
            </a:r>
            <a:endParaRPr lang="es-PE" sz="2000" b="1" dirty="0"/>
          </a:p>
        </p:txBody>
      </p:sp>
      <p:sp>
        <p:nvSpPr>
          <p:cNvPr id="3" name="CuadroTexto 2"/>
          <p:cNvSpPr txBox="1"/>
          <p:nvPr/>
        </p:nvSpPr>
        <p:spPr>
          <a:xfrm>
            <a:off x="670247" y="3748610"/>
            <a:ext cx="91422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000" b="1" dirty="0" smtClean="0"/>
              <a:t>5. Si Luis tenia 28 años cuando nació su hija, ahora su hija tiene 17 años.</a:t>
            </a:r>
          </a:p>
          <a:p>
            <a:r>
              <a:rPr lang="es-PE" sz="2000" b="1" dirty="0" smtClean="0"/>
              <a:t>¿Cuánto suman las edades actuales de Luis y su hija?</a:t>
            </a:r>
            <a:endParaRPr lang="es-PE" sz="2000" b="1" dirty="0"/>
          </a:p>
        </p:txBody>
      </p:sp>
    </p:spTree>
    <p:extLst>
      <p:ext uri="{BB962C8B-B14F-4D97-AF65-F5344CB8AC3E}">
        <p14:creationId xmlns:p14="http://schemas.microsoft.com/office/powerpoint/2010/main" val="26373223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157</TotalTime>
  <Words>312</Words>
  <Application>Microsoft Office PowerPoint</Application>
  <PresentationFormat>Panorámica</PresentationFormat>
  <Paragraphs>42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0" baseType="lpstr">
      <vt:lpstr>Arial</vt:lpstr>
      <vt:lpstr>Cambria Math</vt:lpstr>
      <vt:lpstr>Century Gothic</vt:lpstr>
      <vt:lpstr>Wingdings 3</vt:lpstr>
      <vt:lpstr>Ion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USUARIO21</dc:creator>
  <cp:lastModifiedBy>USUARIO21</cp:lastModifiedBy>
  <cp:revision>8</cp:revision>
  <dcterms:created xsi:type="dcterms:W3CDTF">2020-05-02T22:20:08Z</dcterms:created>
  <dcterms:modified xsi:type="dcterms:W3CDTF">2020-05-03T00:57:29Z</dcterms:modified>
</cp:coreProperties>
</file>