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90" d="100"/>
          <a:sy n="90" d="100"/>
        </p:scale>
        <p:origin x="-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2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69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6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2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01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847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57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44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3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7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8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55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3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0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BC472-F5AF-465D-A1C5-6C00D2678CC3}" type="datetimeFigureOut">
              <a:rPr lang="es-PE" smtClean="0"/>
              <a:t>04/05/2020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1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15002" y="421781"/>
            <a:ext cx="727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498002" y="363933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08936"/>
            <a:ext cx="970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TEMA: </a:t>
            </a:r>
            <a:r>
              <a:rPr lang="es-PE" sz="2800" b="1" dirty="0" smtClean="0">
                <a:latin typeface="Bell MT" panose="02020503060305020303" pitchFamily="18" charset="0"/>
              </a:rPr>
              <a:t>“LA SUSTRACCIÓN DE NÚMEROS NATURALES”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40471" y="4536399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PROFESORA: </a:t>
            </a:r>
            <a:r>
              <a:rPr lang="es-PE" sz="2800" b="1" dirty="0">
                <a:latin typeface="Bell MT" panose="02020503060305020303" pitchFamily="18" charset="0"/>
              </a:rPr>
              <a:t>LIC. </a:t>
            </a:r>
            <a:r>
              <a:rPr lang="es-PE" sz="2800" b="1" dirty="0">
                <a:latin typeface="Bell MT" panose="02020503060305020303" pitchFamily="18" charset="0"/>
              </a:rPr>
              <a:t>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240471" y="2810445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CURSO: </a:t>
            </a:r>
            <a:r>
              <a:rPr lang="es-PE" sz="2800" b="1" dirty="0">
                <a:latin typeface="Bell MT" panose="02020503060305020303" pitchFamily="18" charset="0"/>
              </a:rPr>
              <a:t>ARITMETICA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240471" y="3713199"/>
            <a:ext cx="4392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GRADO: </a:t>
            </a:r>
            <a:r>
              <a:rPr lang="es-PE" sz="2800" b="1" dirty="0">
                <a:latin typeface="Bell MT" panose="02020503060305020303" pitchFamily="18" charset="0"/>
              </a:rPr>
              <a:t>4TO PRIMARIA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938497" y="1363980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  <a:latin typeface="Bell MT" panose="02020503060305020303" pitchFamily="18" charset="0"/>
              </a:rPr>
              <a:t>05/05/2020</a:t>
            </a:r>
          </a:p>
        </p:txBody>
      </p:sp>
      <p:pic>
        <p:nvPicPr>
          <p:cNvPr id="1028" name="Picture 4" descr="Dibujos matematico - Imagu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11" y="2847575"/>
            <a:ext cx="2632763" cy="17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80835" y="219303"/>
            <a:ext cx="488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u="sng" dirty="0" smtClean="0">
                <a:solidFill>
                  <a:srgbClr val="C00000"/>
                </a:solidFill>
                <a:latin typeface="+mj-lt"/>
              </a:rPr>
              <a:t>SUSTRACCIÓN DE NÚMEROS NATURALES</a:t>
            </a:r>
            <a:endParaRPr lang="es-PE" sz="2400" b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85580" y="821994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Operación contraria a la adición, donde, dados dos números, uno llamado minuendo y </a:t>
            </a:r>
          </a:p>
          <a:p>
            <a:r>
              <a:rPr lang="es-PE" sz="2000" dirty="0"/>
              <a:t>otro sustraendo, se obtiene un resultado llamado diferencia.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63412" y="186069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70C0"/>
                </a:solidFill>
              </a:rPr>
              <a:t>Ejemplo: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71400" y="2216758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B050"/>
                </a:solidFill>
              </a:rPr>
              <a:t>27</a:t>
            </a:r>
            <a:r>
              <a:rPr lang="es-PE" sz="2000" dirty="0" smtClean="0"/>
              <a:t>  </a:t>
            </a:r>
            <a:r>
              <a:rPr lang="es-PE" sz="2000" dirty="0" smtClean="0">
                <a:solidFill>
                  <a:srgbClr val="FF0000"/>
                </a:solidFill>
              </a:rPr>
              <a:t>–</a:t>
            </a:r>
            <a:r>
              <a:rPr lang="es-PE" sz="2000" dirty="0" smtClean="0"/>
              <a:t>  </a:t>
            </a:r>
            <a:r>
              <a:rPr lang="es-PE" sz="2000" dirty="0" smtClean="0">
                <a:solidFill>
                  <a:srgbClr val="00B0F0"/>
                </a:solidFill>
              </a:rPr>
              <a:t>13</a:t>
            </a:r>
            <a:r>
              <a:rPr lang="es-PE" sz="2000" dirty="0" smtClean="0"/>
              <a:t>  </a:t>
            </a:r>
            <a:r>
              <a:rPr lang="es-PE" sz="2000" dirty="0" smtClean="0">
                <a:solidFill>
                  <a:srgbClr val="FF0000"/>
                </a:solidFill>
              </a:rPr>
              <a:t>=</a:t>
            </a:r>
            <a:r>
              <a:rPr lang="es-PE" sz="2000" dirty="0" smtClean="0"/>
              <a:t>  </a:t>
            </a:r>
            <a:r>
              <a:rPr lang="es-PE" sz="2000" dirty="0" smtClean="0">
                <a:solidFill>
                  <a:srgbClr val="7030A0"/>
                </a:solidFill>
              </a:rPr>
              <a:t>14</a:t>
            </a:r>
            <a:endParaRPr lang="es-PE" sz="2000" dirty="0">
              <a:solidFill>
                <a:srgbClr val="7030A0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213765" y="2585259"/>
            <a:ext cx="200582" cy="24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8" idx="2"/>
          </p:cNvCxnSpPr>
          <p:nvPr/>
        </p:nvCxnSpPr>
        <p:spPr>
          <a:xfrm flipH="1" flipV="1">
            <a:off x="3020163" y="2616868"/>
            <a:ext cx="60672" cy="32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3587140" y="2563350"/>
            <a:ext cx="320280" cy="26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176168" y="271666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Minuendo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275465" y="290694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Sustraendo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747280" y="280475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Diferencia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6051498" y="1922392"/>
            <a:ext cx="4114800" cy="1388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/>
          <p:cNvSpPr txBox="1"/>
          <p:nvPr/>
        </p:nvSpPr>
        <p:spPr>
          <a:xfrm>
            <a:off x="6631891" y="1981045"/>
            <a:ext cx="295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TÉRMINOS DE LA SUSTRACCIÓN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189992" y="2422885"/>
            <a:ext cx="36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Minuendo</a:t>
            </a:r>
            <a:r>
              <a:rPr lang="es-PE" dirty="0" smtClean="0"/>
              <a:t>  </a:t>
            </a:r>
            <a:r>
              <a:rPr lang="es-PE" dirty="0" smtClean="0">
                <a:solidFill>
                  <a:srgbClr val="FF0000"/>
                </a:solidFill>
              </a:rPr>
              <a:t>-</a:t>
            </a:r>
            <a:r>
              <a:rPr lang="es-PE" dirty="0" smtClean="0"/>
              <a:t>  </a:t>
            </a:r>
            <a:r>
              <a:rPr lang="es-PE" dirty="0" smtClean="0">
                <a:solidFill>
                  <a:srgbClr val="00B0F0"/>
                </a:solidFill>
              </a:rPr>
              <a:t>Sustraendo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7030A0"/>
                </a:solidFill>
              </a:rPr>
              <a:t>Diferencia</a:t>
            </a:r>
            <a:endParaRPr lang="es-PE" dirty="0">
              <a:solidFill>
                <a:srgbClr val="7030A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690709" y="280098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M</a:t>
            </a:r>
            <a:r>
              <a:rPr lang="es-PE" dirty="0" smtClean="0"/>
              <a:t>            </a:t>
            </a:r>
            <a:r>
              <a:rPr lang="es-PE" dirty="0" smtClean="0">
                <a:solidFill>
                  <a:srgbClr val="FF0000"/>
                </a:solidFill>
              </a:rPr>
              <a:t>-</a:t>
            </a:r>
            <a:r>
              <a:rPr lang="es-PE" dirty="0" smtClean="0"/>
              <a:t>          </a:t>
            </a:r>
            <a:r>
              <a:rPr lang="es-PE" dirty="0" smtClean="0">
                <a:solidFill>
                  <a:srgbClr val="00B0F0"/>
                </a:solidFill>
              </a:rPr>
              <a:t>S</a:t>
            </a:r>
            <a:r>
              <a:rPr lang="es-PE" dirty="0" smtClean="0"/>
              <a:t>             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         </a:t>
            </a:r>
            <a:r>
              <a:rPr lang="es-PE" dirty="0" smtClean="0">
                <a:solidFill>
                  <a:srgbClr val="7030A0"/>
                </a:solidFill>
              </a:rPr>
              <a:t>D</a:t>
            </a:r>
            <a:endParaRPr lang="es-PE" dirty="0">
              <a:solidFill>
                <a:srgbClr val="7030A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85580" y="3710763"/>
            <a:ext cx="6141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C00000"/>
                </a:solidFill>
              </a:rPr>
              <a:t>RELACION ENTRE LA SUMA Y LA DIFERENCIA DE DOS NÚMEROS:</a:t>
            </a:r>
            <a:endParaRPr lang="es-PE" sz="2000" dirty="0">
              <a:solidFill>
                <a:srgbClr val="C0000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985580" y="4135583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Dados los números a y b, se sabe que:</a:t>
            </a:r>
            <a:endParaRPr lang="es-PE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952785" y="4689565"/>
            <a:ext cx="1247615" cy="437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38"/>
          <p:cNvSpPr txBox="1"/>
          <p:nvPr/>
        </p:nvSpPr>
        <p:spPr>
          <a:xfrm>
            <a:off x="2102804" y="471560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+ b = </a:t>
            </a:r>
            <a:r>
              <a:rPr lang="es-PE" dirty="0" smtClean="0">
                <a:solidFill>
                  <a:srgbClr val="C00000"/>
                </a:solidFill>
              </a:rPr>
              <a:t>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852059" y="4689565"/>
            <a:ext cx="1127293" cy="3953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CuadroTexto 39"/>
          <p:cNvSpPr txBox="1"/>
          <p:nvPr/>
        </p:nvSpPr>
        <p:spPr>
          <a:xfrm>
            <a:off x="4941055" y="472561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– b = </a:t>
            </a:r>
            <a:r>
              <a:rPr lang="es-PE" dirty="0" smtClean="0">
                <a:solidFill>
                  <a:srgbClr val="00B0F0"/>
                </a:solidFill>
              </a:rPr>
              <a:t>D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98242" y="1577164"/>
            <a:ext cx="1297172" cy="7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184238" y="1573619"/>
            <a:ext cx="1228813" cy="74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031358" y="5635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ENTONCES: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1360967" y="1116419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Para hallar el número mayor “a”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6361813" y="1116419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Para hallar el número menor “b”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296633" y="1669313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= </a:t>
            </a:r>
            <a:r>
              <a:rPr lang="es-PE" u="sng" dirty="0" smtClean="0">
                <a:solidFill>
                  <a:srgbClr val="FF0000"/>
                </a:solidFill>
              </a:rPr>
              <a:t>S</a:t>
            </a:r>
            <a:r>
              <a:rPr lang="es-PE" u="sng" dirty="0" smtClean="0"/>
              <a:t> + </a:t>
            </a:r>
            <a:r>
              <a:rPr lang="es-PE" u="sng" dirty="0" smtClean="0">
                <a:solidFill>
                  <a:srgbClr val="00B0F0"/>
                </a:solidFill>
              </a:rPr>
              <a:t>D</a:t>
            </a:r>
          </a:p>
          <a:p>
            <a:r>
              <a:rPr lang="es-PE" dirty="0"/>
              <a:t> </a:t>
            </a:r>
            <a:r>
              <a:rPr lang="es-PE" dirty="0" smtClean="0"/>
              <a:t>            2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7318744" y="1577164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 = </a:t>
            </a:r>
            <a:r>
              <a:rPr lang="es-PE" u="sng" dirty="0" smtClean="0">
                <a:solidFill>
                  <a:srgbClr val="FF0000"/>
                </a:solidFill>
              </a:rPr>
              <a:t>S</a:t>
            </a:r>
            <a:r>
              <a:rPr lang="es-PE" u="sng" dirty="0" smtClean="0"/>
              <a:t> - </a:t>
            </a:r>
            <a:r>
              <a:rPr lang="es-PE" u="sng" dirty="0" smtClean="0">
                <a:solidFill>
                  <a:srgbClr val="00B0F0"/>
                </a:solidFill>
              </a:rPr>
              <a:t>D</a:t>
            </a:r>
          </a:p>
          <a:p>
            <a:r>
              <a:rPr lang="es-PE" dirty="0"/>
              <a:t> </a:t>
            </a:r>
            <a:r>
              <a:rPr lang="es-PE" dirty="0" smtClean="0"/>
              <a:t>            2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1031358" y="273256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70C0"/>
                </a:solidFill>
              </a:rPr>
              <a:t>Ejemplo: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82198" y="3101899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Si </a:t>
            </a:r>
            <a:r>
              <a:rPr lang="es-PE" dirty="0" err="1" smtClean="0"/>
              <a:t>m+n</a:t>
            </a:r>
            <a:r>
              <a:rPr lang="es-PE" dirty="0" smtClean="0"/>
              <a:t>= 45     y    m-n= 27   , calcular el valor de “m” y “n”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76236" y="383720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m= </a:t>
            </a:r>
            <a:r>
              <a:rPr lang="es-PE" u="sng" dirty="0" smtClean="0"/>
              <a:t>45 +27</a:t>
            </a:r>
          </a:p>
          <a:p>
            <a:r>
              <a:rPr lang="es-PE" dirty="0" smtClean="0"/>
              <a:t>               2</a:t>
            </a:r>
            <a:endParaRPr lang="es-PE" dirty="0"/>
          </a:p>
        </p:txBody>
      </p:sp>
      <p:sp>
        <p:nvSpPr>
          <p:cNvPr id="12" name="Flecha derecha 11"/>
          <p:cNvSpPr/>
          <p:nvPr/>
        </p:nvSpPr>
        <p:spPr>
          <a:xfrm>
            <a:off x="2445488" y="4019107"/>
            <a:ext cx="353156" cy="141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2964931" y="3812137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m= </a:t>
            </a:r>
            <a:r>
              <a:rPr lang="es-PE" u="sng" dirty="0" smtClean="0"/>
              <a:t>72</a:t>
            </a:r>
          </a:p>
          <a:p>
            <a:r>
              <a:rPr lang="es-PE" dirty="0" smtClean="0"/>
              <a:t>         2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177535" y="46986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m= 36</a:t>
            </a:r>
            <a:endParaRPr lang="es-PE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4816549" y="3812137"/>
            <a:ext cx="0" cy="1387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305313" y="381213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n= </a:t>
            </a:r>
            <a:r>
              <a:rPr lang="es-PE" u="sng" dirty="0" smtClean="0"/>
              <a:t>45 -27</a:t>
            </a:r>
          </a:p>
          <a:p>
            <a:r>
              <a:rPr lang="es-PE" dirty="0" smtClean="0"/>
              <a:t>               2</a:t>
            </a:r>
            <a:endParaRPr lang="es-PE" dirty="0"/>
          </a:p>
        </p:txBody>
      </p:sp>
      <p:sp>
        <p:nvSpPr>
          <p:cNvPr id="18" name="Flecha derecha 17"/>
          <p:cNvSpPr/>
          <p:nvPr/>
        </p:nvSpPr>
        <p:spPr>
          <a:xfrm>
            <a:off x="6631712" y="4019106"/>
            <a:ext cx="353156" cy="141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/>
          <p:cNvSpPr txBox="1"/>
          <p:nvPr/>
        </p:nvSpPr>
        <p:spPr>
          <a:xfrm>
            <a:off x="7276894" y="3859398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m= </a:t>
            </a:r>
            <a:r>
              <a:rPr lang="es-PE" u="sng" dirty="0" smtClean="0"/>
              <a:t>18</a:t>
            </a:r>
          </a:p>
          <a:p>
            <a:r>
              <a:rPr lang="es-PE" dirty="0" smtClean="0"/>
              <a:t>         2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361813" y="4721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n= 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9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82633" y="414670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C00000"/>
                </a:solidFill>
                <a:latin typeface="+mj-lt"/>
              </a:rPr>
              <a:t>EJERCICIOS DE APLICACIÓN</a:t>
            </a:r>
            <a:endParaRPr lang="es-PE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7763" y="946298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 Si el minuendo es 183 y el sustraendo es 96 . </a:t>
            </a:r>
          </a:p>
          <a:p>
            <a:r>
              <a:rPr lang="es-PE" dirty="0" smtClean="0"/>
              <a:t>Hallar la diferencia 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6418219" y="946297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 Si el minuendo es 432 y la diferencia es 202 . </a:t>
            </a:r>
          </a:p>
          <a:p>
            <a:r>
              <a:rPr lang="es-PE" dirty="0" smtClean="0"/>
              <a:t>Hallar el sustraendo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087763" y="3395330"/>
            <a:ext cx="472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  <a:r>
              <a:rPr lang="es-PE" dirty="0" smtClean="0"/>
              <a:t>. Si el minuendo es 506 y el sustraendo es 367 . </a:t>
            </a:r>
          </a:p>
          <a:p>
            <a:r>
              <a:rPr lang="es-PE" dirty="0" smtClean="0"/>
              <a:t>Hallar la diferencia 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6418219" y="3395329"/>
            <a:ext cx="459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4. Si el sustraendo es 107 y la diferencia es 86 . </a:t>
            </a:r>
          </a:p>
          <a:p>
            <a:r>
              <a:rPr lang="es-PE" dirty="0" smtClean="0"/>
              <a:t>Hallar el minuendo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90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58153" y="297712"/>
            <a:ext cx="525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5. María compra una blusa a s/. 56 y un pantalón a s/. 72. Si paga con un billete de s/. 200. ¿Cuánto recibe de vuelto? 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22458" y="123167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3934046" y="1255149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7" name="Conector recto 6"/>
          <p:cNvCxnSpPr>
            <a:stCxn id="3" idx="2"/>
          </p:cNvCxnSpPr>
          <p:nvPr/>
        </p:nvCxnSpPr>
        <p:spPr>
          <a:xfrm flipH="1">
            <a:off x="3388090" y="1221042"/>
            <a:ext cx="1" cy="1979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673400" y="297712"/>
            <a:ext cx="496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6. Las edades de </a:t>
            </a:r>
            <a:r>
              <a:rPr lang="es-PE" dirty="0" err="1" smtClean="0"/>
              <a:t>Luana</a:t>
            </a:r>
            <a:r>
              <a:rPr lang="es-PE" dirty="0" smtClean="0"/>
              <a:t> y Juan suman 34 años y su deferencia de edades es 18. ¿Cuántos años tienen</a:t>
            </a:r>
          </a:p>
          <a:p>
            <a:r>
              <a:rPr lang="es-PE" dirty="0" err="1" smtClean="0"/>
              <a:t>Luana</a:t>
            </a:r>
            <a:r>
              <a:rPr lang="es-PE" dirty="0" smtClean="0"/>
              <a:t> y Juan, si </a:t>
            </a:r>
            <a:r>
              <a:rPr lang="es-PE" dirty="0" err="1" smtClean="0"/>
              <a:t>Luana</a:t>
            </a:r>
            <a:r>
              <a:rPr lang="es-PE" dirty="0" smtClean="0"/>
              <a:t> es mayor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144810" y="125565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OPERACIÓN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36371" y="1233884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RESPUESTA</a:t>
            </a:r>
            <a:endParaRPr lang="es-PE" dirty="0">
              <a:solidFill>
                <a:srgbClr val="C00000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9158025" y="1439815"/>
            <a:ext cx="1" cy="1979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8153" y="297712"/>
            <a:ext cx="44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7. Calcular el valor de “a” y “b”, si se sabe que: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1212111" y="818707"/>
            <a:ext cx="212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a+b</a:t>
            </a:r>
            <a:r>
              <a:rPr lang="es-PE" dirty="0" smtClean="0"/>
              <a:t>=70       y    a-b= 24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851" y="322890"/>
            <a:ext cx="4777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8. Teresa va al mercado y compra s/. 25 de carne, s/. 18 de fruta , s/. 32 de pollo y s/. 9 de verdura. Si paga con un billete de 100.¿Cuanto recibe de vuelto?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404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136</TotalTime>
  <Words>402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Bell MT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15</cp:revision>
  <dcterms:created xsi:type="dcterms:W3CDTF">2020-05-04T19:49:31Z</dcterms:created>
  <dcterms:modified xsi:type="dcterms:W3CDTF">2020-05-04T22:05:43Z</dcterms:modified>
</cp:coreProperties>
</file>