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EF892-4C5B-4D4C-97AE-94527AF87D7A}" type="datetimeFigureOut">
              <a:rPr lang="es-PE" smtClean="0"/>
              <a:t>3/05/2020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94C33-7321-40AE-BB65-B788E96E8B4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25090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EF892-4C5B-4D4C-97AE-94527AF87D7A}" type="datetimeFigureOut">
              <a:rPr lang="es-PE" smtClean="0"/>
              <a:t>3/05/2020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94C33-7321-40AE-BB65-B788E96E8B4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00734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EF892-4C5B-4D4C-97AE-94527AF87D7A}" type="datetimeFigureOut">
              <a:rPr lang="es-PE" smtClean="0"/>
              <a:t>3/05/2020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94C33-7321-40AE-BB65-B788E96E8B4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86442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EF892-4C5B-4D4C-97AE-94527AF87D7A}" type="datetimeFigureOut">
              <a:rPr lang="es-PE" smtClean="0"/>
              <a:t>3/05/2020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94C33-7321-40AE-BB65-B788E96E8B4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74814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EF892-4C5B-4D4C-97AE-94527AF87D7A}" type="datetimeFigureOut">
              <a:rPr lang="es-PE" smtClean="0"/>
              <a:t>3/05/2020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94C33-7321-40AE-BB65-B788E96E8B4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55967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EF892-4C5B-4D4C-97AE-94527AF87D7A}" type="datetimeFigureOut">
              <a:rPr lang="es-PE" smtClean="0"/>
              <a:t>3/05/2020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94C33-7321-40AE-BB65-B788E96E8B4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047408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EF892-4C5B-4D4C-97AE-94527AF87D7A}" type="datetimeFigureOut">
              <a:rPr lang="es-PE" smtClean="0"/>
              <a:t>3/05/2020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94C33-7321-40AE-BB65-B788E96E8B4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136165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EF892-4C5B-4D4C-97AE-94527AF87D7A}" type="datetimeFigureOut">
              <a:rPr lang="es-PE" smtClean="0"/>
              <a:t>3/05/2020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94C33-7321-40AE-BB65-B788E96E8B4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400577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EF892-4C5B-4D4C-97AE-94527AF87D7A}" type="datetimeFigureOut">
              <a:rPr lang="es-PE" smtClean="0"/>
              <a:t>3/05/2020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94C33-7321-40AE-BB65-B788E96E8B4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42826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EF892-4C5B-4D4C-97AE-94527AF87D7A}" type="datetimeFigureOut">
              <a:rPr lang="es-PE" smtClean="0"/>
              <a:t>3/05/2020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E194C33-7321-40AE-BB65-B788E96E8B4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8519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EF892-4C5B-4D4C-97AE-94527AF87D7A}" type="datetimeFigureOut">
              <a:rPr lang="es-PE" smtClean="0"/>
              <a:t>3/05/2020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94C33-7321-40AE-BB65-B788E96E8B4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57401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EF892-4C5B-4D4C-97AE-94527AF87D7A}" type="datetimeFigureOut">
              <a:rPr lang="es-PE" smtClean="0"/>
              <a:t>3/05/2020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94C33-7321-40AE-BB65-B788E96E8B4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79321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EF892-4C5B-4D4C-97AE-94527AF87D7A}" type="datetimeFigureOut">
              <a:rPr lang="es-PE" smtClean="0"/>
              <a:t>3/05/2020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94C33-7321-40AE-BB65-B788E96E8B4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49002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EF892-4C5B-4D4C-97AE-94527AF87D7A}" type="datetimeFigureOut">
              <a:rPr lang="es-PE" smtClean="0"/>
              <a:t>3/05/2020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94C33-7321-40AE-BB65-B788E96E8B4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07246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EF892-4C5B-4D4C-97AE-94527AF87D7A}" type="datetimeFigureOut">
              <a:rPr lang="es-PE" smtClean="0"/>
              <a:t>3/05/2020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94C33-7321-40AE-BB65-B788E96E8B4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85616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EF892-4C5B-4D4C-97AE-94527AF87D7A}" type="datetimeFigureOut">
              <a:rPr lang="es-PE" smtClean="0"/>
              <a:t>3/05/2020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94C33-7321-40AE-BB65-B788E96E8B4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66981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EF892-4C5B-4D4C-97AE-94527AF87D7A}" type="datetimeFigureOut">
              <a:rPr lang="es-PE" smtClean="0"/>
              <a:t>3/05/2020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94C33-7321-40AE-BB65-B788E96E8B4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98105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AEF892-4C5B-4D4C-97AE-94527AF87D7A}" type="datetimeFigureOut">
              <a:rPr lang="es-PE" smtClean="0"/>
              <a:t>3/05/2020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E194C33-7321-40AE-BB65-B788E96E8B4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21209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9FA4D20-A748-49FC-9EA0-1D48EF35F7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8064" y="594911"/>
            <a:ext cx="8574622" cy="1297134"/>
          </a:xfrm>
        </p:spPr>
        <p:txBody>
          <a:bodyPr>
            <a:normAutofit/>
          </a:bodyPr>
          <a:lstStyle/>
          <a:p>
            <a:pPr algn="ctr"/>
            <a:r>
              <a:rPr lang="es-PE" sz="7200" b="1" dirty="0"/>
              <a:t>ARITMETICA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6926C33B-929D-4903-81CF-10D0BC634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1816" y="2619159"/>
            <a:ext cx="6987645" cy="1388534"/>
          </a:xfrm>
        </p:spPr>
        <p:txBody>
          <a:bodyPr>
            <a:normAutofit/>
          </a:bodyPr>
          <a:lstStyle/>
          <a:p>
            <a:r>
              <a:rPr lang="es-PE" sz="3600" b="1" dirty="0"/>
              <a:t>6° GRADO DE PRIMARIA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86B05B4-74AD-41FE-82A2-5F1BE560085D}"/>
              </a:ext>
            </a:extLst>
          </p:cNvPr>
          <p:cNvSpPr txBox="1"/>
          <p:nvPr/>
        </p:nvSpPr>
        <p:spPr>
          <a:xfrm>
            <a:off x="4408448" y="5343182"/>
            <a:ext cx="3524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b="1" dirty="0"/>
              <a:t>PROF: AVELINO TORRES</a:t>
            </a:r>
          </a:p>
        </p:txBody>
      </p:sp>
    </p:spTree>
    <p:extLst>
      <p:ext uri="{BB962C8B-B14F-4D97-AF65-F5344CB8AC3E}">
        <p14:creationId xmlns:p14="http://schemas.microsoft.com/office/powerpoint/2010/main" val="350961751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213713-EA4F-4DFC-A6AF-097C74BB0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800" dirty="0">
                <a:latin typeface="Aharoni" panose="02010803020104030203" pitchFamily="2" charset="-79"/>
                <a:cs typeface="Aharoni" panose="02010803020104030203" pitchFamily="2" charset="-79"/>
              </a:rPr>
              <a:t>PROPORCIONES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9C16E4-6C7B-4A65-A225-B65A432EC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5497" y="2016086"/>
            <a:ext cx="10018713" cy="2155634"/>
          </a:xfrm>
        </p:spPr>
        <p:txBody>
          <a:bodyPr>
            <a:normAutofit/>
          </a:bodyPr>
          <a:lstStyle/>
          <a:p>
            <a:r>
              <a:rPr lang="es-PE" sz="3200" dirty="0"/>
              <a:t>Es la igualdad de dos razones, que tienen el mismo valor</a:t>
            </a:r>
          </a:p>
        </p:txBody>
      </p:sp>
    </p:spTree>
    <p:extLst>
      <p:ext uri="{BB962C8B-B14F-4D97-AF65-F5344CB8AC3E}">
        <p14:creationId xmlns:p14="http://schemas.microsoft.com/office/powerpoint/2010/main" val="29570510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83F204-52CD-4514-8473-FF78467B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6000" b="1" dirty="0"/>
              <a:t>CLASES DE PROPORCIONES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02C585-F3BA-40E5-AC4F-F7950309E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sz="3200" dirty="0"/>
              <a:t>Proporción aritmética o equidiferencia.</a:t>
            </a:r>
          </a:p>
          <a:p>
            <a:r>
              <a:rPr lang="es-PE" sz="3200" dirty="0"/>
              <a:t>Proporción geométrica o </a:t>
            </a:r>
            <a:r>
              <a:rPr lang="es-PE" sz="3200" dirty="0" err="1"/>
              <a:t>equicociente</a:t>
            </a:r>
            <a:endParaRPr lang="es-PE" sz="3200" dirty="0"/>
          </a:p>
        </p:txBody>
      </p:sp>
    </p:spTree>
    <p:extLst>
      <p:ext uri="{BB962C8B-B14F-4D97-AF65-F5344CB8AC3E}">
        <p14:creationId xmlns:p14="http://schemas.microsoft.com/office/powerpoint/2010/main" val="2666194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09A6E5-3B30-4ACA-8DA9-2F04B4A28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439" y="575848"/>
            <a:ext cx="11512626" cy="1752599"/>
          </a:xfrm>
        </p:spPr>
        <p:txBody>
          <a:bodyPr/>
          <a:lstStyle/>
          <a:p>
            <a:pPr algn="l"/>
            <a:r>
              <a:rPr lang="es-PE" b="1" dirty="0"/>
              <a:t>1.- PROPORCIÓN ARITMÉTICA O EQUIDIFERENCIA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93C817-2B0D-44C7-BBD8-6E8861624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395" y="2651610"/>
            <a:ext cx="10853805" cy="1248508"/>
          </a:xfrm>
        </p:spPr>
        <p:txBody>
          <a:bodyPr>
            <a:normAutofit/>
          </a:bodyPr>
          <a:lstStyle/>
          <a:p>
            <a:r>
              <a:rPr lang="es-PE" sz="3600" dirty="0"/>
              <a:t>Es la igualdad de dos diferencias o razones aritméticas.</a:t>
            </a:r>
          </a:p>
          <a:p>
            <a:pPr marL="0" indent="0">
              <a:buNone/>
            </a:pPr>
            <a:endParaRPr lang="es-PE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DFD47DD-E3C6-4237-B6B0-17F480CA8B51}"/>
              </a:ext>
            </a:extLst>
          </p:cNvPr>
          <p:cNvSpPr txBox="1"/>
          <p:nvPr/>
        </p:nvSpPr>
        <p:spPr>
          <a:xfrm>
            <a:off x="4056184" y="3546175"/>
            <a:ext cx="28135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 </a:t>
            </a:r>
            <a:r>
              <a:rPr lang="es-PE" sz="4000" dirty="0"/>
              <a:t>a - b = c  - d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36EA643-557D-47D2-B7FD-FFC9AF17DCA7}"/>
              </a:ext>
            </a:extLst>
          </p:cNvPr>
          <p:cNvSpPr txBox="1"/>
          <p:nvPr/>
        </p:nvSpPr>
        <p:spPr>
          <a:xfrm>
            <a:off x="3376245" y="4712676"/>
            <a:ext cx="1383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/>
              <a:t>Ejemplo: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28F27B4-1A04-4192-9AFC-AA8899169697}"/>
              </a:ext>
            </a:extLst>
          </p:cNvPr>
          <p:cNvSpPr txBox="1"/>
          <p:nvPr/>
        </p:nvSpPr>
        <p:spPr>
          <a:xfrm>
            <a:off x="5509846" y="5133236"/>
            <a:ext cx="2180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 dirty="0"/>
              <a:t>12 – 7  = 9 – 4 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C4614E7-29BB-4284-9BB6-3AFDA30721A3}"/>
              </a:ext>
            </a:extLst>
          </p:cNvPr>
          <p:cNvSpPr txBox="1"/>
          <p:nvPr/>
        </p:nvSpPr>
        <p:spPr>
          <a:xfrm>
            <a:off x="6321281" y="5758932"/>
            <a:ext cx="1096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 dirty="0"/>
              <a:t>5 = 5</a:t>
            </a:r>
          </a:p>
        </p:txBody>
      </p:sp>
    </p:spTree>
    <p:extLst>
      <p:ext uri="{BB962C8B-B14F-4D97-AF65-F5344CB8AC3E}">
        <p14:creationId xmlns:p14="http://schemas.microsoft.com/office/powerpoint/2010/main" val="1383629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E6F50-0768-4826-85B3-E49F42C45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PE" sz="5400" b="1" dirty="0"/>
              <a:t>TENEMOS :</a:t>
            </a:r>
            <a:br>
              <a:rPr lang="es-PE" sz="5400" b="1" dirty="0"/>
            </a:br>
            <a:r>
              <a:rPr lang="es-PE" sz="5400" b="1" dirty="0"/>
              <a:t>PROPORCIÓN ARITMÉTICA.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CC2947-638F-4ABE-9B77-8B338B609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1014047"/>
          </a:xfrm>
        </p:spPr>
        <p:txBody>
          <a:bodyPr>
            <a:normAutofit/>
          </a:bodyPr>
          <a:lstStyle/>
          <a:p>
            <a:r>
              <a:rPr lang="es-PE" sz="2800" b="1" dirty="0"/>
              <a:t>DISCRETA: Cuando todos los términos son diferentes.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2FBFEEC-0D67-47F0-A0F4-B6FB8F964C89}"/>
              </a:ext>
            </a:extLst>
          </p:cNvPr>
          <p:cNvSpPr txBox="1"/>
          <p:nvPr/>
        </p:nvSpPr>
        <p:spPr>
          <a:xfrm>
            <a:off x="3305908" y="3724980"/>
            <a:ext cx="189913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PE" dirty="0"/>
              <a:t> </a:t>
            </a:r>
            <a:r>
              <a:rPr lang="es-PE" sz="2400" dirty="0"/>
              <a:t>a – b  = c – d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F959D64-9D90-46E1-864C-D96D143DECAE}"/>
              </a:ext>
            </a:extLst>
          </p:cNvPr>
          <p:cNvSpPr txBox="1"/>
          <p:nvPr/>
        </p:nvSpPr>
        <p:spPr>
          <a:xfrm>
            <a:off x="2013544" y="4618892"/>
            <a:ext cx="1317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Ejemplo: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09B058F-00FA-493F-99AD-9A902584D1C7}"/>
              </a:ext>
            </a:extLst>
          </p:cNvPr>
          <p:cNvSpPr txBox="1"/>
          <p:nvPr/>
        </p:nvSpPr>
        <p:spPr>
          <a:xfrm>
            <a:off x="4173415" y="4618892"/>
            <a:ext cx="2227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dirty="0"/>
              <a:t>23 – 9 = 17  - 3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89B4A16-18D1-4C0D-9673-63D262492A5F}"/>
              </a:ext>
            </a:extLst>
          </p:cNvPr>
          <p:cNvSpPr txBox="1"/>
          <p:nvPr/>
        </p:nvSpPr>
        <p:spPr>
          <a:xfrm>
            <a:off x="2438400" y="5556738"/>
            <a:ext cx="1899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Donde :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E18DECE-2C84-4EF6-A2A2-99F9BACF0A83}"/>
              </a:ext>
            </a:extLst>
          </p:cNvPr>
          <p:cNvSpPr txBox="1"/>
          <p:nvPr/>
        </p:nvSpPr>
        <p:spPr>
          <a:xfrm>
            <a:off x="3751385" y="5600672"/>
            <a:ext cx="71442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/>
              <a:t>CUARTA DIFERENCIAL</a:t>
            </a:r>
            <a:r>
              <a:rPr lang="es-PE" sz="2400" dirty="0"/>
              <a:t>:  Es cualquiera de los términos de la proporción.    a ; b ; c ; d</a:t>
            </a:r>
          </a:p>
        </p:txBody>
      </p:sp>
    </p:spTree>
    <p:extLst>
      <p:ext uri="{BB962C8B-B14F-4D97-AF65-F5344CB8AC3E}">
        <p14:creationId xmlns:p14="http://schemas.microsoft.com/office/powerpoint/2010/main" val="274231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  <p:bldP spid="5" grpId="0"/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00E3A8AE-838F-4757-9FE6-314A25515083}"/>
              </a:ext>
            </a:extLst>
          </p:cNvPr>
          <p:cNvSpPr txBox="1"/>
          <p:nvPr/>
        </p:nvSpPr>
        <p:spPr>
          <a:xfrm>
            <a:off x="1861568" y="1559492"/>
            <a:ext cx="8835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800" b="1" dirty="0"/>
              <a:t>CONTINUA : Cuando los términos medios son iguales.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113398C-1BC8-4BEC-8528-0571A4EAD710}"/>
              </a:ext>
            </a:extLst>
          </p:cNvPr>
          <p:cNvSpPr txBox="1"/>
          <p:nvPr/>
        </p:nvSpPr>
        <p:spPr>
          <a:xfrm>
            <a:off x="3894899" y="2555575"/>
            <a:ext cx="1811837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PE" sz="2400" dirty="0"/>
              <a:t>a – b = b – c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B1E94DF-70C9-4E85-A72B-3700BBDE7A49}"/>
              </a:ext>
            </a:extLst>
          </p:cNvPr>
          <p:cNvSpPr txBox="1"/>
          <p:nvPr/>
        </p:nvSpPr>
        <p:spPr>
          <a:xfrm>
            <a:off x="2039814" y="3429000"/>
            <a:ext cx="1547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/>
              <a:t>Ejemplo: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BE2E14A-ABCB-4222-A429-93CB86DE7A57}"/>
              </a:ext>
            </a:extLst>
          </p:cNvPr>
          <p:cNvSpPr txBox="1"/>
          <p:nvPr/>
        </p:nvSpPr>
        <p:spPr>
          <a:xfrm>
            <a:off x="3894900" y="3376302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/>
              <a:t>15 – 12 = 12 – 9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AFBA32A-BC42-4DBE-BEBB-34A466B922B8}"/>
              </a:ext>
            </a:extLst>
          </p:cNvPr>
          <p:cNvSpPr txBox="1"/>
          <p:nvPr/>
        </p:nvSpPr>
        <p:spPr>
          <a:xfrm>
            <a:off x="2039814" y="4407933"/>
            <a:ext cx="1620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/>
              <a:t>Donde: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BA1311D-06B2-4768-8AF0-2EFDE08700B0}"/>
              </a:ext>
            </a:extLst>
          </p:cNvPr>
          <p:cNvSpPr txBox="1"/>
          <p:nvPr/>
        </p:nvSpPr>
        <p:spPr>
          <a:xfrm>
            <a:off x="4290646" y="4407933"/>
            <a:ext cx="3740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400" dirty="0"/>
              <a:t>b : MEDIA DIFERENCIAL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6C644141-A2E8-4BCC-9E81-4DFB50561D74}"/>
                  </a:ext>
                </a:extLst>
              </p:cNvPr>
              <p:cNvSpPr txBox="1"/>
              <p:nvPr/>
            </p:nvSpPr>
            <p:spPr>
              <a:xfrm>
                <a:off x="4876800" y="4861217"/>
                <a:ext cx="1219200" cy="68788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s-PE" dirty="0"/>
                  <a:t>b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PE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PE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s-PE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PE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s-PE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s-PE" sz="2800" dirty="0"/>
              </a:p>
            </p:txBody>
          </p:sp>
        </mc:Choice>
        <mc:Fallback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6C644141-A2E8-4BCC-9E81-4DFB50561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4861217"/>
                <a:ext cx="1219200" cy="687881"/>
              </a:xfrm>
              <a:prstGeom prst="rect">
                <a:avLst/>
              </a:prstGeom>
              <a:blipFill>
                <a:blip r:embed="rId2"/>
                <a:stretch>
                  <a:fillRect l="-3448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7A0C5F77-F685-40BE-A2F7-9663F882DA69}"/>
                  </a:ext>
                </a:extLst>
              </p:cNvPr>
              <p:cNvSpPr txBox="1"/>
              <p:nvPr/>
            </p:nvSpPr>
            <p:spPr>
              <a:xfrm>
                <a:off x="4290646" y="5662469"/>
                <a:ext cx="45228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PE" dirty="0"/>
                  <a:t> </a:t>
                </a:r>
                <a:r>
                  <a:rPr lang="es-PE" sz="2400" dirty="0"/>
                  <a:t>a </a:t>
                </a:r>
                <a14:m>
                  <m:oMath xmlns:m="http://schemas.openxmlformats.org/officeDocument/2006/math">
                    <m:r>
                      <a:rPr lang="es-PE" sz="2400" i="1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s-PE" sz="2400" dirty="0"/>
                  <a:t> c :  TERCERA DIFERENCIAL</a:t>
                </a:r>
              </a:p>
            </p:txBody>
          </p:sp>
        </mc:Choice>
        <mc:Fallback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7A0C5F77-F685-40BE-A2F7-9663F882D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0646" y="5662469"/>
                <a:ext cx="4522848" cy="461665"/>
              </a:xfrm>
              <a:prstGeom prst="rect">
                <a:avLst/>
              </a:prstGeom>
              <a:blipFill>
                <a:blip r:embed="rId3"/>
                <a:stretch>
                  <a:fillRect l="-943" t="-10526" b="-2894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63443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  <p:bldP spid="10" grpId="0"/>
      <p:bldP spid="11" grpId="0"/>
      <p:bldP spid="12" grpId="0"/>
      <p:bldP spid="13" grpId="0" animBg="1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AE6295C-73CC-4018-9D59-46E57E36311C}"/>
              </a:ext>
            </a:extLst>
          </p:cNvPr>
          <p:cNvSpPr txBox="1"/>
          <p:nvPr/>
        </p:nvSpPr>
        <p:spPr>
          <a:xfrm>
            <a:off x="2016368" y="1219200"/>
            <a:ext cx="75132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400" b="1" dirty="0"/>
              <a:t>PROPORCIÓN GEOMÉTRICA: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0C7A7DA-F4BD-4EEC-94E3-25F89C458A48}"/>
              </a:ext>
            </a:extLst>
          </p:cNvPr>
          <p:cNvSpPr txBox="1"/>
          <p:nvPr/>
        </p:nvSpPr>
        <p:spPr>
          <a:xfrm>
            <a:off x="2016368" y="2133600"/>
            <a:ext cx="733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400" dirty="0"/>
              <a:t>DISCRETA: Cuando todos los términos son diferentes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52D147F7-1A25-4C7E-BB08-38903A1A98C6}"/>
                  </a:ext>
                </a:extLst>
              </p:cNvPr>
              <p:cNvSpPr txBox="1"/>
              <p:nvPr/>
            </p:nvSpPr>
            <p:spPr>
              <a:xfrm>
                <a:off x="3640200" y="3017222"/>
                <a:ext cx="1072477" cy="6324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PE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sz="240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s-PE" sz="240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s-PE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sz="240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s-PE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es-PE" sz="2400" dirty="0"/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52D147F7-1A25-4C7E-BB08-38903A1A9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0200" y="3017222"/>
                <a:ext cx="1072477" cy="6324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09CF1DAC-F1DA-44E6-8480-75B32BE8CBAA}"/>
              </a:ext>
            </a:extLst>
          </p:cNvPr>
          <p:cNvSpPr/>
          <p:nvPr/>
        </p:nvSpPr>
        <p:spPr>
          <a:xfrm>
            <a:off x="4712677" y="3017222"/>
            <a:ext cx="492369" cy="4117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71A4FBD4-E728-4D14-9CED-6208A32902AC}"/>
                  </a:ext>
                </a:extLst>
              </p:cNvPr>
              <p:cNvSpPr txBox="1"/>
              <p:nvPr/>
            </p:nvSpPr>
            <p:spPr>
              <a:xfrm>
                <a:off x="5304877" y="3070719"/>
                <a:ext cx="19523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40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PE" sz="240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s-PE" sz="240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PE" sz="240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s-PE" sz="240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PE" sz="240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s-PE" sz="240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s-PE" sz="2400" dirty="0"/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71A4FBD4-E728-4D14-9CED-6208A3290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4877" y="3070719"/>
                <a:ext cx="1952394" cy="369332"/>
              </a:xfrm>
              <a:prstGeom prst="rect">
                <a:avLst/>
              </a:prstGeom>
              <a:blipFill>
                <a:blip r:embed="rId3"/>
                <a:stretch>
                  <a:fillRect l="-1875" r="-3125" b="-833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>
            <a:extLst>
              <a:ext uri="{FF2B5EF4-FFF2-40B4-BE49-F238E27FC236}">
                <a16:creationId xmlns:a16="http://schemas.microsoft.com/office/drawing/2014/main" id="{4755448B-A9D3-45BF-8808-8CED3DE7C853}"/>
              </a:ext>
            </a:extLst>
          </p:cNvPr>
          <p:cNvSpPr txBox="1"/>
          <p:nvPr/>
        </p:nvSpPr>
        <p:spPr>
          <a:xfrm>
            <a:off x="2269475" y="3727939"/>
            <a:ext cx="1370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/>
              <a:t>Ejemplo 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B751A0E2-75CC-41FC-847A-20073523FBC4}"/>
                  </a:ext>
                </a:extLst>
              </p:cNvPr>
              <p:cNvSpPr txBox="1"/>
              <p:nvPr/>
            </p:nvSpPr>
            <p:spPr>
              <a:xfrm>
                <a:off x="3710169" y="4005873"/>
                <a:ext cx="1594707" cy="7013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PE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sz="240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s-PE" sz="240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s-PE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sz="240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s-PE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s-PE" sz="2400" dirty="0"/>
              </a:p>
            </p:txBody>
          </p:sp>
        </mc:Choice>
        <mc:Fallback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B751A0E2-75CC-41FC-847A-20073523F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169" y="4005873"/>
                <a:ext cx="1594707" cy="7013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>
            <a:extLst>
              <a:ext uri="{FF2B5EF4-FFF2-40B4-BE49-F238E27FC236}">
                <a16:creationId xmlns:a16="http://schemas.microsoft.com/office/drawing/2014/main" id="{8670AC68-79E9-4F13-9AAF-9D16CFC87048}"/>
              </a:ext>
            </a:extLst>
          </p:cNvPr>
          <p:cNvSpPr txBox="1"/>
          <p:nvPr/>
        </p:nvSpPr>
        <p:spPr>
          <a:xfrm>
            <a:off x="2461846" y="4970585"/>
            <a:ext cx="1178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/>
              <a:t>Donde: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86201D2-17E3-4423-87EC-738066F939FA}"/>
              </a:ext>
            </a:extLst>
          </p:cNvPr>
          <p:cNvSpPr txBox="1"/>
          <p:nvPr/>
        </p:nvSpPr>
        <p:spPr>
          <a:xfrm>
            <a:off x="3645876" y="4924121"/>
            <a:ext cx="77724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400" dirty="0"/>
              <a:t>CUARTA PROPORCIONAL: (X) Puede ser cualquiera de los términos. Su forma general es: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E8C6FFA8-946B-4634-8245-31B63E87C9CC}"/>
                  </a:ext>
                </a:extLst>
              </p:cNvPr>
              <p:cNvSpPr txBox="1"/>
              <p:nvPr/>
            </p:nvSpPr>
            <p:spPr>
              <a:xfrm>
                <a:off x="5776446" y="5751358"/>
                <a:ext cx="1984231" cy="6325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PE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sz="240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s-PE" sz="240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s-PE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sz="240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s-PE" sz="24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s-PE" sz="2400" dirty="0"/>
              </a:p>
            </p:txBody>
          </p:sp>
        </mc:Choice>
        <mc:Fallback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E8C6FFA8-946B-4634-8245-31B63E87C9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446" y="5751358"/>
                <a:ext cx="1984231" cy="6325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9537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 animBg="1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D490E8E-5594-4B69-A6A1-40E83640D20D}"/>
              </a:ext>
            </a:extLst>
          </p:cNvPr>
          <p:cNvSpPr txBox="1"/>
          <p:nvPr/>
        </p:nvSpPr>
        <p:spPr>
          <a:xfrm>
            <a:off x="2063261" y="1336431"/>
            <a:ext cx="8182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400" dirty="0"/>
              <a:t>CONTINUA : Cuando los términos medios son iguales.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D9CA757C-3020-4D02-9CAF-AD831521BD05}"/>
                  </a:ext>
                </a:extLst>
              </p:cNvPr>
              <p:cNvSpPr txBox="1"/>
              <p:nvPr/>
            </p:nvSpPr>
            <p:spPr>
              <a:xfrm>
                <a:off x="4513384" y="1875691"/>
                <a:ext cx="1277816" cy="7014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PE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sz="240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s-PE" sz="240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s-PE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sz="240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s-PE" sz="240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s-PE" sz="2400" dirty="0"/>
              </a:p>
            </p:txBody>
          </p:sp>
        </mc:Choice>
        <mc:Fallback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D9CA757C-3020-4D02-9CAF-AD831521B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384" y="1875691"/>
                <a:ext cx="1277816" cy="7014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adroTexto 3">
            <a:extLst>
              <a:ext uri="{FF2B5EF4-FFF2-40B4-BE49-F238E27FC236}">
                <a16:creationId xmlns:a16="http://schemas.microsoft.com/office/drawing/2014/main" id="{18F337B7-CCF8-4DA0-9A8E-8FC1924383FA}"/>
              </a:ext>
            </a:extLst>
          </p:cNvPr>
          <p:cNvSpPr txBox="1"/>
          <p:nvPr/>
        </p:nvSpPr>
        <p:spPr>
          <a:xfrm>
            <a:off x="2423449" y="2699211"/>
            <a:ext cx="1781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/>
              <a:t>Ejemplo: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46258235-45FB-4DFB-B593-ACD8525807D8}"/>
                  </a:ext>
                </a:extLst>
              </p:cNvPr>
              <p:cNvSpPr txBox="1"/>
              <p:nvPr/>
            </p:nvSpPr>
            <p:spPr>
              <a:xfrm>
                <a:off x="3399692" y="2805554"/>
                <a:ext cx="1952486" cy="6938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PE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sz="240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s-PE" sz="240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s-PE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sz="240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s-PE" sz="240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s-PE" sz="2400" dirty="0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46258235-45FB-4DFB-B593-ACD852580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692" y="2805554"/>
                <a:ext cx="1952486" cy="6938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uadroTexto 5">
            <a:extLst>
              <a:ext uri="{FF2B5EF4-FFF2-40B4-BE49-F238E27FC236}">
                <a16:creationId xmlns:a16="http://schemas.microsoft.com/office/drawing/2014/main" id="{034536D7-EDB6-4B92-8A09-D4C93D8E2D17}"/>
              </a:ext>
            </a:extLst>
          </p:cNvPr>
          <p:cNvSpPr txBox="1"/>
          <p:nvPr/>
        </p:nvSpPr>
        <p:spPr>
          <a:xfrm>
            <a:off x="2423449" y="3765007"/>
            <a:ext cx="1952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/>
              <a:t>Donde: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371483B-DE28-499A-A256-2AE50FB43A19}"/>
              </a:ext>
            </a:extLst>
          </p:cNvPr>
          <p:cNvSpPr txBox="1"/>
          <p:nvPr/>
        </p:nvSpPr>
        <p:spPr>
          <a:xfrm>
            <a:off x="3798277" y="3811174"/>
            <a:ext cx="68440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400" dirty="0"/>
              <a:t>MEDIA GEOMÉTRICA O MEDIA PROPORCIONAL. Es el término que se repite en una proporción continua (b)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6BC442EE-8FF5-4A63-9119-DB164096CCC1}"/>
                  </a:ext>
                </a:extLst>
              </p:cNvPr>
              <p:cNvSpPr txBox="1"/>
              <p:nvPr/>
            </p:nvSpPr>
            <p:spPr>
              <a:xfrm>
                <a:off x="5989575" y="4627985"/>
                <a:ext cx="1318846" cy="3733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40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PE" sz="240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PE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PE" sz="2400" i="1" smtClean="0">
                              <a:latin typeface="Cambria Math" panose="02040503050406030204" pitchFamily="18" charset="0"/>
                            </a:rPr>
                            <m:t>𝑎𝑐</m:t>
                          </m:r>
                        </m:e>
                      </m:rad>
                    </m:oMath>
                  </m:oMathPara>
                </a14:m>
                <a:endParaRPr lang="es-PE" sz="2400" dirty="0"/>
              </a:p>
            </p:txBody>
          </p:sp>
        </mc:Choice>
        <mc:Fallback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6BC442EE-8FF5-4A63-9119-DB164096C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575" y="4627985"/>
                <a:ext cx="1318846" cy="373372"/>
              </a:xfrm>
              <a:prstGeom prst="rect">
                <a:avLst/>
              </a:prstGeom>
              <a:blipFill>
                <a:blip r:embed="rId4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>
            <a:extLst>
              <a:ext uri="{FF2B5EF4-FFF2-40B4-BE49-F238E27FC236}">
                <a16:creationId xmlns:a16="http://schemas.microsoft.com/office/drawing/2014/main" id="{DA521CC0-9838-4A95-AB96-0193B0609DDF}"/>
              </a:ext>
            </a:extLst>
          </p:cNvPr>
          <p:cNvSpPr txBox="1"/>
          <p:nvPr/>
        </p:nvSpPr>
        <p:spPr>
          <a:xfrm>
            <a:off x="3985258" y="5127787"/>
            <a:ext cx="5026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400" dirty="0"/>
              <a:t>TERCERA PROPORCIONAL: ( a ; c )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16B5D63-741C-4168-97FB-E0580545D321}"/>
              </a:ext>
            </a:extLst>
          </p:cNvPr>
          <p:cNvSpPr txBox="1"/>
          <p:nvPr/>
        </p:nvSpPr>
        <p:spPr>
          <a:xfrm>
            <a:off x="4349260" y="5656492"/>
            <a:ext cx="7207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/>
              <a:t>Cualquiera de los términos extremos de una proporción</a:t>
            </a:r>
          </a:p>
        </p:txBody>
      </p:sp>
    </p:spTree>
    <p:extLst>
      <p:ext uri="{BB962C8B-B14F-4D97-AF65-F5344CB8AC3E}">
        <p14:creationId xmlns:p14="http://schemas.microsoft.com/office/powerpoint/2010/main" val="3219129409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C86115A-DA95-4C4E-A497-BD493E0F4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899" y="291946"/>
            <a:ext cx="8123564" cy="609267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6766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235</TotalTime>
  <Words>271</Words>
  <Application>Microsoft Office PowerPoint</Application>
  <PresentationFormat>Panorámica</PresentationFormat>
  <Paragraphs>47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Aharoni</vt:lpstr>
      <vt:lpstr>Arial</vt:lpstr>
      <vt:lpstr>Cambria Math</vt:lpstr>
      <vt:lpstr>Corbel</vt:lpstr>
      <vt:lpstr>Parallax</vt:lpstr>
      <vt:lpstr>ARITMETICA</vt:lpstr>
      <vt:lpstr>PROPORCIONES</vt:lpstr>
      <vt:lpstr>CLASES DE PROPORCIONES</vt:lpstr>
      <vt:lpstr>1.- PROPORCIÓN ARITMÉTICA O EQUIDIFERENCIA</vt:lpstr>
      <vt:lpstr>TENEMOS : PROPORCIÓN ARITMÉTICA.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ARITMETICA</dc:title>
  <dc:creator>AVELINO</dc:creator>
  <cp:lastModifiedBy>AVELINO</cp:lastModifiedBy>
  <cp:revision>16</cp:revision>
  <dcterms:created xsi:type="dcterms:W3CDTF">2020-05-03T17:15:39Z</dcterms:created>
  <dcterms:modified xsi:type="dcterms:W3CDTF">2020-05-03T21:11:14Z</dcterms:modified>
</cp:coreProperties>
</file>