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Lunes </a:t>
            </a: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07 </a:t>
            </a: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COMUNICACIÓN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5TO PRIMARIA</a:t>
            </a: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EL LENGUAJE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2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32227" y="540194"/>
            <a:ext cx="8911687" cy="128089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EL LENGUAJE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66468" y="1407887"/>
            <a:ext cx="9842508" cy="5450114"/>
          </a:xfrm>
        </p:spPr>
        <p:txBody>
          <a:bodyPr/>
          <a:lstStyle/>
          <a:p>
            <a:pPr marL="400050" indent="-400050" algn="just">
              <a:buAutoNum type="romanUcPeriod"/>
            </a:pPr>
            <a:r>
              <a:rPr lang="es-MX" b="1" dirty="0" smtClean="0">
                <a:solidFill>
                  <a:srgbClr val="FF0000"/>
                </a:solidFill>
              </a:rPr>
              <a:t>Definición </a:t>
            </a:r>
            <a:r>
              <a:rPr lang="es-MX" dirty="0" smtClean="0">
                <a:solidFill>
                  <a:schemeClr val="tx1"/>
                </a:solidFill>
              </a:rPr>
              <a:t>Es la facultad exclusivamente humana </a:t>
            </a:r>
            <a:r>
              <a:rPr lang="es-MX" dirty="0" smtClean="0">
                <a:solidFill>
                  <a:schemeClr val="tx1"/>
                </a:solidFill>
              </a:rPr>
              <a:t>que se usa para </a:t>
            </a:r>
            <a:r>
              <a:rPr lang="es-MX" dirty="0" smtClean="0">
                <a:solidFill>
                  <a:schemeClr val="tx1"/>
                </a:solidFill>
              </a:rPr>
              <a:t>comunicar nuestros pensamientos y </a:t>
            </a:r>
            <a:r>
              <a:rPr lang="es-MX" dirty="0" smtClean="0">
                <a:solidFill>
                  <a:schemeClr val="tx1"/>
                </a:solidFill>
              </a:rPr>
              <a:t>emociones.</a:t>
            </a:r>
            <a:endParaRPr lang="es-MX" dirty="0" smtClean="0">
              <a:solidFill>
                <a:schemeClr val="tx1"/>
              </a:solidFill>
            </a:endParaRPr>
          </a:p>
          <a:p>
            <a:pPr marL="400050" indent="-400050" algn="just">
              <a:buAutoNum type="romanUcPeriod"/>
            </a:pPr>
            <a:r>
              <a:rPr lang="es-MX" b="1" dirty="0" smtClean="0">
                <a:solidFill>
                  <a:srgbClr val="FF0000"/>
                </a:solidFill>
              </a:rPr>
              <a:t>Características:</a:t>
            </a:r>
            <a:endParaRPr lang="es-MX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UNIVERSAL</a:t>
            </a:r>
            <a:r>
              <a:rPr lang="es-MX" dirty="0" smtClean="0">
                <a:solidFill>
                  <a:schemeClr val="tx1"/>
                </a:solidFill>
              </a:rPr>
              <a:t>. Porque </a:t>
            </a:r>
            <a:r>
              <a:rPr lang="es-MX" dirty="0" smtClean="0">
                <a:solidFill>
                  <a:schemeClr val="tx1"/>
                </a:solidFill>
              </a:rPr>
              <a:t>todos los seres humanos </a:t>
            </a:r>
            <a:r>
              <a:rPr lang="es-MX" dirty="0" smtClean="0">
                <a:solidFill>
                  <a:schemeClr val="tx1"/>
                </a:solidFill>
              </a:rPr>
              <a:t>lo usan 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sin diferenciar lenguas o culturas.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RACIONAL. </a:t>
            </a:r>
            <a:r>
              <a:rPr lang="es-ES" b="1" dirty="0" smtClean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porque necesita una coherencia lógica en los </a:t>
            </a:r>
            <a:r>
              <a:rPr lang="es-ES" dirty="0" smtClean="0">
                <a:solidFill>
                  <a:schemeClr val="tx1"/>
                </a:solidFill>
              </a:rPr>
              <a:t>mensajes</a:t>
            </a:r>
            <a:r>
              <a:rPr lang="es-ES" dirty="0" smtClean="0">
                <a:solidFill>
                  <a:schemeClr val="tx1"/>
                </a:solidFill>
              </a:rPr>
              <a:t>. Si </a:t>
            </a:r>
            <a:r>
              <a:rPr lang="es-ES" dirty="0">
                <a:solidFill>
                  <a:schemeClr val="tx1"/>
                </a:solidFill>
              </a:rPr>
              <a:t>comparamos a los animales con el hombre</a:t>
            </a:r>
            <a:r>
              <a:rPr lang="es-ES" dirty="0" smtClean="0">
                <a:solidFill>
                  <a:schemeClr val="tx1"/>
                </a:solidFill>
              </a:rPr>
              <a:t>, observamos esta diferencia.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s-MX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INNATO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ES" dirty="0" smtClean="0">
                <a:solidFill>
                  <a:schemeClr val="tx1"/>
                </a:solidFill>
              </a:rPr>
              <a:t>Porque el lenguaje lo adquirimos desde </a:t>
            </a:r>
            <a:r>
              <a:rPr lang="es-ES" dirty="0">
                <a:solidFill>
                  <a:schemeClr val="tx1"/>
                </a:solidFill>
              </a:rPr>
              <a:t>q</a:t>
            </a:r>
            <a:r>
              <a:rPr lang="es-ES" dirty="0" smtClean="0">
                <a:solidFill>
                  <a:schemeClr val="tx1"/>
                </a:solidFill>
              </a:rPr>
              <a:t>ue nacemos.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00000"/>
                </a:solidFill>
              </a:rPr>
              <a:t>BIOLÓGICO. </a:t>
            </a:r>
            <a:r>
              <a:rPr lang="es-MX" dirty="0">
                <a:solidFill>
                  <a:schemeClr val="tx1"/>
                </a:solidFill>
              </a:rPr>
              <a:t>Se encuentra ubicado en el hemisferio izquierdo del cerebro en la zona de Broca y de Wernicke. </a:t>
            </a:r>
            <a:endParaRPr lang="es-MX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MX" b="1" dirty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s-ES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s-MX" dirty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81" y="4992914"/>
            <a:ext cx="2393531" cy="1720905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3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FUNCIONES DEL LENGUAJE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5972" y="1574044"/>
            <a:ext cx="9776960" cy="4252686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Tenemos: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1. REPRESENTATIVA</a:t>
            </a:r>
            <a:r>
              <a:rPr lang="es-MX" b="1" dirty="0" smtClean="0">
                <a:solidFill>
                  <a:schemeClr val="tx1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Informa sobre hechos concretos que se realiza en nuestro entorno. 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Ejemplo:</a:t>
            </a:r>
            <a:r>
              <a:rPr lang="es-MX" dirty="0" smtClean="0">
                <a:solidFill>
                  <a:schemeClr val="tx1"/>
                </a:solidFill>
              </a:rPr>
              <a:t>  </a:t>
            </a:r>
            <a:r>
              <a:rPr lang="es-MX" dirty="0" smtClean="0">
                <a:solidFill>
                  <a:schemeClr val="tx1"/>
                </a:solidFill>
              </a:rPr>
              <a:t>  Los alumnos sacaron buenas calificaciones.</a:t>
            </a:r>
            <a:endParaRPr lang="es-MX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</a:t>
            </a:r>
            <a:r>
              <a:rPr lang="es-MX" sz="1800" dirty="0" smtClean="0">
                <a:solidFill>
                  <a:schemeClr val="tx1"/>
                </a:solidFill>
              </a:rPr>
              <a:t> El coronavirus es una enfermedad mortal.</a:t>
            </a:r>
          </a:p>
          <a:p>
            <a:pPr marL="1371600" lvl="3" indent="0">
              <a:buNone/>
            </a:pPr>
            <a:endParaRPr lang="es-MX" sz="1800" dirty="0" smtClean="0">
              <a:solidFill>
                <a:schemeClr val="tx1"/>
              </a:solidFill>
            </a:endParaRPr>
          </a:p>
          <a:p>
            <a:pPr marL="1371600" lvl="3" indent="-1109663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2. EXPRESIVA O EMOTIVA</a:t>
            </a:r>
            <a:r>
              <a:rPr lang="es-MX" sz="1800" dirty="0" smtClean="0">
                <a:solidFill>
                  <a:srgbClr val="FF0000"/>
                </a:solidFill>
              </a:rPr>
              <a:t>. </a:t>
            </a:r>
            <a:r>
              <a:rPr lang="es-MX" sz="1800" dirty="0" smtClean="0">
                <a:solidFill>
                  <a:schemeClr val="tx1"/>
                </a:solidFill>
              </a:rPr>
              <a:t>Expresa los </a:t>
            </a:r>
            <a:r>
              <a:rPr lang="es-MX" sz="1800" dirty="0" smtClean="0">
                <a:solidFill>
                  <a:schemeClr val="tx1"/>
                </a:solidFill>
              </a:rPr>
              <a:t>sentimientos  y emociones.                                                                                                                                                                                                                  .</a:t>
            </a:r>
            <a:endParaRPr lang="es-MX" sz="1800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Ejemplo:</a:t>
            </a:r>
            <a:r>
              <a:rPr lang="es-MX" dirty="0">
                <a:solidFill>
                  <a:schemeClr val="tx1"/>
                </a:solidFill>
              </a:rPr>
              <a:t>   </a:t>
            </a:r>
            <a:r>
              <a:rPr lang="es-MX" dirty="0" smtClean="0">
                <a:solidFill>
                  <a:schemeClr val="tx1"/>
                </a:solidFill>
              </a:rPr>
              <a:t>¡</a:t>
            </a:r>
            <a:r>
              <a:rPr lang="es-MX" dirty="0" smtClean="0">
                <a:solidFill>
                  <a:schemeClr val="tx1"/>
                </a:solidFill>
              </a:rPr>
              <a:t>Qué alegría verte</a:t>
            </a:r>
            <a:r>
              <a:rPr lang="es-MX" dirty="0" smtClean="0">
                <a:solidFill>
                  <a:schemeClr val="tx1"/>
                </a:solidFill>
              </a:rPr>
              <a:t>!</a:t>
            </a:r>
            <a:endParaRPr lang="es-MX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 </a:t>
            </a:r>
            <a:r>
              <a:rPr lang="es-MX" sz="1800" dirty="0" smtClean="0">
                <a:solidFill>
                  <a:schemeClr val="tx1"/>
                </a:solidFill>
              </a:rPr>
              <a:t>Ojalá se encuentre la cura para esta enfermedad.</a:t>
            </a:r>
            <a:endParaRPr lang="es-MX" sz="1800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24" y="2854934"/>
            <a:ext cx="2345788" cy="2110961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46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FUNCIONES </a:t>
            </a:r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DEL LENGUAJE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4527" y="1905000"/>
            <a:ext cx="9965644" cy="4408714"/>
          </a:xfrm>
        </p:spPr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</a:rPr>
              <a:t>3. APELATIVA O CONATIVA</a:t>
            </a:r>
            <a:r>
              <a:rPr lang="es-MX" b="1" dirty="0" smtClean="0">
                <a:solidFill>
                  <a:schemeClr val="tx1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Expresa orden o petición.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Ejemplo:</a:t>
            </a:r>
            <a:r>
              <a:rPr lang="es-MX" dirty="0">
                <a:solidFill>
                  <a:schemeClr val="tx1"/>
                </a:solidFill>
              </a:rPr>
              <a:t>   </a:t>
            </a:r>
            <a:r>
              <a:rPr lang="es-MX" dirty="0" smtClean="0">
                <a:solidFill>
                  <a:schemeClr val="tx1"/>
                </a:solidFill>
              </a:rPr>
              <a:t>Lávate las manos con jabón más de </a:t>
            </a:r>
            <a:r>
              <a:rPr lang="es-MX" dirty="0" smtClean="0">
                <a:solidFill>
                  <a:schemeClr val="tx1"/>
                </a:solidFill>
              </a:rPr>
              <a:t>veinte </a:t>
            </a:r>
            <a:r>
              <a:rPr lang="es-MX" dirty="0" smtClean="0">
                <a:solidFill>
                  <a:schemeClr val="tx1"/>
                </a:solidFill>
              </a:rPr>
              <a:t>segundos.</a:t>
            </a:r>
            <a:endParaRPr lang="es-MX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 </a:t>
            </a:r>
            <a:r>
              <a:rPr lang="es-MX" sz="1800" dirty="0" smtClean="0">
                <a:solidFill>
                  <a:schemeClr val="tx1"/>
                </a:solidFill>
              </a:rPr>
              <a:t>Dígame la hora, por favor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  <a:endParaRPr lang="es-MX" sz="18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pPr marL="1371600" lvl="3" indent="-1109663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4. FÁTICA O DE CONTACTO </a:t>
            </a:r>
            <a:r>
              <a:rPr lang="es-MX" sz="1800" dirty="0" smtClean="0">
                <a:solidFill>
                  <a:srgbClr val="FF0000"/>
                </a:solidFill>
              </a:rPr>
              <a:t>. </a:t>
            </a:r>
            <a:r>
              <a:rPr lang="es-MX" sz="1800" dirty="0" smtClean="0">
                <a:solidFill>
                  <a:schemeClr val="tx1"/>
                </a:solidFill>
              </a:rPr>
              <a:t>Tiene la finalidad de verificar y asegurar la correcta comunicación. </a:t>
            </a:r>
            <a:r>
              <a:rPr lang="es-MX" sz="1800" dirty="0" smtClean="0">
                <a:solidFill>
                  <a:schemeClr val="tx1"/>
                </a:solidFill>
              </a:rPr>
              <a:t> </a:t>
            </a:r>
            <a:endParaRPr lang="es-MX" sz="1800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Ejemplo:</a:t>
            </a:r>
            <a:r>
              <a:rPr lang="es-MX" dirty="0">
                <a:solidFill>
                  <a:schemeClr val="tx1"/>
                </a:solidFill>
              </a:rPr>
              <a:t>   </a:t>
            </a:r>
            <a:r>
              <a:rPr lang="es-MX" dirty="0" smtClean="0">
                <a:solidFill>
                  <a:schemeClr val="tx1"/>
                </a:solidFill>
              </a:rPr>
              <a:t>¡</a:t>
            </a:r>
            <a:r>
              <a:rPr lang="es-MX" dirty="0" err="1" smtClean="0">
                <a:solidFill>
                  <a:schemeClr val="tx1"/>
                </a:solidFill>
              </a:rPr>
              <a:t>Alo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alo</a:t>
            </a:r>
            <a:r>
              <a:rPr lang="es-MX" dirty="0" smtClean="0">
                <a:solidFill>
                  <a:schemeClr val="tx1"/>
                </a:solidFill>
              </a:rPr>
              <a:t>…!.</a:t>
            </a:r>
            <a:endParaRPr lang="es-MX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 </a:t>
            </a:r>
            <a:r>
              <a:rPr lang="es-MX" sz="1800" dirty="0" smtClean="0">
                <a:solidFill>
                  <a:schemeClr val="tx1"/>
                </a:solidFill>
              </a:rPr>
              <a:t>¡uno, dos, tres …probando micro…!</a:t>
            </a:r>
            <a:endParaRPr lang="es-MX" sz="1800" dirty="0">
              <a:solidFill>
                <a:schemeClr val="tx1"/>
              </a:solidFill>
            </a:endParaRPr>
          </a:p>
          <a:p>
            <a:pPr marL="1371600" lvl="3" indent="-1109663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pPr marL="1371600" lvl="3" indent="-1109663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93" y="2425709"/>
            <a:ext cx="1631517" cy="1317165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14" y="4673600"/>
            <a:ext cx="2543628" cy="1524000"/>
          </a:xfrm>
          <a:prstGeom prst="rect">
            <a:avLst/>
          </a:prstGeom>
          <a:ln w="1746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6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84925" y="507996"/>
            <a:ext cx="8911687" cy="1280890"/>
          </a:xfrm>
        </p:spPr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FUNCIONES DEL LENGUAJE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674812" y="1930399"/>
            <a:ext cx="10110788" cy="4412343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5. METALINGUÍSTICA</a:t>
            </a:r>
            <a:r>
              <a:rPr lang="es-MX" b="1" dirty="0" smtClean="0">
                <a:solidFill>
                  <a:schemeClr val="tx1"/>
                </a:solidFill>
              </a:rPr>
              <a:t>. </a:t>
            </a:r>
            <a:r>
              <a:rPr lang="es-MX" dirty="0">
                <a:solidFill>
                  <a:schemeClr val="tx1"/>
                </a:solidFill>
              </a:rPr>
              <a:t>Esta </a:t>
            </a:r>
            <a:r>
              <a:rPr lang="es-MX" dirty="0" smtClean="0">
                <a:solidFill>
                  <a:schemeClr val="tx1"/>
                </a:solidFill>
              </a:rPr>
              <a:t>función usa el lenguaje para hablar del mismo lenguaje.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Ejemplo:</a:t>
            </a:r>
            <a:r>
              <a:rPr lang="es-MX" dirty="0">
                <a:solidFill>
                  <a:schemeClr val="tx1"/>
                </a:solidFill>
              </a:rPr>
              <a:t>   </a:t>
            </a:r>
            <a:r>
              <a:rPr lang="es-MX" dirty="0" smtClean="0">
                <a:solidFill>
                  <a:schemeClr val="tx1"/>
                </a:solidFill>
              </a:rPr>
              <a:t>El Sustantivo nombra a todos los seres vivos o inertes.</a:t>
            </a:r>
            <a:endParaRPr lang="es-MX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  </a:t>
            </a:r>
            <a:r>
              <a:rPr lang="es-MX" sz="1800" dirty="0" smtClean="0">
                <a:solidFill>
                  <a:schemeClr val="tx1"/>
                </a:solidFill>
              </a:rPr>
              <a:t>El emisor es quien envía el mensaje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</a:p>
          <a:p>
            <a:pPr marL="1371600" lvl="3" indent="0">
              <a:buNone/>
            </a:pPr>
            <a:endParaRPr lang="es-MX" sz="1800" dirty="0">
              <a:solidFill>
                <a:schemeClr val="tx1"/>
              </a:solidFill>
            </a:endParaRPr>
          </a:p>
          <a:p>
            <a:r>
              <a:rPr lang="es-MX" b="1" dirty="0" smtClean="0">
                <a:solidFill>
                  <a:srgbClr val="FF0000"/>
                </a:solidFill>
              </a:rPr>
              <a:t>6. POÉTICA O ESTÉTICA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Este lenguaje busca agradar, cautivar, buscar sensaciones en el receptor. Hace uso de figuras literarias, rimas, versos, etc. Es usado por los literatos.</a:t>
            </a:r>
          </a:p>
          <a:p>
            <a:pPr algn="ctr"/>
            <a:r>
              <a:rPr lang="es-MX" b="1" dirty="0">
                <a:solidFill>
                  <a:srgbClr val="FF0000"/>
                </a:solidFill>
              </a:rPr>
              <a:t>Ejemplo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 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“Me gustas cuando callas porque estas como ausente, </a:t>
            </a:r>
          </a:p>
          <a:p>
            <a:pPr algn="ct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 me oyes desde lejos, y mi voz no te toca”</a:t>
            </a:r>
            <a:endParaRPr lang="es-ES" b="1" i="1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              </a:t>
            </a:r>
            <a:r>
              <a:rPr lang="es-ES" sz="1400" b="1" dirty="0" smtClean="0">
                <a:solidFill>
                  <a:srgbClr val="0070C0"/>
                </a:solidFill>
              </a:rPr>
              <a:t>Pablo Neruda</a:t>
            </a:r>
            <a:endParaRPr lang="es-MX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870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78525" y="435424"/>
            <a:ext cx="8911687" cy="1280890"/>
          </a:xfrm>
        </p:spPr>
        <p:txBody>
          <a:bodyPr/>
          <a:lstStyle/>
          <a:p>
            <a:pPr algn="ctr"/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57097" y="1596570"/>
            <a:ext cx="10488160" cy="5261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s-MX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342</Words>
  <Application>Microsoft Office PowerPoint</Application>
  <PresentationFormat>Panorámica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 Unicode MS</vt:lpstr>
      <vt:lpstr>Arial</vt:lpstr>
      <vt:lpstr>Bookman Old Style</vt:lpstr>
      <vt:lpstr>Century Gothic</vt:lpstr>
      <vt:lpstr>Comic Sans MS</vt:lpstr>
      <vt:lpstr>Wingdings</vt:lpstr>
      <vt:lpstr>Wingdings 3</vt:lpstr>
      <vt:lpstr>Espiral</vt:lpstr>
      <vt:lpstr>      IEP NUEVO PITÁGORAS </vt:lpstr>
      <vt:lpstr>EL LENGUAJE </vt:lpstr>
      <vt:lpstr>FUNCIONES DEL LENGUAJE</vt:lpstr>
      <vt:lpstr>FUNCIONES DEL LENGUAJE</vt:lpstr>
      <vt:lpstr>FUNCIONES DEL LENGUAJE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15</cp:revision>
  <dcterms:created xsi:type="dcterms:W3CDTF">2020-05-06T15:33:34Z</dcterms:created>
  <dcterms:modified xsi:type="dcterms:W3CDTF">2020-05-07T08:33:09Z</dcterms:modified>
</cp:coreProperties>
</file>