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7" r:id="rId3"/>
    <p:sldId id="256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54219"/>
          </a:xfrm>
        </p:spPr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      IEP </a:t>
            </a:r>
            <a:r>
              <a:rPr lang="es-MX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NUEVO PITÁGORAS</a:t>
            </a:r>
            <a:br>
              <a:rPr lang="es-MX" b="1" dirty="0">
                <a:solidFill>
                  <a:srgbClr val="C00000"/>
                </a:solidFill>
                <a:latin typeface="Bookman Old Style" panose="02050604050505020204" pitchFamily="18" charset="0"/>
              </a:rPr>
            </a:b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2075358" y="1442434"/>
            <a:ext cx="9617939" cy="42328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martes 05 de mayo del 2020</a:t>
            </a:r>
          </a:p>
          <a:p>
            <a:pPr marL="0" indent="0">
              <a:buNone/>
            </a:pPr>
            <a:endParaRPr lang="es-MX" sz="2000" b="1" dirty="0">
              <a:solidFill>
                <a:srgbClr val="001746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MX" sz="2000" b="1" dirty="0" smtClean="0">
                <a:solidFill>
                  <a:srgbClr val="001746"/>
                </a:solidFill>
                <a:latin typeface="Comic Sans MS" panose="030F0702030302020204" pitchFamily="66" charset="0"/>
              </a:rPr>
              <a:t>CURSO</a:t>
            </a:r>
            <a:r>
              <a:rPr lang="es-MX" sz="2000" b="1" dirty="0">
                <a:solidFill>
                  <a:srgbClr val="001746"/>
                </a:solidFill>
                <a:latin typeface="Comic Sans MS" panose="030F0702030302020204" pitchFamily="66" charset="0"/>
              </a:rPr>
              <a:t>:			</a:t>
            </a:r>
            <a:r>
              <a:rPr lang="es-MX" sz="2000" b="1" dirty="0" smtClean="0">
                <a:solidFill>
                  <a:srgbClr val="001746"/>
                </a:solidFill>
                <a:latin typeface="Comic Sans MS" panose="030F0702030302020204" pitchFamily="66" charset="0"/>
              </a:rPr>
              <a:t>COMUNICACIÓN</a:t>
            </a:r>
            <a:endParaRPr lang="es-MX" sz="2000" b="1" dirty="0">
              <a:solidFill>
                <a:srgbClr val="001746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s-MX" sz="2000" b="1" dirty="0">
              <a:solidFill>
                <a:srgbClr val="001746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MX" sz="2000" b="1" dirty="0">
                <a:solidFill>
                  <a:srgbClr val="001746"/>
                </a:solidFill>
                <a:latin typeface="Comic Sans MS" panose="030F0702030302020204" pitchFamily="66" charset="0"/>
              </a:rPr>
              <a:t>GRADO:			</a:t>
            </a:r>
            <a:r>
              <a:rPr lang="es-MX" sz="2000" b="1" dirty="0" smtClean="0">
                <a:solidFill>
                  <a:srgbClr val="001746"/>
                </a:solidFill>
                <a:latin typeface="Comic Sans MS" panose="030F0702030302020204" pitchFamily="66" charset="0"/>
              </a:rPr>
              <a:t>5TO </a:t>
            </a:r>
            <a:r>
              <a:rPr lang="es-MX" sz="2000" b="1" dirty="0">
                <a:solidFill>
                  <a:srgbClr val="001746"/>
                </a:solidFill>
                <a:latin typeface="Comic Sans MS" panose="030F0702030302020204" pitchFamily="66" charset="0"/>
              </a:rPr>
              <a:t>DE PRIMARIA</a:t>
            </a:r>
          </a:p>
          <a:p>
            <a:pPr marL="0" indent="0">
              <a:buNone/>
            </a:pPr>
            <a:endParaRPr lang="es-MX" sz="2000" b="1" dirty="0">
              <a:solidFill>
                <a:srgbClr val="001746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MX" sz="2000" b="1" dirty="0">
                <a:solidFill>
                  <a:srgbClr val="001746"/>
                </a:solidFill>
                <a:latin typeface="Comic Sans MS" panose="030F0702030302020204" pitchFamily="66" charset="0"/>
              </a:rPr>
              <a:t>PROFESORA:		FANY SÁNCHEZ OVALLE</a:t>
            </a:r>
          </a:p>
          <a:p>
            <a:pPr marL="0" indent="0">
              <a:buNone/>
            </a:pPr>
            <a:endParaRPr lang="es-MX" sz="2000" b="1" dirty="0">
              <a:solidFill>
                <a:srgbClr val="001746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MX" sz="2000" b="1" dirty="0">
                <a:solidFill>
                  <a:srgbClr val="001746"/>
                </a:solidFill>
                <a:latin typeface="Comic Sans MS" panose="030F0702030302020204" pitchFamily="66" charset="0"/>
              </a:rPr>
              <a:t>TEMA:				</a:t>
            </a:r>
            <a:r>
              <a:rPr lang="es-MX" sz="2000" b="1" dirty="0" smtClean="0">
                <a:solidFill>
                  <a:srgbClr val="001746"/>
                </a:solidFill>
                <a:latin typeface="Comic Sans MS" panose="030F0702030302020204" pitchFamily="66" charset="0"/>
              </a:rPr>
              <a:t>MENSAJES IMPLÍCITOS</a:t>
            </a:r>
            <a:endParaRPr lang="es-MX" sz="2000" dirty="0"/>
          </a:p>
        </p:txBody>
      </p:sp>
      <p:pic>
        <p:nvPicPr>
          <p:cNvPr id="6" name="Imagen 5" descr="nuevo logo de pitagora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5"/>
          <a:stretch>
            <a:fillRect/>
          </a:stretch>
        </p:blipFill>
        <p:spPr bwMode="auto">
          <a:xfrm>
            <a:off x="2274855" y="624110"/>
            <a:ext cx="628713" cy="818324"/>
          </a:xfrm>
          <a:prstGeom prst="rect">
            <a:avLst/>
          </a:prstGeom>
          <a:noFill/>
        </p:spPr>
      </p:pic>
      <p:pic>
        <p:nvPicPr>
          <p:cNvPr id="7" name="Imagen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678" y="4572000"/>
            <a:ext cx="1646933" cy="156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70975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MENSAJES IMPLÍCITOS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46211" y="1465729"/>
            <a:ext cx="9230753" cy="4773706"/>
          </a:xfrm>
        </p:spPr>
        <p:txBody>
          <a:bodyPr/>
          <a:lstStyle/>
          <a:p>
            <a:pPr algn="just"/>
            <a:r>
              <a:rPr lang="es-MX" b="1" dirty="0" smtClean="0">
                <a:solidFill>
                  <a:schemeClr val="accent6">
                    <a:lumMod val="50000"/>
                  </a:schemeClr>
                </a:solidFill>
              </a:rPr>
              <a:t>SEMÁNTICA: </a:t>
            </a:r>
            <a:r>
              <a:rPr lang="es-MX" b="1" dirty="0" smtClean="0">
                <a:solidFill>
                  <a:schemeClr val="tx1"/>
                </a:solidFill>
              </a:rPr>
              <a:t>Parte de la lingüística que estudia el significado de las palabras.</a:t>
            </a:r>
          </a:p>
          <a:p>
            <a:pPr algn="just"/>
            <a:r>
              <a:rPr lang="es-MX" b="1" dirty="0" smtClean="0">
                <a:solidFill>
                  <a:schemeClr val="tx1"/>
                </a:solidFill>
              </a:rPr>
              <a:t>Las palabras del lenguaje humano poseen dos tipos de significado</a:t>
            </a:r>
            <a:r>
              <a:rPr lang="es-MX" b="1" dirty="0" smtClean="0">
                <a:solidFill>
                  <a:srgbClr val="C00000"/>
                </a:solidFill>
              </a:rPr>
              <a:t>: El </a:t>
            </a:r>
            <a:r>
              <a:rPr lang="es-MX" sz="2000" b="1" dirty="0" smtClean="0">
                <a:solidFill>
                  <a:srgbClr val="C00000"/>
                </a:solidFill>
              </a:rPr>
              <a:t>denotativo y el connotativo</a:t>
            </a:r>
            <a:r>
              <a:rPr lang="es-MX" b="1" dirty="0" smtClean="0">
                <a:solidFill>
                  <a:srgbClr val="C00000"/>
                </a:solidFill>
              </a:rPr>
              <a:t>. </a:t>
            </a:r>
          </a:p>
          <a:p>
            <a:pPr algn="just"/>
            <a:endParaRPr lang="es-MX" b="1" dirty="0">
              <a:solidFill>
                <a:srgbClr val="C00000"/>
              </a:solidFill>
            </a:endParaRPr>
          </a:p>
          <a:p>
            <a:pPr algn="just"/>
            <a:r>
              <a:rPr lang="es-MX" b="1" dirty="0" smtClean="0">
                <a:solidFill>
                  <a:srgbClr val="FF0000"/>
                </a:solidFill>
              </a:rPr>
              <a:t>1. DENOTATIVO. </a:t>
            </a:r>
            <a:r>
              <a:rPr lang="es-MX" b="1" dirty="0" smtClean="0">
                <a:solidFill>
                  <a:schemeClr val="tx1"/>
                </a:solidFill>
              </a:rPr>
              <a:t>Es el que usa la palabra acorde a la realidad. Este lenguaje contiene significado objetivo de una palabra. Tiene una sola interpretación. Su significado se obtiene del diccionario.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MX" b="1" dirty="0" smtClean="0">
                <a:solidFill>
                  <a:srgbClr val="00B050"/>
                </a:solidFill>
              </a:rPr>
              <a:t>Ejemplo: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MX" b="1" dirty="0" smtClean="0">
                <a:solidFill>
                  <a:srgbClr val="002060"/>
                </a:solidFill>
              </a:rPr>
              <a:t>El </a:t>
            </a:r>
            <a:r>
              <a:rPr lang="es-MX" b="1" dirty="0" smtClean="0">
                <a:solidFill>
                  <a:srgbClr val="FF0000"/>
                </a:solidFill>
              </a:rPr>
              <a:t>corazón</a:t>
            </a:r>
            <a:r>
              <a:rPr lang="es-MX" b="1" dirty="0" smtClean="0">
                <a:solidFill>
                  <a:srgbClr val="002060"/>
                </a:solidFill>
              </a:rPr>
              <a:t> es el órgano principal del cuerpo.</a:t>
            </a:r>
            <a:endParaRPr lang="es-MX" b="1" dirty="0" smtClean="0">
              <a:solidFill>
                <a:srgbClr val="FF000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143" y="4049485"/>
            <a:ext cx="2106445" cy="1764446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9754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068490" y="408957"/>
            <a:ext cx="8911687" cy="1280890"/>
          </a:xfrm>
        </p:spPr>
        <p:txBody>
          <a:bodyPr/>
          <a:lstStyle/>
          <a:p>
            <a:pPr algn="ctr"/>
            <a:r>
              <a:rPr lang="es-MX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MENSAJES </a:t>
            </a:r>
            <a:r>
              <a:rPr lang="es-MX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IMPLÍCITOS </a:t>
            </a: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889965" y="1689847"/>
            <a:ext cx="9648892" cy="4377124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MX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Los cóndores </a:t>
            </a:r>
            <a:r>
              <a:rPr lang="es-MX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vuelan</a:t>
            </a:r>
            <a:r>
              <a:rPr lang="es-MX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 a gran altura.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s-MX" b="1" dirty="0" smtClean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endParaRPr lang="es-MX" dirty="0" smtClean="0"/>
          </a:p>
          <a:p>
            <a:pPr marL="0" indent="0">
              <a:buNone/>
            </a:pPr>
            <a:r>
              <a:rPr lang="es-MX" b="1" dirty="0" smtClean="0">
                <a:solidFill>
                  <a:srgbClr val="FF0000"/>
                </a:solidFill>
              </a:rPr>
              <a:t>2. CONNOTATIVO </a:t>
            </a:r>
            <a:r>
              <a:rPr lang="es-MX" b="1" dirty="0" smtClean="0">
                <a:solidFill>
                  <a:schemeClr val="tx1"/>
                </a:solidFill>
              </a:rPr>
              <a:t>Es el significado subjetivo de una palabra</a:t>
            </a:r>
            <a:r>
              <a:rPr lang="es-MX" dirty="0" smtClean="0"/>
              <a:t>. </a:t>
            </a:r>
            <a:r>
              <a:rPr lang="es-MX" b="1" dirty="0" smtClean="0"/>
              <a:t>Es el que se emplea de forma figurada, contiene significado personal e individual. No se encuentra en el diccionario. Se usa en la literatura, cine o publicidad.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MX" b="1" dirty="0">
                <a:solidFill>
                  <a:srgbClr val="00B050"/>
                </a:solidFill>
              </a:rPr>
              <a:t>Ejemplo: </a:t>
            </a:r>
            <a:endParaRPr lang="es-MX" b="1" dirty="0" smtClean="0">
              <a:solidFill>
                <a:srgbClr val="00B050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s-MX" b="1" dirty="0" smtClean="0">
                <a:solidFill>
                  <a:srgbClr val="002060"/>
                </a:solidFill>
              </a:rPr>
              <a:t>Te doy mi corazón.    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s-MX" b="1" dirty="0">
              <a:solidFill>
                <a:srgbClr val="00B050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s-MX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s-MX" b="1" dirty="0">
              <a:solidFill>
                <a:srgbClr val="00B050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595" y="1689847"/>
            <a:ext cx="2244437" cy="1084044"/>
          </a:xfrm>
          <a:prstGeom prst="rect">
            <a:avLst/>
          </a:prstGeom>
          <a:ln w="31750">
            <a:solidFill>
              <a:schemeClr val="accent1"/>
            </a:solidFill>
          </a:ln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061" y="4036291"/>
            <a:ext cx="2173185" cy="1735118"/>
          </a:xfrm>
          <a:prstGeom prst="rect">
            <a:avLst/>
          </a:prstGeom>
          <a:ln w="3492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9155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MENSAJES IMPLÍCITOS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04156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MX" b="1" dirty="0" smtClean="0">
                <a:solidFill>
                  <a:srgbClr val="FF0000"/>
                </a:solidFill>
              </a:rPr>
              <a:t>¡Vuela</a:t>
            </a:r>
            <a:r>
              <a:rPr lang="es-MX" dirty="0" smtClean="0"/>
              <a:t>, </a:t>
            </a:r>
            <a:r>
              <a:rPr lang="es-MX" b="1" dirty="0" smtClean="0">
                <a:solidFill>
                  <a:schemeClr val="tx1"/>
                </a:solidFill>
              </a:rPr>
              <a:t>antes que sea tarde.!</a:t>
            </a:r>
          </a:p>
          <a:p>
            <a:pPr>
              <a:buFont typeface="Wingdings" panose="05000000000000000000" pitchFamily="2" charset="2"/>
              <a:buChar char="§"/>
            </a:pPr>
            <a:endParaRPr lang="es-MX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MX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MX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MX" b="1" dirty="0" smtClean="0">
                <a:solidFill>
                  <a:srgbClr val="FF0000"/>
                </a:solidFill>
              </a:rPr>
              <a:t>Ejercicios: Escribe el tipo de significado en las siguientes oraciones: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b="1" dirty="0" smtClean="0">
                <a:solidFill>
                  <a:schemeClr val="tx1"/>
                </a:solidFill>
              </a:rPr>
              <a:t>a) </a:t>
            </a:r>
            <a:r>
              <a:rPr lang="es-MX" b="1" dirty="0" smtClean="0">
                <a:solidFill>
                  <a:schemeClr val="tx1"/>
                </a:solidFill>
              </a:rPr>
              <a:t>Era muy gracioso, me hizo morir de la risa </a:t>
            </a:r>
            <a:r>
              <a:rPr lang="es-MX" b="1" dirty="0" smtClean="0">
                <a:solidFill>
                  <a:schemeClr val="tx1"/>
                </a:solidFill>
              </a:rPr>
              <a:t>: </a:t>
            </a:r>
            <a:r>
              <a:rPr lang="es-MX" b="1" dirty="0" smtClean="0">
                <a:solidFill>
                  <a:schemeClr val="tx1"/>
                </a:solidFill>
              </a:rPr>
              <a:t>_______________________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b="1" dirty="0" smtClean="0">
                <a:solidFill>
                  <a:schemeClr val="tx1"/>
                </a:solidFill>
              </a:rPr>
              <a:t>b) </a:t>
            </a:r>
            <a:r>
              <a:rPr lang="es-MX" b="1" dirty="0" smtClean="0">
                <a:solidFill>
                  <a:schemeClr val="tx1"/>
                </a:solidFill>
              </a:rPr>
              <a:t>Estaba demasiado grave, iba a morir</a:t>
            </a:r>
            <a:r>
              <a:rPr lang="es-MX" b="1" dirty="0" smtClean="0">
                <a:solidFill>
                  <a:schemeClr val="tx1"/>
                </a:solidFill>
              </a:rPr>
              <a:t>: </a:t>
            </a:r>
            <a:r>
              <a:rPr lang="es-MX" b="1" dirty="0" smtClean="0">
                <a:solidFill>
                  <a:schemeClr val="tx1"/>
                </a:solidFill>
              </a:rPr>
              <a:t>________________________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b="1" dirty="0" smtClean="0">
                <a:solidFill>
                  <a:schemeClr val="tx1"/>
                </a:solidFill>
              </a:rPr>
              <a:t>c) </a:t>
            </a:r>
            <a:r>
              <a:rPr lang="es-MX" b="1" dirty="0" smtClean="0">
                <a:solidFill>
                  <a:schemeClr val="tx1"/>
                </a:solidFill>
              </a:rPr>
              <a:t>Mis alumnos son unos tigres en lenguaje</a:t>
            </a:r>
            <a:r>
              <a:rPr lang="es-MX" b="1" dirty="0" smtClean="0">
                <a:solidFill>
                  <a:schemeClr val="tx1"/>
                </a:solidFill>
              </a:rPr>
              <a:t>: </a:t>
            </a:r>
            <a:r>
              <a:rPr lang="es-MX" b="1" dirty="0" smtClean="0">
                <a:solidFill>
                  <a:schemeClr val="tx1"/>
                </a:solidFill>
              </a:rPr>
              <a:t>_________________________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b="1" dirty="0" smtClean="0">
                <a:solidFill>
                  <a:schemeClr val="tx1"/>
                </a:solidFill>
              </a:rPr>
              <a:t>d) </a:t>
            </a:r>
            <a:r>
              <a:rPr lang="es-MX" b="1" dirty="0" smtClean="0">
                <a:solidFill>
                  <a:schemeClr val="tx1"/>
                </a:solidFill>
              </a:rPr>
              <a:t>El corazón del anciano dejó de latir</a:t>
            </a:r>
            <a:r>
              <a:rPr lang="es-MX" b="1" dirty="0" smtClean="0">
                <a:solidFill>
                  <a:schemeClr val="tx1"/>
                </a:solidFill>
              </a:rPr>
              <a:t>: </a:t>
            </a:r>
            <a:r>
              <a:rPr lang="es-MX" b="1" dirty="0" smtClean="0">
                <a:solidFill>
                  <a:schemeClr val="tx1"/>
                </a:solidFill>
              </a:rPr>
              <a:t>________________________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b="1" dirty="0" smtClean="0">
                <a:solidFill>
                  <a:schemeClr val="tx1"/>
                </a:solidFill>
              </a:rPr>
              <a:t>e) </a:t>
            </a:r>
            <a:r>
              <a:rPr lang="es-MX" b="1" dirty="0" smtClean="0">
                <a:solidFill>
                  <a:schemeClr val="tx1"/>
                </a:solidFill>
              </a:rPr>
              <a:t>Le atrapó con las manos en la masa</a:t>
            </a:r>
            <a:r>
              <a:rPr lang="es-MX" b="1" dirty="0" smtClean="0">
                <a:solidFill>
                  <a:schemeClr val="tx1"/>
                </a:solidFill>
              </a:rPr>
              <a:t>: </a:t>
            </a:r>
            <a:r>
              <a:rPr lang="es-MX" b="1" dirty="0" smtClean="0">
                <a:solidFill>
                  <a:schemeClr val="tx1"/>
                </a:solidFill>
              </a:rPr>
              <a:t>___________________________</a:t>
            </a:r>
            <a:endParaRPr lang="es-MX" b="1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905" y="2042555"/>
            <a:ext cx="2073338" cy="1448790"/>
          </a:xfrm>
          <a:prstGeom prst="rect">
            <a:avLst/>
          </a:prstGeom>
          <a:ln w="317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2733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88</TotalTime>
  <Words>232</Words>
  <Application>Microsoft Office PowerPoint</Application>
  <PresentationFormat>Panorámica</PresentationFormat>
  <Paragraphs>36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Arial</vt:lpstr>
      <vt:lpstr>Bookman Old Style</vt:lpstr>
      <vt:lpstr>Century Gothic</vt:lpstr>
      <vt:lpstr>Comic Sans MS</vt:lpstr>
      <vt:lpstr>Wingdings</vt:lpstr>
      <vt:lpstr>Wingdings 3</vt:lpstr>
      <vt:lpstr>Espiral</vt:lpstr>
      <vt:lpstr>      IEP NUEVO PITÁGORAS </vt:lpstr>
      <vt:lpstr>MENSAJES IMPLÍCITOS </vt:lpstr>
      <vt:lpstr>MENSAJES IMPLÍCITOS </vt:lpstr>
      <vt:lpstr>MENSAJES IMPLÍCITOS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IEP NUEVO PITÁGORAS</dc:title>
  <dc:creator>Usuario</dc:creator>
  <cp:lastModifiedBy>Usuario</cp:lastModifiedBy>
  <cp:revision>10</cp:revision>
  <dcterms:created xsi:type="dcterms:W3CDTF">2020-05-05T07:12:44Z</dcterms:created>
  <dcterms:modified xsi:type="dcterms:W3CDTF">2020-05-05T09:24:52Z</dcterms:modified>
</cp:coreProperties>
</file>