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63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martes</a:t>
            </a: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05 </a:t>
            </a: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COMUNICACIÓN</a:t>
            </a: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	6TO DE PRIMARIA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MENSAJES IMPLÍCITOS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09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MENSAJES IMPLÍCITOS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6211" y="1465729"/>
            <a:ext cx="9230753" cy="4773706"/>
          </a:xfrm>
        </p:spPr>
        <p:txBody>
          <a:bodyPr/>
          <a:lstStyle/>
          <a:p>
            <a:pPr algn="just"/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SEMÁNTICA: </a:t>
            </a:r>
            <a:r>
              <a:rPr lang="es-MX" b="1" dirty="0" smtClean="0">
                <a:solidFill>
                  <a:schemeClr val="tx1"/>
                </a:solidFill>
              </a:rPr>
              <a:t>Parte de la lingüística que estudia el significado de las palabras.</a:t>
            </a:r>
          </a:p>
          <a:p>
            <a:pPr algn="just"/>
            <a:r>
              <a:rPr lang="es-MX" b="1" dirty="0" smtClean="0">
                <a:solidFill>
                  <a:schemeClr val="tx1"/>
                </a:solidFill>
              </a:rPr>
              <a:t>Las palabras del lenguaje humano poseen dos tipos de significado</a:t>
            </a:r>
            <a:r>
              <a:rPr lang="es-MX" b="1" dirty="0" smtClean="0">
                <a:solidFill>
                  <a:srgbClr val="C00000"/>
                </a:solidFill>
              </a:rPr>
              <a:t>: El </a:t>
            </a:r>
            <a:r>
              <a:rPr lang="es-MX" sz="2000" b="1" dirty="0" smtClean="0">
                <a:solidFill>
                  <a:srgbClr val="C00000"/>
                </a:solidFill>
              </a:rPr>
              <a:t>denotativo y el connotativo</a:t>
            </a:r>
            <a:r>
              <a:rPr lang="es-MX" b="1" dirty="0" smtClean="0">
                <a:solidFill>
                  <a:srgbClr val="C00000"/>
                </a:solidFill>
              </a:rPr>
              <a:t>. </a:t>
            </a:r>
          </a:p>
          <a:p>
            <a:pPr algn="just"/>
            <a:endParaRPr lang="es-MX" b="1" dirty="0">
              <a:solidFill>
                <a:srgbClr val="C00000"/>
              </a:solidFill>
            </a:endParaRPr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1. DENOTATIVO. </a:t>
            </a:r>
            <a:r>
              <a:rPr lang="es-MX" b="1" dirty="0" smtClean="0">
                <a:solidFill>
                  <a:schemeClr val="tx1"/>
                </a:solidFill>
              </a:rPr>
              <a:t>Es el que usa la palabra acorde a la realidad. Este lenguaje contiene significado objetivo de una palabra. Tiene una sola interpretación. Su significado se obtiene del diccionario.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b="1" dirty="0" smtClean="0">
                <a:solidFill>
                  <a:srgbClr val="00B050"/>
                </a:solidFill>
              </a:rPr>
              <a:t>Ejemplo: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002060"/>
                </a:solidFill>
              </a:rPr>
              <a:t>El </a:t>
            </a:r>
            <a:r>
              <a:rPr lang="es-MX" b="1" dirty="0" smtClean="0">
                <a:solidFill>
                  <a:srgbClr val="FF0000"/>
                </a:solidFill>
              </a:rPr>
              <a:t>corazón</a:t>
            </a:r>
            <a:r>
              <a:rPr lang="es-MX" b="1" dirty="0" smtClean="0">
                <a:solidFill>
                  <a:srgbClr val="002060"/>
                </a:solidFill>
              </a:rPr>
              <a:t> es el órgano principal del cuerpo.</a:t>
            </a:r>
            <a:endParaRPr lang="es-MX" b="1" dirty="0" smtClean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43" y="4049485"/>
            <a:ext cx="2106445" cy="17644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754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068490" y="408957"/>
            <a:ext cx="8911687" cy="128089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MENSAJES </a:t>
            </a:r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IMPLÍCITOS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889965" y="1689847"/>
            <a:ext cx="9648892" cy="43771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Los cóndores </a:t>
            </a:r>
            <a:r>
              <a:rPr lang="es-MX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vuelan</a:t>
            </a:r>
            <a:r>
              <a:rPr lang="es-MX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a gran altura.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s-MX" b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solidFill>
                  <a:srgbClr val="FF0000"/>
                </a:solidFill>
              </a:rPr>
              <a:t>2. CONNOTATIVO </a:t>
            </a:r>
            <a:r>
              <a:rPr lang="es-MX" b="1" dirty="0" smtClean="0">
                <a:solidFill>
                  <a:schemeClr val="tx1"/>
                </a:solidFill>
              </a:rPr>
              <a:t>Es el significado subjetivo de una palabra</a:t>
            </a:r>
            <a:r>
              <a:rPr lang="es-MX" dirty="0" smtClean="0"/>
              <a:t>. </a:t>
            </a:r>
            <a:r>
              <a:rPr lang="es-MX" b="1" dirty="0" smtClean="0"/>
              <a:t>Es el que se emplea de forma figurada, contiene significado personal e individual. No se encuentra en el diccionario. Se usa en la literatura, cine o publicidad.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rgbClr val="00B050"/>
                </a:solidFill>
              </a:rPr>
              <a:t>Ejemplo: </a:t>
            </a:r>
            <a:endParaRPr lang="es-MX" b="1" dirty="0" smtClean="0">
              <a:solidFill>
                <a:srgbClr val="00B05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002060"/>
                </a:solidFill>
              </a:rPr>
              <a:t>Te doy mi corazón.    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MX" b="1" dirty="0">
              <a:solidFill>
                <a:srgbClr val="00B05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s-MX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MX" b="1" dirty="0">
              <a:solidFill>
                <a:srgbClr val="00B05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95" y="1689847"/>
            <a:ext cx="2244437" cy="1084044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61" y="4036291"/>
            <a:ext cx="2173185" cy="1735118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15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MENSAJES IMPLÍCITOS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415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FF0000"/>
                </a:solidFill>
              </a:rPr>
              <a:t>¡Vuela</a:t>
            </a:r>
            <a:r>
              <a:rPr lang="es-MX" dirty="0" smtClean="0"/>
              <a:t>, </a:t>
            </a:r>
            <a:r>
              <a:rPr lang="es-MX" b="1" dirty="0" smtClean="0">
                <a:solidFill>
                  <a:schemeClr val="tx1"/>
                </a:solidFill>
              </a:rPr>
              <a:t>antes que sea tarde.!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rgbClr val="FF0000"/>
                </a:solidFill>
              </a:rPr>
              <a:t>Ejercicios: Escribe el tipo de significado en las siguientes oraciones: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a) Pásame el alfiler: _______________________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b) El carro estaba lleno, no cabía un alfiler: ________________________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c) Debes estar mosca en la clase: _________________________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d) El examen estuvo papaya: ________________________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b="1" dirty="0" smtClean="0">
                <a:solidFill>
                  <a:schemeClr val="tx1"/>
                </a:solidFill>
              </a:rPr>
              <a:t>e) El zorro es un animal mamífero: ___________________________</a:t>
            </a:r>
            <a:endParaRPr lang="es-MX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05" y="2042555"/>
            <a:ext cx="2073338" cy="1448790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7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221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Century Gothic</vt:lpstr>
      <vt:lpstr>Comic Sans MS</vt:lpstr>
      <vt:lpstr>Wingdings</vt:lpstr>
      <vt:lpstr>Wingdings 3</vt:lpstr>
      <vt:lpstr>Espiral</vt:lpstr>
      <vt:lpstr>      IEP NUEVO PITÁGORAS </vt:lpstr>
      <vt:lpstr>MENSAJES IMPLÍCITOS </vt:lpstr>
      <vt:lpstr>MENSAJES IMPLÍCITOS </vt:lpstr>
      <vt:lpstr>MENSAJES IMPLÍCITOS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9</cp:revision>
  <dcterms:created xsi:type="dcterms:W3CDTF">2020-05-05T07:12:44Z</dcterms:created>
  <dcterms:modified xsi:type="dcterms:W3CDTF">2020-05-05T08:37:05Z</dcterms:modified>
</cp:coreProperties>
</file>