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04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6TO 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SIGNO LINGÜÍSTICO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5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32227" y="540194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66468" y="1407887"/>
            <a:ext cx="9842508" cy="5450114"/>
          </a:xfrm>
        </p:spPr>
        <p:txBody>
          <a:bodyPr/>
          <a:lstStyle/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Definición</a:t>
            </a:r>
            <a:r>
              <a:rPr lang="es-MX" b="1" dirty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Es el elemento perceptible 	que emitimos cuando hablamos o escribimos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es decir es la </a:t>
            </a:r>
            <a:r>
              <a:rPr lang="es-MX" b="1" dirty="0" smtClean="0">
                <a:solidFill>
                  <a:srgbClr val="00B050"/>
                </a:solidFill>
              </a:rPr>
              <a:t>PALABRA. </a:t>
            </a:r>
            <a:r>
              <a:rPr lang="es-MX" dirty="0" smtClean="0">
                <a:solidFill>
                  <a:schemeClr val="tx1"/>
                </a:solidFill>
              </a:rPr>
              <a:t>Presenta dos planos que están relacionados entre sí, que son el </a:t>
            </a:r>
            <a:r>
              <a:rPr lang="es-MX" dirty="0" smtClean="0">
                <a:solidFill>
                  <a:srgbClr val="C00000"/>
                </a:solidFill>
              </a:rPr>
              <a:t>significado y el significante.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SIGNIFICADO:  </a:t>
            </a:r>
            <a:r>
              <a:rPr lang="es-MX" dirty="0" smtClean="0">
                <a:solidFill>
                  <a:schemeClr val="tx1"/>
                </a:solidFill>
              </a:rPr>
              <a:t>Conocido como plano del contenido, es la imagen mental, idea o contenido.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SIGNIFICANTE</a:t>
            </a:r>
            <a:r>
              <a:rPr lang="es-MX" b="1" dirty="0" smtClean="0">
                <a:solidFill>
                  <a:srgbClr val="C00000"/>
                </a:solidFill>
              </a:rPr>
              <a:t>:  Conocido como la expresión o imagen acústica (sonora)</a:t>
            </a:r>
            <a:endParaRPr lang="es-MX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Ejemplo: 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8" y="4005489"/>
            <a:ext cx="2476500" cy="2646829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2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4094" y="1595717"/>
            <a:ext cx="8915400" cy="4819597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II. Características: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a) </a:t>
            </a:r>
            <a:r>
              <a:rPr lang="es-MX" b="1" dirty="0" err="1" smtClean="0">
                <a:solidFill>
                  <a:srgbClr val="FF0000"/>
                </a:solidFill>
              </a:rPr>
              <a:t>Biplánico</a:t>
            </a:r>
            <a:r>
              <a:rPr lang="es-MX" b="1" dirty="0" smtClean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Porque presenta significado y significante.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endParaRPr lang="es-MX" b="1" dirty="0">
              <a:solidFill>
                <a:srgbClr val="002060"/>
              </a:solidFill>
            </a:endParaRPr>
          </a:p>
          <a:p>
            <a:endParaRPr lang="es-MX" b="1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 smtClean="0">
              <a:solidFill>
                <a:srgbClr val="FF0000"/>
              </a:solidFill>
            </a:endParaRP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b) Lineal. </a:t>
            </a:r>
            <a:r>
              <a:rPr lang="es-MX" dirty="0" smtClean="0">
                <a:solidFill>
                  <a:schemeClr val="tx1"/>
                </a:solidFill>
              </a:rPr>
              <a:t>Porque los sonidos se presentan como una cadena lineal. Uno tras otro. Ejemplo</a:t>
            </a:r>
            <a:r>
              <a:rPr lang="es-MX" dirty="0" smtClean="0">
                <a:solidFill>
                  <a:srgbClr val="005828"/>
                </a:solidFill>
              </a:rPr>
              <a:t>:  m/a/e/s/t/r/o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c) Mutable</a:t>
            </a:r>
            <a:r>
              <a:rPr lang="es-MX" dirty="0" smtClean="0">
                <a:solidFill>
                  <a:schemeClr val="tx1"/>
                </a:solidFill>
              </a:rPr>
              <a:t>. El signo cambia a lo largo del tiempo.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 err="1" smtClean="0">
                <a:solidFill>
                  <a:schemeClr val="tx1"/>
                </a:solidFill>
              </a:rPr>
              <a:t>ami</a:t>
            </a:r>
            <a:r>
              <a:rPr lang="es-MX" b="1" dirty="0" err="1" smtClean="0">
                <a:solidFill>
                  <a:srgbClr val="002060"/>
                </a:solidFill>
              </a:rPr>
              <a:t>c</a:t>
            </a:r>
            <a:r>
              <a:rPr lang="es-MX" dirty="0" err="1" smtClean="0">
                <a:solidFill>
                  <a:schemeClr val="tx1"/>
                </a:solidFill>
              </a:rPr>
              <a:t>a</a:t>
            </a:r>
            <a:r>
              <a:rPr lang="es-MX" dirty="0" smtClean="0">
                <a:solidFill>
                  <a:schemeClr val="tx1"/>
                </a:solidFill>
              </a:rPr>
              <a:t>                ami</a:t>
            </a:r>
            <a:r>
              <a:rPr lang="es-MX" b="1" dirty="0" smtClean="0">
                <a:solidFill>
                  <a:srgbClr val="002060"/>
                </a:solidFill>
              </a:rPr>
              <a:t>g</a:t>
            </a:r>
            <a:r>
              <a:rPr lang="es-MX" dirty="0" smtClean="0">
                <a:solidFill>
                  <a:schemeClr val="tx1"/>
                </a:solidFill>
              </a:rPr>
              <a:t>a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            </a:t>
            </a:r>
            <a:r>
              <a:rPr lang="es-MX" dirty="0" err="1" smtClean="0">
                <a:solidFill>
                  <a:schemeClr val="tx1"/>
                </a:solidFill>
              </a:rPr>
              <a:t>latin</a:t>
            </a:r>
            <a:r>
              <a:rPr lang="es-MX" dirty="0" smtClean="0">
                <a:solidFill>
                  <a:schemeClr val="tx1"/>
                </a:solidFill>
              </a:rPr>
              <a:t>  			español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4" y="2429437"/>
            <a:ext cx="2726979" cy="1561992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325258" y="5631543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9890" y="516534"/>
            <a:ext cx="8911687" cy="1280890"/>
          </a:xfrm>
        </p:spPr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7918" y="1420906"/>
            <a:ext cx="8915400" cy="4778188"/>
          </a:xfrm>
          <a:ln w="34925">
            <a:solidFill>
              <a:schemeClr val="accent1">
                <a:alpha val="99000"/>
              </a:schemeClr>
            </a:solidFill>
          </a:ln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d) Arbitrario.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Consiste en que un significado de una lengua le puede corresponder distintos significantes.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español: gato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lang="es-MX" dirty="0" smtClean="0">
                <a:solidFill>
                  <a:srgbClr val="FF0000"/>
                </a:solidFill>
              </a:rPr>
              <a:t>inglés: </a:t>
            </a:r>
            <a:r>
              <a:rPr lang="es-MX" dirty="0" err="1" smtClean="0">
                <a:solidFill>
                  <a:srgbClr val="FF0000"/>
                </a:solidFill>
              </a:rPr>
              <a:t>cat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francés: chat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Quechua: </a:t>
            </a:r>
            <a:r>
              <a:rPr lang="es-MX" dirty="0" err="1" smtClean="0">
                <a:solidFill>
                  <a:srgbClr val="FF0000"/>
                </a:solidFill>
              </a:rPr>
              <a:t>mishi</a:t>
            </a: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1" y="2306703"/>
            <a:ext cx="1723733" cy="1691555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 flipV="1">
            <a:off x="5181600" y="2306704"/>
            <a:ext cx="885372" cy="6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6114" y="2931886"/>
            <a:ext cx="754743" cy="7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14096" y="2948425"/>
            <a:ext cx="736761" cy="6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214096" y="2931886"/>
            <a:ext cx="615123" cy="14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FF0000"/>
                </a:solidFill>
              </a:rPr>
              <a:t>e</a:t>
            </a:r>
            <a:r>
              <a:rPr lang="es-MX" b="1" dirty="0" smtClean="0">
                <a:solidFill>
                  <a:srgbClr val="FF0000"/>
                </a:solidFill>
              </a:rPr>
              <a:t>) Inmutable.</a:t>
            </a:r>
            <a:r>
              <a:rPr lang="es-MX" dirty="0" smtClean="0">
                <a:solidFill>
                  <a:schemeClr val="tx1"/>
                </a:solidFill>
              </a:rPr>
              <a:t> Porque la palabra no cambia y se transmite de generación en generación.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r>
              <a:rPr lang="es-MX" b="1" dirty="0" smtClean="0">
                <a:solidFill>
                  <a:schemeClr val="tx1"/>
                </a:solidFill>
              </a:rPr>
              <a:t> La palabra árbol siempre va a tener el mismo significado. </a:t>
            </a:r>
          </a:p>
          <a:p>
            <a:r>
              <a:rPr lang="es-MX" b="1" dirty="0">
                <a:solidFill>
                  <a:srgbClr val="FF0000"/>
                </a:solidFill>
              </a:rPr>
              <a:t>f</a:t>
            </a:r>
            <a:r>
              <a:rPr lang="es-MX" b="1" dirty="0" smtClean="0">
                <a:solidFill>
                  <a:srgbClr val="FF0000"/>
                </a:solidFill>
              </a:rPr>
              <a:t>) Doble Articulación. </a:t>
            </a:r>
            <a:r>
              <a:rPr lang="es-MX" dirty="0" smtClean="0">
                <a:solidFill>
                  <a:schemeClr val="tx1"/>
                </a:solidFill>
              </a:rPr>
              <a:t>Presenta dos unidades o articulaciones como morfemas y fonemas.</a:t>
            </a:r>
          </a:p>
          <a:p>
            <a:r>
              <a:rPr lang="es-MX" b="1" dirty="0" smtClean="0">
                <a:solidFill>
                  <a:schemeClr val="tx1"/>
                </a:solidFill>
              </a:rPr>
              <a:t>Ejemplo: </a:t>
            </a:r>
            <a:r>
              <a:rPr lang="es-MX" b="1" dirty="0" err="1" smtClean="0">
                <a:solidFill>
                  <a:srgbClr val="00B050"/>
                </a:solidFill>
              </a:rPr>
              <a:t>gat</a:t>
            </a:r>
            <a:r>
              <a:rPr lang="es-MX" b="1" dirty="0" smtClean="0">
                <a:solidFill>
                  <a:srgbClr val="00B050"/>
                </a:solidFill>
              </a:rPr>
              <a:t>/ o</a:t>
            </a:r>
            <a:r>
              <a:rPr lang="es-MX" b="1" dirty="0" smtClean="0">
                <a:solidFill>
                  <a:schemeClr val="tx1"/>
                </a:solidFill>
              </a:rPr>
              <a:t>	        Primera articulación:    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Morfemas</a:t>
            </a: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              g / a/ t/ o	</a:t>
            </a:r>
            <a:r>
              <a:rPr lang="es-MX" b="1" dirty="0" smtClean="0">
                <a:solidFill>
                  <a:schemeClr val="tx1"/>
                </a:solidFill>
              </a:rPr>
              <a:t>Segunda articulación:	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Fonemas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169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SIGNO LINGÜÍSTICO </vt:lpstr>
      <vt:lpstr>SIGNO LINGÜÍSTICO </vt:lpstr>
      <vt:lpstr>SIGNO LINGÜÍSTICO </vt:lpstr>
      <vt:lpstr>SIGNO LINGÜÍSTICO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15</cp:revision>
  <dcterms:created xsi:type="dcterms:W3CDTF">2020-05-03T07:34:21Z</dcterms:created>
  <dcterms:modified xsi:type="dcterms:W3CDTF">2020-05-04T00:50:34Z</dcterms:modified>
</cp:coreProperties>
</file>