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</p:sldIdLst>
  <p:sldSz cx="9906000" cy="6858000" type="A4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96" y="-8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730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77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859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63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243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988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57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50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858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3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622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3422B-5AF4-48C6-B721-5DEED4EB04C0}" type="datetimeFigureOut">
              <a:rPr lang="es-PE" smtClean="0"/>
              <a:t>08/11/2017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10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-87560" y="0"/>
            <a:ext cx="1000911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32520" y="1299532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skerville Old Face" pitchFamily="18" charset="0"/>
              </a:rPr>
              <a:t>INTRODUCCIÓN A LA </a:t>
            </a:r>
          </a:p>
          <a:p>
            <a:pPr algn="ctr"/>
            <a:r>
              <a:rPr lang="es-PE" sz="8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askerville Old Face" pitchFamily="18" charset="0"/>
              </a:rPr>
              <a:t>ECONOMÍA</a:t>
            </a:r>
            <a:endParaRPr lang="es-PE" sz="8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882983" y="2904326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Elipse"/>
          <p:cNvSpPr/>
          <p:nvPr/>
        </p:nvSpPr>
        <p:spPr>
          <a:xfrm>
            <a:off x="8553400" y="2904326"/>
            <a:ext cx="576064" cy="57606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Elipse"/>
          <p:cNvSpPr/>
          <p:nvPr/>
        </p:nvSpPr>
        <p:spPr>
          <a:xfrm>
            <a:off x="7545288" y="2904326"/>
            <a:ext cx="576064" cy="5760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Elipse"/>
          <p:cNvSpPr/>
          <p:nvPr/>
        </p:nvSpPr>
        <p:spPr>
          <a:xfrm>
            <a:off x="1881808" y="2904807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Elipse"/>
          <p:cNvSpPr/>
          <p:nvPr/>
        </p:nvSpPr>
        <p:spPr>
          <a:xfrm>
            <a:off x="2936776" y="2904326"/>
            <a:ext cx="576064" cy="576064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11 Elipse"/>
          <p:cNvSpPr/>
          <p:nvPr/>
        </p:nvSpPr>
        <p:spPr>
          <a:xfrm>
            <a:off x="6537176" y="2904326"/>
            <a:ext cx="576064" cy="576064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96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esktop\hoy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9" y="2648733"/>
            <a:ext cx="432125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hoy\unnam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60" y="2648733"/>
            <a:ext cx="50958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88504" y="-27384"/>
            <a:ext cx="897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dirty="0" smtClean="0">
                <a:solidFill>
                  <a:srgbClr val="FFC000"/>
                </a:solidFill>
              </a:rPr>
              <a:t>Escuela Critica de la Economía política clásica o Marxista</a:t>
            </a:r>
            <a:endParaRPr lang="es-PE" sz="5400" dirty="0">
              <a:solidFill>
                <a:srgbClr val="FFC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48544" y="231693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3600" dirty="0" smtClean="0"/>
              <a:t>Surge como un critica a la Economía inglesa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600" dirty="0" smtClean="0"/>
              <a:t>La propiedad privada de los medios de producción explica el origen de la desigualdad en el sistema capitalista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92960" y="1570722"/>
            <a:ext cx="51125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i="1" dirty="0" smtClean="0">
                <a:solidFill>
                  <a:schemeClr val="accent6">
                    <a:lumMod val="75000"/>
                  </a:schemeClr>
                </a:solidFill>
              </a:rPr>
              <a:t>Karl Marx(1818-1883):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000" dirty="0" smtClean="0"/>
              <a:t>Postula la teoría valor trabajo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000" dirty="0" smtClean="0"/>
              <a:t>Pretende que el valor tiene una propiedad objetiva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000" dirty="0" smtClean="0"/>
              <a:t>Desarrollo una teoría de los salarios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000" dirty="0" smtClean="0"/>
              <a:t>El «trabajo socialmente necesario» determina el salario del trabajador y la plusvalía es retenida por el capitalista</a:t>
            </a:r>
            <a:endParaRPr lang="es-PE" sz="3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27689" y="1556792"/>
            <a:ext cx="4465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i="1" dirty="0" smtClean="0">
                <a:solidFill>
                  <a:schemeClr val="accent6">
                    <a:lumMod val="75000"/>
                  </a:schemeClr>
                </a:solidFill>
              </a:rPr>
              <a:t>Federico Engels (1820-1895):</a:t>
            </a:r>
          </a:p>
          <a:p>
            <a:r>
              <a:rPr lang="es-PE" sz="3600" dirty="0" smtClean="0"/>
              <a:t>Contribuyo con un estudio del desarrollo histórico de las familias, la aparición y consolidación de la propiedad privada y la presencia del Estado</a:t>
            </a:r>
          </a:p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53368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  <p:bldP spid="5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hoy\marie-esprit-leon-walr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72" y="1916832"/>
            <a:ext cx="728152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920744" y="44624"/>
            <a:ext cx="4147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 smtClean="0">
                <a:solidFill>
                  <a:srgbClr val="FFC000"/>
                </a:solidFill>
              </a:rPr>
              <a:t>Escuela Neoclásica</a:t>
            </a:r>
            <a:endParaRPr lang="es-PE" sz="4000" b="1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44855" y="620688"/>
            <a:ext cx="90166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Consideran que los mercados libres son los mejores asignadores de los recursos 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Entre sus principales planteamientos tenemos: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PE" sz="2800" b="1" dirty="0" smtClean="0"/>
              <a:t>La economía se sostiene sobre el comportamiento de las unidades económicas y no de las clases sociales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PE" sz="2800" b="1" dirty="0" smtClean="0"/>
              <a:t>Redefinieron el concepto de valor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PE" sz="2800" b="1" dirty="0" smtClean="0"/>
              <a:t>Incorporaron la teoría de utilidad marginal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800" b="1" dirty="0" smtClean="0"/>
              <a:t>Enfoque de Viena: El valor de un bien lo determina el deseo y la necesidad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800" b="1" dirty="0" smtClean="0"/>
              <a:t>Enfoque de Lausana: Formulan la teoría del equilibrio general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800" b="1" dirty="0" smtClean="0"/>
              <a:t>Enfoque de Cambridge: El valor de un bien lo </a:t>
            </a:r>
            <a:r>
              <a:rPr lang="es-PE" sz="2800" dirty="0" smtClean="0"/>
              <a:t>determina la necesidad, la escasez y la utilidad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PE" sz="2400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402566" y="752510"/>
            <a:ext cx="481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i="1" dirty="0" smtClean="0">
                <a:solidFill>
                  <a:schemeClr val="accent6">
                    <a:lumMod val="75000"/>
                  </a:schemeClr>
                </a:solidFill>
              </a:rPr>
              <a:t>Representantes:</a:t>
            </a:r>
            <a:endParaRPr lang="es-PE" sz="5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39654" r="4514" b="15345"/>
          <a:stretch/>
        </p:blipFill>
        <p:spPr bwMode="auto">
          <a:xfrm>
            <a:off x="1928664" y="1916832"/>
            <a:ext cx="5868538" cy="438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31343" r="51418" b="27055"/>
          <a:stretch/>
        </p:blipFill>
        <p:spPr bwMode="auto">
          <a:xfrm>
            <a:off x="2432720" y="1916832"/>
            <a:ext cx="5595582" cy="40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USER\Desktop\hoy\Alfred-marshall-economi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32" y="2251770"/>
            <a:ext cx="6330705" cy="37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Desktop\hoy\KEYNES 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5" r="19441"/>
          <a:stretch/>
        </p:blipFill>
        <p:spPr bwMode="auto">
          <a:xfrm>
            <a:off x="6321152" y="1618050"/>
            <a:ext cx="3201116" cy="43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072680" y="345430"/>
            <a:ext cx="560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 smtClean="0">
                <a:solidFill>
                  <a:srgbClr val="FFC000"/>
                </a:solidFill>
              </a:rPr>
              <a:t>Escuela Keynesiana</a:t>
            </a:r>
            <a:endParaRPr lang="es-PE" sz="5400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72480" y="1263634"/>
            <a:ext cx="59046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i="1" dirty="0" smtClean="0">
                <a:solidFill>
                  <a:schemeClr val="accent6">
                    <a:lumMod val="75000"/>
                  </a:schemeClr>
                </a:solidFill>
              </a:rPr>
              <a:t>John Maynard Keynes (1883-1946):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El nivel de demanda agregada determina la cantidad producida por la economía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Aborda el estudio de los mercados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Los trabajadores no ofrecían su trabajo con respecto al salario real sino con el </a:t>
            </a:r>
            <a:r>
              <a:rPr lang="es-PE" sz="3200" dirty="0"/>
              <a:t>n</a:t>
            </a:r>
            <a:r>
              <a:rPr lang="es-PE" sz="3200" dirty="0" smtClean="0"/>
              <a:t>ominal</a:t>
            </a:r>
          </a:p>
          <a:p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1925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esktop\hoy\friedmanindex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56"/>
          <a:stretch/>
        </p:blipFill>
        <p:spPr bwMode="auto">
          <a:xfrm>
            <a:off x="2571750" y="3642546"/>
            <a:ext cx="4901530" cy="281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329333" y="309016"/>
            <a:ext cx="5247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>
                <a:solidFill>
                  <a:srgbClr val="FFC000"/>
                </a:solidFill>
              </a:rPr>
              <a:t>Escuela Monetarista</a:t>
            </a:r>
            <a:endParaRPr lang="es-PE" sz="4800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20552" y="1407358"/>
            <a:ext cx="84969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Se opuso a las ideas keynesianas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Teoría de demanda de dinero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Milton Friedman (nueva teoría cuantitativa del dinero)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7514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59241" y="260648"/>
            <a:ext cx="6387518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4400" u="sng" dirty="0" smtClean="0">
                <a:latin typeface="Colonna MT" pitchFamily="82" charset="0"/>
              </a:rPr>
              <a:t>NECESIDADES HUMANAS</a:t>
            </a:r>
            <a:endParaRPr lang="es-PE" sz="4400" u="sng" dirty="0">
              <a:latin typeface="Colonna MT" pitchFamily="8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64568" y="1268760"/>
            <a:ext cx="7776864" cy="52937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3200" dirty="0" smtClean="0"/>
              <a:t>Es la sensación de carencia de algo que nos impulsa a la búsqueda de su satisfacción realizando ciertas actividades para conseguir los bienes requeridos </a:t>
            </a:r>
          </a:p>
          <a:p>
            <a:r>
              <a:rPr lang="es-PE" sz="3200" i="1" u="sng" dirty="0" smtClean="0"/>
              <a:t>Características: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200" dirty="0" smtClean="0"/>
              <a:t>Ilimitadas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200" dirty="0" smtClean="0"/>
              <a:t>Saciables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200" dirty="0" smtClean="0"/>
              <a:t>Concurrentes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200" dirty="0" smtClean="0"/>
              <a:t>Sustituibles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200" dirty="0" smtClean="0"/>
              <a:t>Fijables</a:t>
            </a:r>
          </a:p>
          <a:p>
            <a:endParaRPr lang="es-PE" dirty="0"/>
          </a:p>
        </p:txBody>
      </p:sp>
      <p:pic>
        <p:nvPicPr>
          <p:cNvPr id="1026" name="Picture 2" descr="F:\ \depositphotos_29269095-stock-illustration-human-nee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72" b="98145" l="684" r="98730">
                        <a14:foregroundMark x1="10547" y1="43262" x2="12695" y2="57129"/>
                        <a14:foregroundMark x1="22461" y1="70117" x2="22559" y2="82422"/>
                        <a14:foregroundMark x1="48047" y1="80371" x2="48633" y2="92480"/>
                        <a14:foregroundMark x1="73145" y1="69141" x2="69336" y2="78516"/>
                        <a14:foregroundMark x1="76074" y1="69043" x2="83496" y2="75293"/>
                        <a14:foregroundMark x1="70898" y1="82129" x2="82324" y2="80371"/>
                        <a14:foregroundMark x1="72949" y1="76172" x2="82031" y2="75586"/>
                        <a14:foregroundMark x1="86719" y1="40625" x2="86816" y2="58789"/>
                        <a14:foregroundMark x1="88184" y1="40918" x2="94336" y2="45020"/>
                        <a14:foregroundMark x1="95020" y1="47266" x2="93262" y2="56836"/>
                        <a14:foregroundMark x1="88770" y1="44629" x2="90625" y2="53027"/>
                        <a14:foregroundMark x1="82031" y1="45215" x2="82520" y2="54590"/>
                        <a14:foregroundMark x1="75586" y1="14551" x2="76074" y2="29395"/>
                        <a14:foregroundMark x1="69043" y1="22363" x2="83984" y2="22559"/>
                        <a14:foregroundMark x1="78125" y1="14746" x2="84277" y2="21094"/>
                        <a14:foregroundMark x1="67676" y1="23828" x2="72949" y2="31543"/>
                        <a14:foregroundMark x1="48926" y1="3125" x2="50195" y2="19727"/>
                        <a14:foregroundMark x1="51172" y1="4102" x2="55566" y2="9375"/>
                        <a14:foregroundMark x1="47656" y1="4199" x2="41895" y2="11719"/>
                        <a14:foregroundMark x1="15137" y1="23242" x2="31152" y2="23242"/>
                        <a14:foregroundMark x1="22559" y1="14551" x2="23242" y2="29492"/>
                        <a14:foregroundMark x1="20801" y1="15234" x2="16113" y2="21680"/>
                        <a14:foregroundMark x1="24512" y1="15137" x2="30859" y2="20605"/>
                        <a14:foregroundMark x1="13086" y1="41309" x2="12402" y2="58105"/>
                        <a14:foregroundMark x1="4297" y1="49512" x2="20605" y2="50391"/>
                        <a14:foregroundMark x1="21191" y1="68750" x2="21484" y2="84766"/>
                        <a14:foregroundMark x1="16602" y1="76367" x2="31250" y2="76270"/>
                        <a14:foregroundMark x1="50586" y1="79395" x2="50391" y2="96289"/>
                        <a14:foregroundMark x1="51563" y1="80176" x2="56738" y2="85742"/>
                        <a14:foregroundMark x1="43750" y1="84766" x2="47754" y2="79492"/>
                        <a14:foregroundMark x1="52344" y1="85938" x2="53809" y2="93457"/>
                        <a14:foregroundMark x1="49609" y1="42676" x2="49902" y2="58594"/>
                        <a14:backgroundMark x1="40234" y1="41602" x2="40234" y2="41602"/>
                        <a14:backgroundMark x1="38281" y1="29004" x2="43555" y2="26855"/>
                        <a14:backgroundMark x1="36328" y1="33496" x2="43164" y2="31250"/>
                        <a14:backgroundMark x1="2539" y1="4785" x2="3320" y2="28027"/>
                        <a14:backgroundMark x1="40234" y1="58398" x2="40234" y2="58398"/>
                        <a14:backgroundMark x1="44434" y1="61328" x2="44434" y2="61328"/>
                        <a14:backgroundMark x1="55762" y1="38867" x2="55762" y2="38867"/>
                        <a14:backgroundMark x1="58789" y1="41016" x2="58789" y2="41016"/>
                        <a14:backgroundMark x1="61035" y1="44336" x2="61035" y2="44336"/>
                        <a14:backgroundMark x1="61621" y1="54395" x2="61621" y2="54395"/>
                        <a14:backgroundMark x1="54492" y1="61719" x2="54492" y2="61719"/>
                        <a14:backgroundMark x1="45801" y1="38086" x2="45801" y2="38086"/>
                        <a14:backgroundMark x1="38574" y1="44336" x2="38574" y2="44336"/>
                        <a14:backgroundMark x1="54102" y1="38184" x2="54102" y2="38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2708920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9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hoy\necesidades HUMANA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80" y="1138428"/>
            <a:ext cx="4855696" cy="46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8353" y="870386"/>
            <a:ext cx="511256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100" b="1" i="1" u="sng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Clases: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3100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Primarias:</a:t>
            </a:r>
          </a:p>
          <a:p>
            <a:pPr lvl="1"/>
            <a:r>
              <a:rPr lang="es-PE" sz="3100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Necesidades imprescindibles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3100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Secundarias:</a:t>
            </a:r>
          </a:p>
          <a:p>
            <a:pPr lvl="1"/>
            <a:r>
              <a:rPr lang="es-PE" sz="31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es-PE" sz="3100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ontribuyen a la mejora y elevar el nivel de vida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3100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Terciarias:</a:t>
            </a:r>
          </a:p>
          <a:p>
            <a:pPr lvl="1"/>
            <a:r>
              <a:rPr lang="es-PE" sz="3100" dirty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es-PE" sz="3100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alagan la vanidad o el capricho de las personas</a:t>
            </a:r>
            <a:endParaRPr lang="es-PE" sz="3100" dirty="0">
              <a:ln w="1270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USER\Desktop\hoy\tema-05-proceso-econmico-3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26" y="1047495"/>
            <a:ext cx="7499548" cy="56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822737" y="225514"/>
            <a:ext cx="437465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3600" dirty="0" smtClean="0">
                <a:latin typeface="Colonna MT" pitchFamily="82" charset="0"/>
              </a:rPr>
              <a:t>El Proceso Económico</a:t>
            </a:r>
            <a:endParaRPr lang="es-PE" sz="3600" dirty="0">
              <a:latin typeface="Colonna M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9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44488" y="188640"/>
            <a:ext cx="921702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u="sng" dirty="0" smtClean="0"/>
              <a:t>Los Bienes: </a:t>
            </a:r>
          </a:p>
          <a:p>
            <a:r>
              <a:rPr lang="es-PE" sz="2400" dirty="0" smtClean="0"/>
              <a:t>Son mercancías producidas con el fin de satisfacer una necesidad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400" b="1" i="1" dirty="0" smtClean="0">
                <a:solidFill>
                  <a:schemeClr val="accent6">
                    <a:lumMod val="75000"/>
                  </a:schemeClr>
                </a:solidFill>
              </a:rPr>
              <a:t>Por su duración: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Fungibles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Infungibles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400" b="1" i="1" dirty="0" smtClean="0">
                <a:solidFill>
                  <a:schemeClr val="accent6">
                    <a:lumMod val="75000"/>
                  </a:schemeClr>
                </a:solidFill>
              </a:rPr>
              <a:t>Según la Producción: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De consumo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De capital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400" b="1" i="1" dirty="0" smtClean="0">
                <a:solidFill>
                  <a:schemeClr val="accent6">
                    <a:lumMod val="75000"/>
                  </a:schemeClr>
                </a:solidFill>
              </a:rPr>
              <a:t>Por su relación en el uso: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complementarios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Sustitutos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400" b="1" i="1" dirty="0" smtClean="0">
                <a:solidFill>
                  <a:schemeClr val="accent6">
                    <a:lumMod val="75000"/>
                  </a:schemeClr>
                </a:solidFill>
              </a:rPr>
              <a:t>Según su aspecto jurídico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Bienes muebles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Bienes inmuebles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400" b="1" i="1" dirty="0" smtClean="0">
                <a:solidFill>
                  <a:schemeClr val="accent6">
                    <a:lumMod val="75000"/>
                  </a:schemeClr>
                </a:solidFill>
              </a:rPr>
              <a:t>Según su condición o grado de Elaboración: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Bienes intermedios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400" dirty="0" smtClean="0"/>
              <a:t>Bienes finales </a:t>
            </a:r>
          </a:p>
        </p:txBody>
      </p:sp>
      <p:pic>
        <p:nvPicPr>
          <p:cNvPr id="13314" name="Picture 2" descr="C:\Users\USER\Desktop\hoy\bienes-y-servicios-2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2" r="68517" b="15393"/>
          <a:stretch/>
        </p:blipFill>
        <p:spPr bwMode="auto">
          <a:xfrm>
            <a:off x="4953001" y="1556792"/>
            <a:ext cx="252818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USER\Desktop\hoy\bienes-y-servicios-2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8" t="60604" r="54695" b="13762"/>
          <a:stretch/>
        </p:blipFill>
        <p:spPr bwMode="auto">
          <a:xfrm>
            <a:off x="7833320" y="2138686"/>
            <a:ext cx="1282653" cy="176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USER\Desktop\hoy\bienes-y-servicios-2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6" t="58040" r="33007" b="8401"/>
          <a:stretch/>
        </p:blipFill>
        <p:spPr bwMode="auto">
          <a:xfrm>
            <a:off x="5097016" y="3475439"/>
            <a:ext cx="1625480" cy="180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USER\Desktop\hoy\bienes-y-servicios-2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6" t="53613" b="7935"/>
          <a:stretch/>
        </p:blipFill>
        <p:spPr bwMode="auto">
          <a:xfrm>
            <a:off x="6897216" y="4190332"/>
            <a:ext cx="2348129" cy="20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USER\Desktop\hoy\seleccion-y-diseo-de-un-servicio-2-medio-6-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9" t="5403" r="12500" b="10165"/>
          <a:stretch/>
        </p:blipFill>
        <p:spPr bwMode="auto">
          <a:xfrm>
            <a:off x="1928664" y="925913"/>
            <a:ext cx="6048672" cy="5006174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0472" y="777433"/>
            <a:ext cx="5832648" cy="52937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3200" i="1" u="sng" dirty="0" smtClean="0"/>
              <a:t>Clases: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200" dirty="0" smtClean="0"/>
              <a:t>Según quien los brinde: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3200" dirty="0" smtClean="0"/>
              <a:t>Privados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3200" dirty="0" smtClean="0"/>
              <a:t>Públicos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200" dirty="0"/>
              <a:t>Según </a:t>
            </a:r>
            <a:r>
              <a:rPr lang="es-PE" sz="3200" dirty="0" smtClean="0"/>
              <a:t>la actividad económica pueden ser:</a:t>
            </a:r>
            <a:endParaRPr lang="es-PE" sz="3200" dirty="0"/>
          </a:p>
          <a:p>
            <a:pPr marL="800100" lvl="1" indent="-342900">
              <a:buFont typeface="+mj-lt"/>
              <a:buAutoNum type="alphaLcParenR"/>
            </a:pPr>
            <a:r>
              <a:rPr lang="es-PE" sz="3200" dirty="0" smtClean="0"/>
              <a:t>Transportes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3200" dirty="0" smtClean="0"/>
              <a:t>Financieras         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3200" dirty="0" smtClean="0"/>
              <a:t>Consultorios profesionales ,etc</a:t>
            </a:r>
            <a:r>
              <a:rPr lang="es-PE" dirty="0" smtClean="0"/>
              <a:t>.</a:t>
            </a:r>
          </a:p>
          <a:p>
            <a:endParaRPr lang="es-PE" dirty="0" smtClean="0"/>
          </a:p>
        </p:txBody>
      </p:sp>
      <p:pic>
        <p:nvPicPr>
          <p:cNvPr id="12290" name="Picture 2" descr="C:\Users\USER\Desktop\hoy\los-servicios-7-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t="42128" r="27435" b="32725"/>
          <a:stretch/>
        </p:blipFill>
        <p:spPr bwMode="auto">
          <a:xfrm>
            <a:off x="6321152" y="260648"/>
            <a:ext cx="244241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USER\Desktop\hoy\los-servicios-7-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1" t="15579" r="44165" b="60501"/>
          <a:stretch/>
        </p:blipFill>
        <p:spPr bwMode="auto">
          <a:xfrm>
            <a:off x="7162499" y="2503112"/>
            <a:ext cx="2342414" cy="18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USER\Desktop\hoy\los-servicios-7-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6" t="20457" r="18136" b="59098"/>
          <a:stretch/>
        </p:blipFill>
        <p:spPr bwMode="auto">
          <a:xfrm>
            <a:off x="6324069" y="4723083"/>
            <a:ext cx="2475237" cy="171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21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44488" y="874455"/>
            <a:ext cx="5616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 smtClean="0">
                <a:ln w="1778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Oikos: </a:t>
            </a:r>
          </a:p>
          <a:p>
            <a:r>
              <a:rPr lang="es-PE" sz="4000" b="1" dirty="0" smtClean="0">
                <a:ln w="1778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casa, hogar, hacienda</a:t>
            </a:r>
          </a:p>
          <a:p>
            <a:r>
              <a:rPr lang="es-PE" sz="4000" b="1" dirty="0" smtClean="0">
                <a:ln w="1778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Nomos: </a:t>
            </a:r>
          </a:p>
          <a:p>
            <a:r>
              <a:rPr lang="es-PE" sz="4000" b="1" dirty="0" smtClean="0">
                <a:ln w="1778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gobernar, administrar</a:t>
            </a:r>
            <a:endParaRPr lang="es-PE" sz="4000" b="1" dirty="0">
              <a:ln w="17780" cmpd="sng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34498" y="3933056"/>
            <a:ext cx="9055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 smtClean="0">
                <a:ln w="12700">
                  <a:solidFill>
                    <a:sysClr val="windowText" lastClr="000000"/>
                  </a:solidFill>
                </a:ln>
                <a:latin typeface="David" pitchFamily="34" charset="-79"/>
                <a:ea typeface="Arial Unicode MS" pitchFamily="34" charset="-128"/>
                <a:cs typeface="David" pitchFamily="34" charset="-79"/>
              </a:rPr>
              <a:t>Definición:</a:t>
            </a:r>
          </a:p>
          <a:p>
            <a:r>
              <a:rPr lang="es-PE" sz="4000" dirty="0" smtClean="0">
                <a:ln w="12700">
                  <a:solidFill>
                    <a:sysClr val="windowText" lastClr="000000"/>
                  </a:solidFill>
                </a:ln>
                <a:latin typeface="David" pitchFamily="34" charset="-79"/>
                <a:ea typeface="Arial Unicode MS" pitchFamily="34" charset="-128"/>
                <a:cs typeface="David" pitchFamily="34" charset="-79"/>
              </a:rPr>
              <a:t>Es una ciencia social que estudia la manera de asignar recursos escasos para atender necesidades ilimitadas</a:t>
            </a:r>
            <a:endParaRPr lang="es-PE" sz="4000" dirty="0">
              <a:ln w="12700">
                <a:solidFill>
                  <a:sysClr val="windowText" lastClr="000000"/>
                </a:solidFill>
              </a:ln>
              <a:latin typeface="David" pitchFamily="34" charset="-79"/>
              <a:ea typeface="Arial Unicode MS" pitchFamily="34" charset="-128"/>
              <a:cs typeface="David" pitchFamily="34" charset="-79"/>
            </a:endParaRPr>
          </a:p>
        </p:txBody>
      </p:sp>
      <p:pic>
        <p:nvPicPr>
          <p:cNvPr id="4" name="Picture 2" descr="F:\ \economía-familiar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05" r="100000">
                        <a14:foregroundMark x1="17195" y1="34582" x2="36615" y2="31460"/>
                        <a14:foregroundMark x1="19150" y1="32787" x2="35469" y2="29899"/>
                        <a14:foregroundMark x1="70061" y1="84465" x2="73837" y2="83138"/>
                        <a14:foregroundMark x1="79906" y1="92194" x2="84154" y2="89071"/>
                        <a14:foregroundMark x1="87728" y1="84934" x2="92583" y2="84465"/>
                        <a14:backgroundMark x1="35469" y1="78220" x2="43763" y2="75098"/>
                        <a14:backgroundMark x1="80268" y1="71073" x2="78389" y2="67807"/>
                        <a14:backgroundMark x1="75839" y1="65163" x2="75705" y2="63608"/>
                        <a14:backgroundMark x1="25503" y1="78849" x2="25503" y2="78849"/>
                        <a14:backgroundMark x1="21342" y1="79627" x2="21342" y2="79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86" y="332656"/>
            <a:ext cx="3960440" cy="342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USER\Desktop\hoy\presentacin-servicio-al-cliente-11-72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905" b="100000" l="4396" r="100000">
                        <a14:foregroundMark x1="9478" y1="84432" x2="34341" y2="87179"/>
                        <a14:foregroundMark x1="52747" y1="55861" x2="73077" y2="55861"/>
                        <a14:foregroundMark x1="66071" y1="41941" x2="92995" y2="42491"/>
                        <a14:foregroundMark x1="32967" y1="19048" x2="33104" y2="16667"/>
                        <a14:foregroundMark x1="37088" y1="21062" x2="37088" y2="18498"/>
                        <a14:foregroundMark x1="49588" y1="21062" x2="50137" y2="17033"/>
                        <a14:foregroundMark x1="57692" y1="20513" x2="57692" y2="20513"/>
                        <a14:foregroundMark x1="60027" y1="19231" x2="60027" y2="19231"/>
                        <a14:foregroundMark x1="69505" y1="19231" x2="69505" y2="19231"/>
                        <a14:foregroundMark x1="72527" y1="20330" x2="72527" y2="20330"/>
                        <a14:foregroundMark x1="77198" y1="18864" x2="77198" y2="18864"/>
                        <a14:backgroundMark x1="64698" y1="76923" x2="64423" y2="69414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260648"/>
            <a:ext cx="8136904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080792" y="980728"/>
            <a:ext cx="424847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chemeClr val="accent6">
                    <a:lumMod val="75000"/>
                  </a:schemeClr>
                </a:solidFill>
              </a:rPr>
              <a:t>Tipos de Servicios</a:t>
            </a:r>
            <a:endParaRPr lang="es-PE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61687"/>
              </p:ext>
            </p:extLst>
          </p:nvPr>
        </p:nvGraphicFramePr>
        <p:xfrm>
          <a:off x="1208584" y="1412777"/>
          <a:ext cx="7488833" cy="380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050"/>
                <a:gridCol w="4286783"/>
              </a:tblGrid>
              <a:tr h="1368151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s-PE" sz="2000" b="0" dirty="0" smtClean="0">
                          <a:solidFill>
                            <a:schemeClr val="tx1"/>
                          </a:solidFill>
                        </a:rPr>
                        <a:t>OBJETO DE ESTUDIO</a:t>
                      </a:r>
                      <a:endParaRPr lang="es-P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2000" b="0" dirty="0" smtClean="0">
                          <a:solidFill>
                            <a:schemeClr val="tx1"/>
                          </a:solidFill>
                        </a:rPr>
                        <a:t>Abarca los problemas</a:t>
                      </a:r>
                      <a:r>
                        <a:rPr lang="es-PE" sz="2000" b="0" baseline="0" dirty="0" smtClean="0">
                          <a:solidFill>
                            <a:schemeClr val="tx1"/>
                          </a:solidFill>
                        </a:rPr>
                        <a:t> relacionados con la producción y distribución para satisfacer necesidades humanas</a:t>
                      </a:r>
                      <a:endParaRPr lang="es-P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s-PE" sz="2000" dirty="0" smtClean="0"/>
                        <a:t>FINALIDAD</a:t>
                      </a:r>
                      <a:endParaRPr lang="es-PE" sz="20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Es</a:t>
                      </a:r>
                      <a:r>
                        <a:rPr lang="es-PE" sz="2000" baseline="0" dirty="0" smtClean="0"/>
                        <a:t> la ordenación y clasificación de los fenómenos económicos</a:t>
                      </a:r>
                      <a:endParaRPr lang="es-PE" sz="20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5906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s-PE" sz="2000" dirty="0" smtClean="0"/>
                        <a:t>MÉTODO</a:t>
                      </a:r>
                      <a:r>
                        <a:rPr lang="es-PE" sz="2000" baseline="0" dirty="0" smtClean="0"/>
                        <a:t> DE ESTUDIO</a:t>
                      </a:r>
                      <a:r>
                        <a:rPr lang="es-PE" sz="2000" dirty="0" smtClean="0"/>
                        <a:t> </a:t>
                      </a:r>
                      <a:endParaRPr lang="es-PE" sz="20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2000" dirty="0" smtClean="0"/>
                        <a:t>inductivo(particular</a:t>
                      </a:r>
                      <a:r>
                        <a:rPr lang="es-PE" sz="2000" baseline="0" dirty="0" smtClean="0"/>
                        <a:t> a general)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2000" baseline="0" dirty="0" smtClean="0"/>
                        <a:t>deductivo(general a particular)</a:t>
                      </a:r>
                      <a:endParaRPr lang="es-PE" sz="20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ntágono"/>
          <p:cNvSpPr/>
          <p:nvPr/>
        </p:nvSpPr>
        <p:spPr>
          <a:xfrm>
            <a:off x="56456" y="1844822"/>
            <a:ext cx="1224135" cy="1944215"/>
          </a:xfrm>
          <a:prstGeom prst="homePlate">
            <a:avLst>
              <a:gd name="adj" fmla="val 7317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Cheurón"/>
          <p:cNvSpPr/>
          <p:nvPr/>
        </p:nvSpPr>
        <p:spPr>
          <a:xfrm>
            <a:off x="488504" y="1844823"/>
            <a:ext cx="1872209" cy="194421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 rot="5400000">
            <a:off x="4470431" y="695308"/>
            <a:ext cx="677108" cy="17450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Edad Antigua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2681" y="3861048"/>
            <a:ext cx="507831" cy="16055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Edad Antigua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 rot="5400000">
            <a:off x="4386913" y="805113"/>
            <a:ext cx="677108" cy="15254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Edad Media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16777" y="3861048"/>
            <a:ext cx="507831" cy="14212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Edad Media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 rot="5400000">
            <a:off x="4470431" y="-16352"/>
            <a:ext cx="677108" cy="31683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</a:t>
            </a:r>
            <a:r>
              <a:rPr lang="es-PE" sz="3200" dirty="0">
                <a:latin typeface="Agency FB" pitchFamily="34" charset="0"/>
              </a:rPr>
              <a:t> </a:t>
            </a:r>
            <a:r>
              <a:rPr lang="es-PE" sz="3200" dirty="0" smtClean="0">
                <a:latin typeface="Agency FB" pitchFamily="34" charset="0"/>
              </a:rPr>
              <a:t> Mercantilista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9" name="8 Cheurón"/>
          <p:cNvSpPr/>
          <p:nvPr/>
        </p:nvSpPr>
        <p:spPr>
          <a:xfrm>
            <a:off x="1568624" y="1844823"/>
            <a:ext cx="1876552" cy="1944215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96897" y="3789040"/>
            <a:ext cx="507831" cy="25733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</a:t>
            </a:r>
            <a:r>
              <a:rPr lang="es-PE" sz="2100" dirty="0">
                <a:latin typeface="Candara" pitchFamily="34" charset="0"/>
              </a:rPr>
              <a:t> </a:t>
            </a:r>
            <a:r>
              <a:rPr lang="es-PE" sz="2100" dirty="0" smtClean="0">
                <a:latin typeface="Candara" pitchFamily="34" charset="0"/>
              </a:rPr>
              <a:t> Mercantilista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 rot="5400000">
            <a:off x="4386913" y="232038"/>
            <a:ext cx="677108" cy="267156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Fisiocrática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12" name="11 Cheurón"/>
          <p:cNvSpPr/>
          <p:nvPr/>
        </p:nvSpPr>
        <p:spPr>
          <a:xfrm>
            <a:off x="2648744" y="1844824"/>
            <a:ext cx="1826076" cy="194421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077017" y="3861048"/>
            <a:ext cx="507831" cy="22692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Fisiocrática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 rot="5400000">
            <a:off x="4386913" y="525388"/>
            <a:ext cx="677108" cy="20848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Clásica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15" name="14 Cheurón"/>
          <p:cNvSpPr/>
          <p:nvPr/>
        </p:nvSpPr>
        <p:spPr>
          <a:xfrm>
            <a:off x="3656856" y="1844824"/>
            <a:ext cx="1876552" cy="194421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157137" y="3861048"/>
            <a:ext cx="507831" cy="17626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Clásica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 rot="5400000">
            <a:off x="4506435" y="-1852559"/>
            <a:ext cx="677108" cy="6840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PE" sz="3200" dirty="0">
                <a:latin typeface="Agency FB" pitchFamily="34" charset="0"/>
              </a:rPr>
              <a:t>E</a:t>
            </a:r>
            <a:r>
              <a:rPr lang="es-PE" sz="3200" dirty="0" smtClean="0">
                <a:latin typeface="Agency FB" pitchFamily="34" charset="0"/>
              </a:rPr>
              <a:t>. Crítica de la Economía Política Clásica o Marxista  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18" name="17 Cheurón"/>
          <p:cNvSpPr/>
          <p:nvPr/>
        </p:nvSpPr>
        <p:spPr>
          <a:xfrm>
            <a:off x="4736976" y="1844823"/>
            <a:ext cx="1876552" cy="1944216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058107" y="3501008"/>
            <a:ext cx="830997" cy="32403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PE" sz="2100" dirty="0">
                <a:latin typeface="Candara" pitchFamily="34" charset="0"/>
              </a:rPr>
              <a:t>E</a:t>
            </a:r>
            <a:r>
              <a:rPr lang="es-PE" sz="2100" dirty="0" smtClean="0">
                <a:latin typeface="Candara" pitchFamily="34" charset="0"/>
              </a:rPr>
              <a:t>. Crítica de la Economía </a:t>
            </a:r>
          </a:p>
          <a:p>
            <a:r>
              <a:rPr lang="es-PE" sz="2100" dirty="0" smtClean="0">
                <a:latin typeface="Candara" pitchFamily="34" charset="0"/>
              </a:rPr>
              <a:t>Política Clásica o Marxista  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 rot="5400000">
            <a:off x="4341038" y="292156"/>
            <a:ext cx="677108" cy="25513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Neoclásica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21" name="20 Cheurón"/>
          <p:cNvSpPr/>
          <p:nvPr/>
        </p:nvSpPr>
        <p:spPr>
          <a:xfrm>
            <a:off x="5812752" y="1844823"/>
            <a:ext cx="1876552" cy="1944216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317377" y="3861048"/>
            <a:ext cx="507831" cy="22066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Neoclásica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 rot="5400000">
            <a:off x="4332896" y="265706"/>
            <a:ext cx="677108" cy="26042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Keynesiana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24" name="23 Cheurón"/>
          <p:cNvSpPr/>
          <p:nvPr/>
        </p:nvSpPr>
        <p:spPr>
          <a:xfrm>
            <a:off x="6897216" y="1844823"/>
            <a:ext cx="1876552" cy="194421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401272" y="3856789"/>
            <a:ext cx="507831" cy="22836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Keynesiana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5400000">
            <a:off x="4341038" y="218418"/>
            <a:ext cx="677108" cy="269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Monetarista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27" name="26 Cheurón"/>
          <p:cNvSpPr/>
          <p:nvPr/>
        </p:nvSpPr>
        <p:spPr>
          <a:xfrm>
            <a:off x="7972992" y="1844823"/>
            <a:ext cx="1876552" cy="194421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8333601" y="3852685"/>
            <a:ext cx="507831" cy="238462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Monetarista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598627" y="116632"/>
            <a:ext cx="6864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u="sng" dirty="0" smtClean="0">
                <a:solidFill>
                  <a:schemeClr val="tx2"/>
                </a:solidFill>
                <a:latin typeface="Baskerville Old Face" pitchFamily="18" charset="0"/>
              </a:rPr>
              <a:t>Evolución histórica del pensamiento Económico</a:t>
            </a:r>
            <a:endParaRPr lang="es-PE" sz="3200" u="sng" dirty="0">
              <a:solidFill>
                <a:schemeClr val="tx2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3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  <p:bldP spid="5" grpId="0"/>
      <p:bldP spid="6" grpId="0"/>
      <p:bldP spid="6" grpId="1"/>
      <p:bldP spid="7" grpId="0"/>
      <p:bldP spid="8" grpId="0"/>
      <p:bldP spid="8" grpId="1"/>
      <p:bldP spid="9" grpId="0" animBg="1"/>
      <p:bldP spid="10" grpId="0"/>
      <p:bldP spid="11" grpId="0"/>
      <p:bldP spid="11" grpId="1"/>
      <p:bldP spid="12" grpId="0" animBg="1"/>
      <p:bldP spid="13" grpId="0"/>
      <p:bldP spid="14" grpId="1"/>
      <p:bldP spid="14" grpId="2"/>
      <p:bldP spid="15" grpId="0" animBg="1"/>
      <p:bldP spid="16" grpId="0"/>
      <p:bldP spid="17" grpId="0"/>
      <p:bldP spid="17" grpId="1"/>
      <p:bldP spid="18" grpId="0" animBg="1"/>
      <p:bldP spid="19" grpId="0"/>
      <p:bldP spid="20" grpId="0"/>
      <p:bldP spid="20" grpId="1"/>
      <p:bldP spid="21" grpId="0" animBg="1"/>
      <p:bldP spid="22" grpId="0"/>
      <p:bldP spid="23" grpId="0"/>
      <p:bldP spid="23" grpId="1"/>
      <p:bldP spid="24" grpId="0" animBg="1"/>
      <p:bldP spid="25" grpId="0"/>
      <p:bldP spid="26" grpId="0"/>
      <p:bldP spid="26" grpId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928664" y="260648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FFC000"/>
                </a:solidFill>
              </a:rPr>
              <a:t>Edad Antigua</a:t>
            </a:r>
            <a:endParaRPr lang="es-PE" sz="6000" dirty="0">
              <a:solidFill>
                <a:srgbClr val="FFC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60512" y="980728"/>
            <a:ext cx="88092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i="1" u="sng" dirty="0" smtClean="0">
                <a:solidFill>
                  <a:schemeClr val="accent6">
                    <a:lumMod val="75000"/>
                  </a:schemeClr>
                </a:solidFill>
              </a:rPr>
              <a:t>Platón: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Considero las ganancias «lucro»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Interés como «males necesarios»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La clase dirigente no debe poseer propiedad privada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Los artesanos si deberían tener derecho a la propiedad privada aunque bajo control administrativo del Estado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OBRA DESTACADA :La República</a:t>
            </a:r>
            <a:endParaRPr lang="es-PE" sz="2800" b="1" dirty="0"/>
          </a:p>
        </p:txBody>
      </p:sp>
      <p:pic>
        <p:nvPicPr>
          <p:cNvPr id="4098" name="Picture 2" descr="F:\ \images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96" y="4149080"/>
            <a:ext cx="52101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1168" y="679331"/>
            <a:ext cx="52838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i="1" dirty="0" smtClean="0">
                <a:solidFill>
                  <a:schemeClr val="accent6">
                    <a:lumMod val="75000"/>
                  </a:schemeClr>
                </a:solidFill>
              </a:rPr>
              <a:t>Aristóteles: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No acepto la concepción del Estado del maestro Platón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Mostro interés por una economía administrativa que garantizaba la justicia y la paz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Considero al interés como un rendimiento «no natural»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OBRA DESTACADA:  Ética a Nicómaco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sz="3200" dirty="0" smtClean="0"/>
          </a:p>
          <a:p>
            <a:endParaRPr lang="es-PE" sz="3200" dirty="0"/>
          </a:p>
        </p:txBody>
      </p:sp>
      <p:pic>
        <p:nvPicPr>
          <p:cNvPr id="4099" name="Picture 3" descr="F:\ \650x432-DE_IN87711_945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344" y="1142999"/>
            <a:ext cx="439176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553161" y="384026"/>
            <a:ext cx="2799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 smtClean="0">
                <a:solidFill>
                  <a:srgbClr val="FFC000"/>
                </a:solidFill>
              </a:rPr>
              <a:t>Edad</a:t>
            </a:r>
            <a:r>
              <a:rPr lang="es-PE" sz="4400" dirty="0" smtClean="0">
                <a:solidFill>
                  <a:srgbClr val="FFC000"/>
                </a:solidFill>
              </a:rPr>
              <a:t> Media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064568" y="1318121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La forma dominante de la organización económica fue el feudalismo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Los pensadores medievales condenaron la «usura» como el mecanismo de ganancias generadas por el uso del dinero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Reconocieron el interés como un reembolso por una perdida o un pago atrasado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00472" y="1168062"/>
            <a:ext cx="58800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3600" dirty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Tomas de Aquino (1225-1274)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3600" dirty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Mejoro la teoría del trabajo de su maestro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3600" dirty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Introduce la idea de las necesidades humanas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3600" dirty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El interés por la justicia lleva al desarrollo del «precio justo»</a:t>
            </a:r>
          </a:p>
        </p:txBody>
      </p:sp>
      <p:pic>
        <p:nvPicPr>
          <p:cNvPr id="2050" name="Picture 2" descr="F:\ \images (6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5"/>
          <a:stretch/>
        </p:blipFill>
        <p:spPr bwMode="auto">
          <a:xfrm>
            <a:off x="5529064" y="1662580"/>
            <a:ext cx="4039899" cy="35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4" grpId="2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895143" y="489446"/>
            <a:ext cx="6115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 smtClean="0">
                <a:solidFill>
                  <a:srgbClr val="FFC000"/>
                </a:solidFill>
              </a:rPr>
              <a:t>Escuela Mercantilista</a:t>
            </a:r>
            <a:endParaRPr lang="es-PE" sz="5400" dirty="0">
              <a:solidFill>
                <a:srgbClr val="FFC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20552" y="162880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4400" dirty="0" smtClean="0"/>
              <a:t>La riqueza no se fija en la producción sino en el comercio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4400" dirty="0" smtClean="0"/>
              <a:t>Ingresaba al país mayor cantidad de dinero y salía lo menos posible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4400" dirty="0" smtClean="0"/>
              <a:t>Implementaron una política proteccionista</a:t>
            </a:r>
            <a:endParaRPr lang="es-PE" sz="4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53830" y="1213301"/>
            <a:ext cx="467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Representantes:</a:t>
            </a:r>
            <a:endParaRPr lang="es-PE" sz="4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F:\ \grandes-pensadores-de-la-economa-16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2348880"/>
            <a:ext cx="5328592" cy="39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 \unname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77" y="2792966"/>
            <a:ext cx="3096344" cy="3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 \images (7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2913865"/>
            <a:ext cx="2880320" cy="358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53830" y="2097608"/>
            <a:ext cx="448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accent6">
                    <a:lumMod val="75000"/>
                  </a:schemeClr>
                </a:solidFill>
              </a:rPr>
              <a:t>Antoine de Montchretien</a:t>
            </a:r>
            <a:endParaRPr lang="es-PE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9638" y="2103865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accent6">
                    <a:lumMod val="75000"/>
                  </a:schemeClr>
                </a:solidFill>
              </a:rPr>
              <a:t>Thomas Mun</a:t>
            </a:r>
            <a:endParaRPr lang="es-PE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6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2"/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USER\Desktop\hoy\images (3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20245" r="61135" b="19395"/>
          <a:stretch/>
        </p:blipFill>
        <p:spPr bwMode="auto">
          <a:xfrm>
            <a:off x="488504" y="1621751"/>
            <a:ext cx="3816424" cy="36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576736" y="404663"/>
            <a:ext cx="497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>
                <a:solidFill>
                  <a:srgbClr val="FFC000"/>
                </a:solidFill>
              </a:rPr>
              <a:t>Escuela Fisiocrática</a:t>
            </a:r>
            <a:endParaRPr lang="es-PE" sz="4800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72479" y="1235660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Surge en Francia en el S. XVIII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Plantea que la riqueza se encuentra en el mayor aprovechamiento del factor tierra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Se convierte en la primera «escuela de pensamiento»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Fisiocracia = gobierno de la naturaleza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La producción significa creación de un excedente</a:t>
            </a:r>
          </a:p>
          <a:p>
            <a:pPr marL="285750" indent="-285750">
              <a:buFont typeface="Arial" pitchFamily="34" charset="0"/>
              <a:buChar char="•"/>
            </a:pPr>
            <a:endParaRPr lang="es-PE" sz="3600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4592959" y="1843950"/>
            <a:ext cx="4816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/>
              <a:t>Francis </a:t>
            </a:r>
            <a:r>
              <a:rPr lang="es-PE" sz="4000" dirty="0"/>
              <a:t>Q</a:t>
            </a:r>
            <a:r>
              <a:rPr lang="es-PE" sz="4000" dirty="0" smtClean="0"/>
              <a:t>uesnay 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Líder intelectual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Denomino la TABLA ECONOMICA 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24929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USER\Desktop\hoy\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1916832"/>
            <a:ext cx="3168352" cy="306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hoy\David-Ricard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6" y="1700808"/>
            <a:ext cx="4303564" cy="364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833736" y="-86618"/>
            <a:ext cx="4351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 smtClean="0">
                <a:solidFill>
                  <a:srgbClr val="FFC000"/>
                </a:solidFill>
              </a:rPr>
              <a:t>Escuela Clásica</a:t>
            </a:r>
            <a:endParaRPr lang="es-PE" sz="5400" dirty="0">
              <a:solidFill>
                <a:srgbClr val="FFC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48544" y="1340768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Plantea una Economía de libre comercio sin intervención del Estado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Aparece </a:t>
            </a:r>
            <a:r>
              <a:rPr lang="es-PE" sz="4000" dirty="0" smtClean="0"/>
              <a:t>a finales del S. XVIII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Distinguieron </a:t>
            </a:r>
            <a:r>
              <a:rPr lang="es-PE" sz="4000" dirty="0" smtClean="0"/>
              <a:t>el valor de uso y el valor de cambio en los bienes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Se tenia que aumentar el factor trabajo y el grado de su productividad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28464" y="872128"/>
            <a:ext cx="65358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ADAM SMITH (1723-1790):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ES considerado el padre de la economía por su libro «Investigación sobre la naturaleza y causa de las riquezas de las naciones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La teoría del valor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Valor de uso y el valor de cambio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Reporta tres ventajas: aumento de la habilidad y la destreza de cada trabajador ,ahorro de tiempo, la invención de la máquina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00972" y="908720"/>
            <a:ext cx="49685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/>
              <a:t>David Ricardo(1772-1823):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600" dirty="0" smtClean="0"/>
              <a:t>Sistema de pensamiento en tres pilares: teoría de la renta, el principio de la población de Malthus, los salarios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600" dirty="0" smtClean="0"/>
              <a:t>Abordo el estudio de comercio internacional 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4028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  <p:bldP spid="5" grpId="1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933</Words>
  <Application>Microsoft Office PowerPoint</Application>
  <PresentationFormat>A4 (210 x 297 mm)</PresentationFormat>
  <Paragraphs>155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58</cp:revision>
  <dcterms:created xsi:type="dcterms:W3CDTF">2017-11-03T22:37:55Z</dcterms:created>
  <dcterms:modified xsi:type="dcterms:W3CDTF">2017-11-08T21:48:36Z</dcterms:modified>
</cp:coreProperties>
</file>