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906000" cy="6858000" type="A4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34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646" y="1447802"/>
            <a:ext cx="7172715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646" y="4777380"/>
            <a:ext cx="7172715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613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4800587"/>
            <a:ext cx="7172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8646" y="685800"/>
            <a:ext cx="7172715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7" y="5367325"/>
            <a:ext cx="717271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93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6" y="1447800"/>
            <a:ext cx="717271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6" y="3657600"/>
            <a:ext cx="717271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08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61" y="1447800"/>
            <a:ext cx="650113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68859" y="3771174"/>
            <a:ext cx="5916256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6" y="4350657"/>
            <a:ext cx="717271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730055" y="971253"/>
            <a:ext cx="6517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2998" y="2613787"/>
            <a:ext cx="6517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29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3124201"/>
            <a:ext cx="717271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6" y="4777381"/>
            <a:ext cx="717271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52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404" y="1981200"/>
            <a:ext cx="239495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0265" y="2667000"/>
            <a:ext cx="237909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6296" y="1981200"/>
            <a:ext cx="23863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47719" y="2667000"/>
            <a:ext cx="23948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90327" y="1981200"/>
            <a:ext cx="23829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90327" y="2667000"/>
            <a:ext cx="238296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282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5828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235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65" y="4250949"/>
            <a:ext cx="23894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0265" y="2209800"/>
            <a:ext cx="23894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0265" y="4827213"/>
            <a:ext cx="2389413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60941" y="4250949"/>
            <a:ext cx="2381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60940" y="2209800"/>
            <a:ext cx="238167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59841" y="4827212"/>
            <a:ext cx="238482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90327" y="4250949"/>
            <a:ext cx="23829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790326" y="2209800"/>
            <a:ext cx="238296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790226" y="4827210"/>
            <a:ext cx="2386119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282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5828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7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612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931" y="430215"/>
            <a:ext cx="1424359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264" y="773205"/>
            <a:ext cx="6032880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2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2861735"/>
            <a:ext cx="7172714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6" y="4777381"/>
            <a:ext cx="7172715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647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675" y="2060577"/>
            <a:ext cx="3572956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473" y="2056093"/>
            <a:ext cx="3572958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75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75" y="1905000"/>
            <a:ext cx="357295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675" y="2514600"/>
            <a:ext cx="3572956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5474" y="1905000"/>
            <a:ext cx="357295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5474" y="2514600"/>
            <a:ext cx="3572956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464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38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07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1447800"/>
            <a:ext cx="276408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514" y="1447800"/>
            <a:ext cx="422284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129282"/>
            <a:ext cx="2764084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97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94" y="1854192"/>
            <a:ext cx="413906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7977" y="1143000"/>
            <a:ext cx="260100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657600"/>
            <a:ext cx="4132622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8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824385" y="1676400"/>
            <a:ext cx="30543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163985" y="-457200"/>
            <a:ext cx="173355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824385" y="6096000"/>
            <a:ext cx="107315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6820" y="2667000"/>
            <a:ext cx="454025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09770" y="2895600"/>
            <a:ext cx="255905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103" y="452718"/>
            <a:ext cx="764332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75" y="2052925"/>
            <a:ext cx="72709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160847" y="1819244"/>
            <a:ext cx="990599" cy="2477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53422B-5AF4-48C6-B721-5DEED4EB04C0}" type="datetimeFigureOut">
              <a:rPr lang="es-PE" smtClean="0"/>
              <a:t>7/05/2020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913605" y="3253844"/>
            <a:ext cx="3859795" cy="2477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13634" y="295737"/>
            <a:ext cx="681214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8003-5AB9-48FD-B512-951652021A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18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7EE8800-AA84-4615-9AD6-325064DAED1A}"/>
              </a:ext>
            </a:extLst>
          </p:cNvPr>
          <p:cNvSpPr txBox="1">
            <a:spLocks/>
          </p:cNvSpPr>
          <p:nvPr/>
        </p:nvSpPr>
        <p:spPr>
          <a:xfrm>
            <a:off x="835232" y="296883"/>
            <a:ext cx="7346868" cy="57675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000" b="1" smtClean="0"/>
              <a:t>I.E.P NUEVO PITAGORAS</a:t>
            </a:r>
            <a:endParaRPr lang="es-PE" sz="2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94C8FB9-C3C0-45CF-A9BB-33453D73D5F4}"/>
              </a:ext>
            </a:extLst>
          </p:cNvPr>
          <p:cNvSpPr txBox="1">
            <a:spLocks/>
          </p:cNvSpPr>
          <p:nvPr/>
        </p:nvSpPr>
        <p:spPr>
          <a:xfrm>
            <a:off x="1104405" y="2331378"/>
            <a:ext cx="9983189" cy="25968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>
                <a:latin typeface="Bahnschrift SemiBold" panose="020B0502040204020203" pitchFamily="34" charset="0"/>
              </a:rPr>
              <a:t>CURSO: 			ECONOMÍA</a:t>
            </a:r>
          </a:p>
          <a:p>
            <a:r>
              <a:rPr lang="es-PE" dirty="0" smtClean="0">
                <a:latin typeface="Bahnschrift SemiBold" panose="020B0502040204020203" pitchFamily="34" charset="0"/>
              </a:rPr>
              <a:t>GRADO:          		PRE SECUNDARIA </a:t>
            </a:r>
          </a:p>
          <a:p>
            <a:r>
              <a:rPr lang="es-PE" dirty="0" smtClean="0">
                <a:latin typeface="Bahnschrift SemiBold" panose="020B0502040204020203" pitchFamily="34" charset="0"/>
              </a:rPr>
              <a:t>PROFESOR: 		HENRY DEL CARPIO</a:t>
            </a:r>
          </a:p>
          <a:p>
            <a:r>
              <a:rPr lang="es-PE" dirty="0" smtClean="0">
                <a:latin typeface="Bahnschrift SemiBold" panose="020B0502040204020203" pitchFamily="34" charset="0"/>
              </a:rPr>
              <a:t>TEMA: 		</a:t>
            </a:r>
            <a:r>
              <a:rPr lang="es-PE" smtClean="0">
                <a:latin typeface="Bahnschrift SemiBold" panose="020B0502040204020203" pitchFamily="34" charset="0"/>
              </a:rPr>
              <a:t>	</a:t>
            </a:r>
            <a:r>
              <a:rPr lang="es-PE" smtClean="0">
                <a:latin typeface="Bahnschrift SemiBold" panose="020B0502040204020203" pitchFamily="34" charset="0"/>
              </a:rPr>
              <a:t>ECONOMÍA</a:t>
            </a:r>
            <a:endParaRPr lang="es-PE" dirty="0" smtClean="0">
              <a:latin typeface="Bahnschrift SemiBold" panose="020B0502040204020203" pitchFamily="34" charset="0"/>
            </a:endParaRPr>
          </a:p>
          <a:p>
            <a:r>
              <a:rPr lang="es-PE" dirty="0" smtClean="0">
                <a:latin typeface="Bahnschrift SemiBold" panose="020B0502040204020203" pitchFamily="34" charset="0"/>
              </a:rPr>
              <a:t>FECHA: 			07- 05- 2020</a:t>
            </a:r>
            <a:endParaRPr lang="es-PE" dirty="0">
              <a:latin typeface="Bahnschrift SemiBold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8DFBC5E-842D-4FF9-B7C1-9D3F736C1ED9}"/>
              </a:ext>
            </a:extLst>
          </p:cNvPr>
          <p:cNvSpPr txBox="1">
            <a:spLocks/>
          </p:cNvSpPr>
          <p:nvPr/>
        </p:nvSpPr>
        <p:spPr>
          <a:xfrm>
            <a:off x="2422566" y="1023441"/>
            <a:ext cx="7346868" cy="7103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400" dirty="0">
                <a:latin typeface="Algerian" panose="04020705040A02060702" pitchFamily="82" charset="0"/>
              </a:rPr>
              <a:t>economía </a:t>
            </a:r>
            <a:r>
              <a:rPr lang="es-PE" sz="2000" dirty="0"/>
              <a:t> </a:t>
            </a:r>
          </a:p>
        </p:txBody>
      </p:sp>
      <p:pic>
        <p:nvPicPr>
          <p:cNvPr id="5" name="Picture 2" descr="Consorcio educativo &quot;Nuevo Pitágoras&quot; - Inicio | Facebook">
            <a:extLst>
              <a:ext uri="{FF2B5EF4-FFF2-40B4-BE49-F238E27FC236}">
                <a16:creationId xmlns="" xmlns:a16="http://schemas.microsoft.com/office/drawing/2014/main" id="{A683C8BF-F664-4A97-A49D-B538FEE2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78530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8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USER\Desktop\hoy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9" y="2648733"/>
            <a:ext cx="432125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hoy\unnam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60" y="2648733"/>
            <a:ext cx="50958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88504" y="-27384"/>
            <a:ext cx="897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dirty="0" smtClean="0">
                <a:solidFill>
                  <a:srgbClr val="FFC000"/>
                </a:solidFill>
              </a:rPr>
              <a:t>Escuela Critica de la Economía política clásica o Marxista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48544" y="231693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Surge como un critica a la Economía inglesa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La propiedad privada de los medios de producción explica el origen de la desigualdad en el sistema capitalista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3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92960" y="1570722"/>
            <a:ext cx="51125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i="1" dirty="0" smtClean="0">
                <a:solidFill>
                  <a:schemeClr val="accent6">
                    <a:lumMod val="75000"/>
                  </a:schemeClr>
                </a:solidFill>
              </a:rPr>
              <a:t>Karl Marx(1818-1883):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Postula la teoría valor trabajo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Pretende que el valor tiene una propiedad objetiva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Desarrollo una teoría de los salarios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000" dirty="0" smtClean="0"/>
              <a:t>El «trabajo socialmente necesario» determina el salario del trabajador y la plusvalía es retenida por el capitalista</a:t>
            </a:r>
            <a:endParaRPr lang="es-PE" sz="3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27689" y="1556792"/>
            <a:ext cx="4465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i="1" dirty="0" smtClean="0">
                <a:solidFill>
                  <a:schemeClr val="accent6">
                    <a:lumMod val="75000"/>
                  </a:schemeClr>
                </a:solidFill>
              </a:rPr>
              <a:t>Federico Engels (1820-1895):</a:t>
            </a:r>
          </a:p>
          <a:p>
            <a:r>
              <a:rPr lang="es-PE" sz="3600" dirty="0" smtClean="0"/>
              <a:t>Contribuyo con un estudio del desarrollo histórico de las familias, la aparición y consolidación de la propiedad privada y la presencia del Estado</a:t>
            </a:r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53368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5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hoy\marie-esprit-leon-walr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72" y="1916832"/>
            <a:ext cx="72815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920744" y="44624"/>
            <a:ext cx="4147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 smtClean="0">
                <a:solidFill>
                  <a:srgbClr val="FFC000"/>
                </a:solidFill>
              </a:rPr>
              <a:t>Escuela Neoclásica</a:t>
            </a:r>
            <a:endParaRPr lang="es-PE" sz="4000" b="1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44855" y="620688"/>
            <a:ext cx="90166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Consideran que los mercados libres son los mejores asignadores de los recursos 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Entre sus principales planteamientos tenemos: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PE" sz="2800" b="1" dirty="0" smtClean="0"/>
              <a:t>La economía se sostiene sobre el comportamiento de las unidades económicas y no de las clases sociales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PE" sz="2800" b="1" dirty="0" smtClean="0"/>
              <a:t>Redefinieron el concepto de valor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PE" sz="2800" b="1" dirty="0" smtClean="0"/>
              <a:t>Incorporaron la teoría de utilidad marginal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800" b="1" dirty="0" smtClean="0"/>
              <a:t>Enfoque de Viena: El valor de un bien lo determina el deseo y la necesidad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800" b="1" dirty="0" smtClean="0"/>
              <a:t>Enfoque de Lausana: Formulan la teoría del equilibrio general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sz="2800" b="1" dirty="0" smtClean="0"/>
              <a:t>Enfoque de Cambridge: El valor de un bien lo </a:t>
            </a:r>
            <a:r>
              <a:rPr lang="es-PE" sz="2800" dirty="0" smtClean="0"/>
              <a:t>determina la necesidad, la escasez y la utilidad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PE" sz="240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402566" y="752510"/>
            <a:ext cx="481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i="1" dirty="0" smtClean="0">
                <a:solidFill>
                  <a:schemeClr val="accent6">
                    <a:lumMod val="75000"/>
                  </a:schemeClr>
                </a:solidFill>
              </a:rPr>
              <a:t>Representantes:</a:t>
            </a:r>
            <a:endParaRPr lang="es-PE" sz="5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39654" r="4514" b="15345"/>
          <a:stretch/>
        </p:blipFill>
        <p:spPr bwMode="auto">
          <a:xfrm>
            <a:off x="1928664" y="1916832"/>
            <a:ext cx="5868538" cy="438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31343" r="51418" b="27055"/>
          <a:stretch/>
        </p:blipFill>
        <p:spPr bwMode="auto">
          <a:xfrm>
            <a:off x="2432720" y="1916832"/>
            <a:ext cx="5595582" cy="40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USER\Desktop\hoy\Alfred-marshall-economi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32" y="2251770"/>
            <a:ext cx="6330705" cy="37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hoy\KEYNES 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5" r="19441"/>
          <a:stretch/>
        </p:blipFill>
        <p:spPr bwMode="auto">
          <a:xfrm>
            <a:off x="6321152" y="1618050"/>
            <a:ext cx="3201116" cy="43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072680" y="345430"/>
            <a:ext cx="560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rgbClr val="FFC000"/>
                </a:solidFill>
              </a:rPr>
              <a:t>Escuela Keynesiana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72480" y="1263634"/>
            <a:ext cx="59046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i="1" dirty="0" smtClean="0">
                <a:solidFill>
                  <a:schemeClr val="accent6">
                    <a:lumMod val="75000"/>
                  </a:schemeClr>
                </a:solidFill>
              </a:rPr>
              <a:t>John Maynard Keynes (1883-1946):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El nivel de demanda agregada determina la cantidad producida por la economía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Aborda el estudio de los mercados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Los trabajadores no ofrecían su trabajo con respecto al salario real sino con el </a:t>
            </a:r>
            <a:r>
              <a:rPr lang="es-PE" sz="3200" dirty="0"/>
              <a:t>n</a:t>
            </a:r>
            <a:r>
              <a:rPr lang="es-PE" sz="3200" dirty="0" smtClean="0"/>
              <a:t>ominal</a:t>
            </a:r>
          </a:p>
          <a:p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1925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esktop\hoy\friedmanindex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56"/>
          <a:stretch/>
        </p:blipFill>
        <p:spPr bwMode="auto">
          <a:xfrm>
            <a:off x="2571750" y="3642546"/>
            <a:ext cx="4901530" cy="28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329333" y="309016"/>
            <a:ext cx="5247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>
                <a:solidFill>
                  <a:srgbClr val="FFC000"/>
                </a:solidFill>
              </a:rPr>
              <a:t>Escuela Monetarista</a:t>
            </a:r>
            <a:endParaRPr lang="es-PE" sz="4800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20552" y="1407358"/>
            <a:ext cx="8496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Se opuso a las ideas keynesianas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Teoría de demanda de dinero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Milton Friedman (nueva teoría cuantitativa del dinero)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7514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44488" y="874455"/>
            <a:ext cx="5616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Oikos: </a:t>
            </a:r>
          </a:p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casa, hogar, hacienda</a:t>
            </a:r>
          </a:p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Nomos: </a:t>
            </a:r>
          </a:p>
          <a:p>
            <a:r>
              <a:rPr lang="es-PE" sz="4000" b="1" dirty="0" smtClean="0">
                <a:ln w="17780" cmpd="sng">
                  <a:solidFill>
                    <a:schemeClr val="accent4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gobernar, administrar</a:t>
            </a:r>
            <a:endParaRPr lang="es-PE" sz="4000" b="1" dirty="0">
              <a:ln w="17780" cmpd="sng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4498" y="3933056"/>
            <a:ext cx="9055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 smtClean="0">
                <a:ln w="12700">
                  <a:solidFill>
                    <a:sysClr val="windowText" lastClr="000000"/>
                  </a:solidFill>
                </a:ln>
                <a:latin typeface="David" pitchFamily="34" charset="-79"/>
                <a:ea typeface="Arial Unicode MS" pitchFamily="34" charset="-128"/>
                <a:cs typeface="David" pitchFamily="34" charset="-79"/>
              </a:rPr>
              <a:t>Definición:</a:t>
            </a:r>
          </a:p>
          <a:p>
            <a:r>
              <a:rPr lang="es-PE" sz="4000" dirty="0" smtClean="0">
                <a:ln w="12700">
                  <a:solidFill>
                    <a:sysClr val="windowText" lastClr="000000"/>
                  </a:solidFill>
                </a:ln>
                <a:latin typeface="David" pitchFamily="34" charset="-79"/>
                <a:ea typeface="Arial Unicode MS" pitchFamily="34" charset="-128"/>
                <a:cs typeface="David" pitchFamily="34" charset="-79"/>
              </a:rPr>
              <a:t>Es una ciencia social que estudia la manera de asignar recursos escasos para atender necesidades ilimitadas</a:t>
            </a:r>
            <a:endParaRPr lang="es-PE" sz="4000" dirty="0">
              <a:ln w="12700">
                <a:solidFill>
                  <a:sysClr val="windowText" lastClr="000000"/>
                </a:solidFill>
              </a:ln>
              <a:latin typeface="David" pitchFamily="34" charset="-79"/>
              <a:ea typeface="Arial Unicode MS" pitchFamily="34" charset="-128"/>
              <a:cs typeface="David" pitchFamily="34" charset="-79"/>
            </a:endParaRPr>
          </a:p>
        </p:txBody>
      </p:sp>
      <p:pic>
        <p:nvPicPr>
          <p:cNvPr id="4" name="Picture 2" descr="F:\ \economía-familiar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05" r="100000">
                        <a14:foregroundMark x1="17195" y1="34582" x2="36615" y2="31460"/>
                        <a14:foregroundMark x1="19150" y1="32787" x2="35469" y2="29899"/>
                        <a14:foregroundMark x1="70061" y1="84465" x2="73837" y2="83138"/>
                        <a14:foregroundMark x1="79906" y1="92194" x2="84154" y2="89071"/>
                        <a14:foregroundMark x1="87728" y1="84934" x2="92583" y2="84465"/>
                        <a14:backgroundMark x1="35469" y1="78220" x2="43763" y2="75098"/>
                        <a14:backgroundMark x1="80268" y1="71073" x2="78389" y2="67807"/>
                        <a14:backgroundMark x1="75839" y1="65163" x2="75705" y2="63608"/>
                        <a14:backgroundMark x1="25503" y1="78849" x2="25503" y2="78849"/>
                        <a14:backgroundMark x1="21342" y1="79627" x2="21342" y2="79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86" y="332656"/>
            <a:ext cx="3960440" cy="34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61687"/>
              </p:ext>
            </p:extLst>
          </p:nvPr>
        </p:nvGraphicFramePr>
        <p:xfrm>
          <a:off x="1208584" y="1412777"/>
          <a:ext cx="7488833" cy="380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050"/>
                <a:gridCol w="4286783"/>
              </a:tblGrid>
              <a:tr h="1368151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s-PE" sz="2000" b="0" dirty="0" smtClean="0">
                          <a:solidFill>
                            <a:schemeClr val="tx1"/>
                          </a:solidFill>
                        </a:rPr>
                        <a:t>OBJETO DE ESTUDIO</a:t>
                      </a:r>
                      <a:endParaRPr lang="es-P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2000" b="0" dirty="0" smtClean="0">
                          <a:solidFill>
                            <a:schemeClr val="tx1"/>
                          </a:solidFill>
                        </a:rPr>
                        <a:t>Abarca los problemas</a:t>
                      </a:r>
                      <a:r>
                        <a:rPr lang="es-PE" sz="2000" b="0" baseline="0" dirty="0" smtClean="0">
                          <a:solidFill>
                            <a:schemeClr val="tx1"/>
                          </a:solidFill>
                        </a:rPr>
                        <a:t> relacionados con la producción y distribución para satisfacer necesidades humanas</a:t>
                      </a:r>
                      <a:endParaRPr lang="es-P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s-PE" sz="2000" dirty="0" smtClean="0"/>
                        <a:t>FINALIDAD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2000" dirty="0" smtClean="0"/>
                        <a:t>Es</a:t>
                      </a:r>
                      <a:r>
                        <a:rPr lang="es-PE" sz="2000" baseline="0" dirty="0" smtClean="0"/>
                        <a:t> la ordenación y clasificación de los fenómenos económicos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5906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s-PE" sz="2000" dirty="0" smtClean="0"/>
                        <a:t>MÉTODO</a:t>
                      </a:r>
                      <a:r>
                        <a:rPr lang="es-PE" sz="2000" baseline="0" dirty="0" smtClean="0"/>
                        <a:t> DE ESTUDIO</a:t>
                      </a:r>
                      <a:r>
                        <a:rPr lang="es-PE" sz="2000" dirty="0" smtClean="0"/>
                        <a:t> 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2000" dirty="0" smtClean="0"/>
                        <a:t>inductivo(particular</a:t>
                      </a:r>
                      <a:r>
                        <a:rPr lang="es-PE" sz="2000" baseline="0" dirty="0" smtClean="0"/>
                        <a:t> a general)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2000" baseline="0" dirty="0" smtClean="0"/>
                        <a:t>deductivo(general a particular)</a:t>
                      </a:r>
                      <a:endParaRPr lang="es-PE" sz="2000" dirty="0"/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ntágono"/>
          <p:cNvSpPr/>
          <p:nvPr/>
        </p:nvSpPr>
        <p:spPr>
          <a:xfrm>
            <a:off x="56456" y="1844822"/>
            <a:ext cx="1224135" cy="1944215"/>
          </a:xfrm>
          <a:prstGeom prst="homePlate">
            <a:avLst>
              <a:gd name="adj" fmla="val 7317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Cheurón"/>
          <p:cNvSpPr/>
          <p:nvPr/>
        </p:nvSpPr>
        <p:spPr>
          <a:xfrm>
            <a:off x="488504" y="1844823"/>
            <a:ext cx="1872209" cy="194421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 rot="5400000">
            <a:off x="4470431" y="695308"/>
            <a:ext cx="677108" cy="17450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Edad Antigua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2681" y="3861048"/>
            <a:ext cx="507831" cy="160556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Edad Antigua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4386913" y="805113"/>
            <a:ext cx="677108" cy="15254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Edad Media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16777" y="3861048"/>
            <a:ext cx="507831" cy="14212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Edad Media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 rot="5400000">
            <a:off x="4470431" y="-16352"/>
            <a:ext cx="677108" cy="31683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</a:t>
            </a:r>
            <a:r>
              <a:rPr lang="es-PE" sz="3200" dirty="0">
                <a:latin typeface="Agency FB" pitchFamily="34" charset="0"/>
              </a:rPr>
              <a:t> </a:t>
            </a:r>
            <a:r>
              <a:rPr lang="es-PE" sz="3200" dirty="0" smtClean="0">
                <a:latin typeface="Agency FB" pitchFamily="34" charset="0"/>
              </a:rPr>
              <a:t> Mercantilista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9" name="8 Cheurón"/>
          <p:cNvSpPr/>
          <p:nvPr/>
        </p:nvSpPr>
        <p:spPr>
          <a:xfrm>
            <a:off x="1568624" y="1844823"/>
            <a:ext cx="1876552" cy="194421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96897" y="3789040"/>
            <a:ext cx="507831" cy="25733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</a:t>
            </a:r>
            <a:r>
              <a:rPr lang="es-PE" sz="2100" dirty="0">
                <a:latin typeface="Candara" pitchFamily="34" charset="0"/>
              </a:rPr>
              <a:t> </a:t>
            </a:r>
            <a:r>
              <a:rPr lang="es-PE" sz="2100" dirty="0" smtClean="0">
                <a:latin typeface="Candara" pitchFamily="34" charset="0"/>
              </a:rPr>
              <a:t> Mercantilista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 rot="5400000">
            <a:off x="4386913" y="232038"/>
            <a:ext cx="677108" cy="26715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Fisiocrática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12" name="11 Cheurón"/>
          <p:cNvSpPr/>
          <p:nvPr/>
        </p:nvSpPr>
        <p:spPr>
          <a:xfrm>
            <a:off x="2648744" y="1844824"/>
            <a:ext cx="1826076" cy="194421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77017" y="3861048"/>
            <a:ext cx="507831" cy="22692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Fisiocrática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 rot="5400000">
            <a:off x="4386913" y="525388"/>
            <a:ext cx="677108" cy="20848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Clásica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15" name="14 Cheurón"/>
          <p:cNvSpPr/>
          <p:nvPr/>
        </p:nvSpPr>
        <p:spPr>
          <a:xfrm>
            <a:off x="3656856" y="1844824"/>
            <a:ext cx="1876552" cy="1944216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157137" y="3861048"/>
            <a:ext cx="507831" cy="17626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Clásica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 rot="5400000">
            <a:off x="4506435" y="-1852559"/>
            <a:ext cx="677108" cy="6840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PE" sz="3200" dirty="0">
                <a:latin typeface="Agency FB" pitchFamily="34" charset="0"/>
              </a:rPr>
              <a:t>E</a:t>
            </a:r>
            <a:r>
              <a:rPr lang="es-PE" sz="3200" dirty="0" smtClean="0">
                <a:latin typeface="Agency FB" pitchFamily="34" charset="0"/>
              </a:rPr>
              <a:t>. Crítica de la Economía Política Clásica o Marxista  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18" name="17 Cheurón"/>
          <p:cNvSpPr/>
          <p:nvPr/>
        </p:nvSpPr>
        <p:spPr>
          <a:xfrm>
            <a:off x="4736976" y="1844823"/>
            <a:ext cx="1876552" cy="194421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058107" y="3501008"/>
            <a:ext cx="830997" cy="32403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PE" sz="2100" dirty="0">
                <a:latin typeface="Candara" pitchFamily="34" charset="0"/>
              </a:rPr>
              <a:t>E</a:t>
            </a:r>
            <a:r>
              <a:rPr lang="es-PE" sz="2100" dirty="0" smtClean="0">
                <a:latin typeface="Candara" pitchFamily="34" charset="0"/>
              </a:rPr>
              <a:t>. Crítica de la Economía </a:t>
            </a:r>
          </a:p>
          <a:p>
            <a:r>
              <a:rPr lang="es-PE" sz="2100" dirty="0" smtClean="0">
                <a:latin typeface="Candara" pitchFamily="34" charset="0"/>
              </a:rPr>
              <a:t>Política Clásica o Marxista  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 rot="5400000">
            <a:off x="4341038" y="292156"/>
            <a:ext cx="677108" cy="25513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Neoclásica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21" name="20 Cheurón"/>
          <p:cNvSpPr/>
          <p:nvPr/>
        </p:nvSpPr>
        <p:spPr>
          <a:xfrm>
            <a:off x="5812752" y="1844823"/>
            <a:ext cx="1876552" cy="1944216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317377" y="3861048"/>
            <a:ext cx="507831" cy="22066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Neoclásica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 rot="5400000">
            <a:off x="4332896" y="265706"/>
            <a:ext cx="677108" cy="26042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Keynesiana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24" name="23 Cheurón"/>
          <p:cNvSpPr/>
          <p:nvPr/>
        </p:nvSpPr>
        <p:spPr>
          <a:xfrm>
            <a:off x="6897216" y="1844823"/>
            <a:ext cx="1876552" cy="194421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401272" y="3856789"/>
            <a:ext cx="507831" cy="22836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Keynesiana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5400000">
            <a:off x="4341038" y="218418"/>
            <a:ext cx="677108" cy="269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3200" dirty="0" smtClean="0">
                <a:latin typeface="Agency FB" pitchFamily="34" charset="0"/>
              </a:rPr>
              <a:t>Escuela Monetarista</a:t>
            </a:r>
            <a:endParaRPr lang="es-PE" sz="3200" dirty="0">
              <a:latin typeface="Agency FB" pitchFamily="34" charset="0"/>
            </a:endParaRPr>
          </a:p>
        </p:txBody>
      </p:sp>
      <p:sp>
        <p:nvSpPr>
          <p:cNvPr id="27" name="26 Cheurón"/>
          <p:cNvSpPr/>
          <p:nvPr/>
        </p:nvSpPr>
        <p:spPr>
          <a:xfrm>
            <a:off x="7972992" y="1844823"/>
            <a:ext cx="1876552" cy="194421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8333601" y="3852685"/>
            <a:ext cx="507831" cy="238462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2100" dirty="0" smtClean="0">
                <a:latin typeface="Candara" pitchFamily="34" charset="0"/>
              </a:rPr>
              <a:t>Escuela Monetarista</a:t>
            </a:r>
            <a:endParaRPr lang="es-PE" sz="2100" dirty="0">
              <a:latin typeface="Candara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598627" y="116632"/>
            <a:ext cx="6864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u="sng" dirty="0" smtClean="0">
                <a:solidFill>
                  <a:schemeClr val="tx2"/>
                </a:solidFill>
                <a:latin typeface="Baskerville Old Face" pitchFamily="18" charset="0"/>
              </a:rPr>
              <a:t>Evolución histórica del pensamiento Económico</a:t>
            </a:r>
            <a:endParaRPr lang="es-PE" sz="3200" u="sng" dirty="0">
              <a:solidFill>
                <a:schemeClr val="tx2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3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  <p:bldP spid="5" grpId="0"/>
      <p:bldP spid="6" grpId="0"/>
      <p:bldP spid="6" grpId="1"/>
      <p:bldP spid="7" grpId="0"/>
      <p:bldP spid="8" grpId="0"/>
      <p:bldP spid="8" grpId="1"/>
      <p:bldP spid="9" grpId="0" animBg="1"/>
      <p:bldP spid="10" grpId="0"/>
      <p:bldP spid="11" grpId="0"/>
      <p:bldP spid="11" grpId="1"/>
      <p:bldP spid="12" grpId="0" animBg="1"/>
      <p:bldP spid="13" grpId="0"/>
      <p:bldP spid="14" grpId="1"/>
      <p:bldP spid="14" grpId="2"/>
      <p:bldP spid="15" grpId="0" animBg="1"/>
      <p:bldP spid="16" grpId="0"/>
      <p:bldP spid="17" grpId="0"/>
      <p:bldP spid="17" grpId="1"/>
      <p:bldP spid="18" grpId="0" animBg="1"/>
      <p:bldP spid="19" grpId="0"/>
      <p:bldP spid="20" grpId="0"/>
      <p:bldP spid="20" grpId="1"/>
      <p:bldP spid="21" grpId="0" animBg="1"/>
      <p:bldP spid="22" grpId="0"/>
      <p:bldP spid="23" grpId="0"/>
      <p:bldP spid="23" grpId="1"/>
      <p:bldP spid="24" grpId="0" animBg="1"/>
      <p:bldP spid="25" grpId="0"/>
      <p:bldP spid="26" grpId="0"/>
      <p:bldP spid="26" grpId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928664" y="260648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 smtClean="0">
                <a:solidFill>
                  <a:srgbClr val="FFC000"/>
                </a:solidFill>
              </a:rPr>
              <a:t>Edad Antigua</a:t>
            </a:r>
            <a:endParaRPr lang="es-PE" sz="6000" dirty="0">
              <a:solidFill>
                <a:srgbClr val="FFC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60512" y="980728"/>
            <a:ext cx="88092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i="1" u="sng" dirty="0" smtClean="0">
                <a:solidFill>
                  <a:schemeClr val="accent6">
                    <a:lumMod val="75000"/>
                  </a:schemeClr>
                </a:solidFill>
              </a:rPr>
              <a:t>Platón: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Considero las ganancias «lucro»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Interés como «males necesarios»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La clase dirigente no debe poseer propiedad privada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Los artesanos si deberían tener derecho a la propiedad privada aunque bajo control administrativo del Estado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2800" b="1" dirty="0" smtClean="0"/>
              <a:t>OBRA DESTACADA :La República</a:t>
            </a:r>
            <a:endParaRPr lang="es-PE" sz="2800" b="1" dirty="0"/>
          </a:p>
        </p:txBody>
      </p:sp>
      <p:pic>
        <p:nvPicPr>
          <p:cNvPr id="4098" name="Picture 2" descr="F:\ \images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96" y="4149080"/>
            <a:ext cx="52101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1168" y="679331"/>
            <a:ext cx="52838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i="1" dirty="0" smtClean="0">
                <a:solidFill>
                  <a:schemeClr val="accent6">
                    <a:lumMod val="75000"/>
                  </a:schemeClr>
                </a:solidFill>
              </a:rPr>
              <a:t>Aristóteles: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No acepto la concepción del Estado del maestro Platón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Mostro interés por una economía administrativa que garantizaba la justicia y la paz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Considero al interés como un rendimiento «no natural»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OBRA DESTACADA:  Ética a Nicómaco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3200" dirty="0" smtClean="0"/>
          </a:p>
          <a:p>
            <a:endParaRPr lang="es-PE" sz="3200" dirty="0"/>
          </a:p>
        </p:txBody>
      </p:sp>
      <p:pic>
        <p:nvPicPr>
          <p:cNvPr id="4099" name="Picture 3" descr="F:\ \650x432-DE_IN87711_945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344" y="1142999"/>
            <a:ext cx="439176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53161" y="384026"/>
            <a:ext cx="2799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>
                <a:solidFill>
                  <a:srgbClr val="FFC000"/>
                </a:solidFill>
              </a:rPr>
              <a:t>Edad</a:t>
            </a:r>
            <a:r>
              <a:rPr lang="es-PE" sz="4400" dirty="0" smtClean="0">
                <a:solidFill>
                  <a:srgbClr val="FFC000"/>
                </a:solidFill>
              </a:rPr>
              <a:t> Media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64568" y="1318121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La forma dominante de la organización económica fue el feudalismo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Los pensadores medievales condenaron la «usura» como el mecanismo de ganancias generadas por el uso del dinero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Reconocieron el interés como un reembolso por una perdida o un pago atrasado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00472" y="1168062"/>
            <a:ext cx="58800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Tomas de Aquino (1225-1274)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Mejoro la teoría del trabajo de su maestro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Introduce la idea de las necesidades humanas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3600" dirty="0">
                <a:ln>
                  <a:solidFill>
                    <a:schemeClr val="tx2">
                      <a:lumMod val="50000"/>
                    </a:schemeClr>
                  </a:solidFill>
                </a:ln>
              </a:rPr>
              <a:t>El interés por la justicia lleva al desarrollo del «precio justo»</a:t>
            </a:r>
          </a:p>
        </p:txBody>
      </p:sp>
      <p:pic>
        <p:nvPicPr>
          <p:cNvPr id="2050" name="Picture 2" descr="F:\ \images (6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5"/>
          <a:stretch/>
        </p:blipFill>
        <p:spPr bwMode="auto">
          <a:xfrm>
            <a:off x="5529064" y="1662580"/>
            <a:ext cx="4039899" cy="35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4" grpId="2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895143" y="489446"/>
            <a:ext cx="6115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rgbClr val="FFC000"/>
                </a:solidFill>
              </a:rPr>
              <a:t>Escuela Mercantilista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20552" y="162880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4400" dirty="0" smtClean="0"/>
              <a:t>La riqueza no se fija en la producción sino en el comercio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4400" dirty="0" smtClean="0"/>
              <a:t>Ingresaba al país mayor cantidad de dinero y salía lo menos posible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4400" dirty="0" smtClean="0"/>
              <a:t>Implementaron una política proteccionista</a:t>
            </a:r>
            <a:endParaRPr lang="es-PE" sz="4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53830" y="1213301"/>
            <a:ext cx="467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Representantes:</a:t>
            </a:r>
            <a:endParaRPr lang="es-PE" sz="4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F:\ \grandes-pensadores-de-la-economa-16-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348880"/>
            <a:ext cx="5328592" cy="39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 \unname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77" y="2792966"/>
            <a:ext cx="3096344" cy="38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 \images (7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2913865"/>
            <a:ext cx="2880320" cy="358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53830" y="2097608"/>
            <a:ext cx="448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75000"/>
                  </a:schemeClr>
                </a:solidFill>
              </a:rPr>
              <a:t>Antoine de Montchretien</a:t>
            </a:r>
            <a:endParaRPr lang="es-PE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9638" y="2103865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accent6">
                    <a:lumMod val="75000"/>
                  </a:schemeClr>
                </a:solidFill>
              </a:rPr>
              <a:t>Thomas Mun</a:t>
            </a:r>
            <a:endParaRPr lang="es-PE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2"/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USER\Desktop\hoy\images (3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20245" r="61135" b="19395"/>
          <a:stretch/>
        </p:blipFill>
        <p:spPr bwMode="auto">
          <a:xfrm>
            <a:off x="488504" y="1621751"/>
            <a:ext cx="3816424" cy="36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76736" y="404663"/>
            <a:ext cx="497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>
                <a:solidFill>
                  <a:srgbClr val="FFC000"/>
                </a:solidFill>
              </a:rPr>
              <a:t>Escuela Fisiocrática</a:t>
            </a:r>
            <a:endParaRPr lang="es-PE" sz="4800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72479" y="1235660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Surge en Francia en el S. XVIII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Plantea que la riqueza se encuentra en el mayor aprovechamiento del factor tierra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Se convierte en la primera «escuela de pensamiento»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Fisiocracia = gobierno de la naturaleza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3600" dirty="0" smtClean="0"/>
              <a:t>La producción significa creación de un excedente</a:t>
            </a:r>
          </a:p>
          <a:p>
            <a:pPr marL="285750" indent="-285750">
              <a:buFont typeface="Arial" pitchFamily="34" charset="0"/>
              <a:buChar char="•"/>
            </a:pPr>
            <a:endParaRPr lang="es-PE" sz="360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4592959" y="1843950"/>
            <a:ext cx="4816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/>
              <a:t>Francis </a:t>
            </a:r>
            <a:r>
              <a:rPr lang="es-PE" sz="4000" dirty="0"/>
              <a:t>Q</a:t>
            </a:r>
            <a:r>
              <a:rPr lang="es-PE" sz="4000" dirty="0" smtClean="0"/>
              <a:t>uesnay 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Líder intelectual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Denomino la TABLA ECONOMICA 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2492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hoy\100-fondos-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\Desktop\hoy\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916832"/>
            <a:ext cx="3168352" cy="306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hoy\David-Ricard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6" y="1700808"/>
            <a:ext cx="4303564" cy="364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833736" y="-86618"/>
            <a:ext cx="4351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 smtClean="0">
                <a:solidFill>
                  <a:srgbClr val="FFC000"/>
                </a:solidFill>
              </a:rPr>
              <a:t>Escuela Clásica</a:t>
            </a:r>
            <a:endParaRPr lang="es-PE" sz="5400" dirty="0">
              <a:solidFill>
                <a:srgbClr val="FFC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48544" y="1340768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Plantea una Economía de libre comercio sin intervención del Estado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Aparece a finales del S. XVIII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Distinguieron el valor de uso y el valor de cambio en los bienes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4000" dirty="0" smtClean="0"/>
              <a:t>Se tenia que aumentar el factor trabajo y el grado de su productividad</a:t>
            </a:r>
          </a:p>
          <a:p>
            <a:pPr marL="285750" indent="-285750">
              <a:buFont typeface="Wingdings" pitchFamily="2" charset="2"/>
              <a:buChar char="ü"/>
            </a:pPr>
            <a:endParaRPr lang="es-PE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28464" y="872128"/>
            <a:ext cx="65358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ADAM SMITH (1723-1790):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ES considerado el padre de la economía por su libro «Investigación sobre la naturaleza y causa de las riquezas de las naciones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La teoría del valor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Valor de uso y el valor de cambio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200" dirty="0" smtClean="0"/>
              <a:t>Reporta tres ventajas: aumento de la habilidad y la destreza de cada trabajador ,ahorro de tiempo, la invención de la máquina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00972" y="908720"/>
            <a:ext cx="4968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/>
              <a:t>David Ricardo(1772-1823):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Sistema de pensamiento en tres pilares: teoría de la renta, el principio de la población de Malthus, los salarios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PE" sz="3600" dirty="0" smtClean="0"/>
              <a:t>Abordo el estudio de comercio internacional 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4028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5" grpId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1043</TotalTime>
  <Words>788</Words>
  <Application>Microsoft Office PowerPoint</Application>
  <PresentationFormat>A4 (210 x 297 mm)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Arial Unicode MS</vt:lpstr>
      <vt:lpstr>Agency FB</vt:lpstr>
      <vt:lpstr>Algerian</vt:lpstr>
      <vt:lpstr>Arial</vt:lpstr>
      <vt:lpstr>Bahnschrift SemiBold</vt:lpstr>
      <vt:lpstr>Baskerville Old Face</vt:lpstr>
      <vt:lpstr>Candara</vt:lpstr>
      <vt:lpstr>Century Gothic</vt:lpstr>
      <vt:lpstr>David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HENRY DEL CARPIO</cp:lastModifiedBy>
  <cp:revision>60</cp:revision>
  <dcterms:created xsi:type="dcterms:W3CDTF">2017-11-03T22:37:55Z</dcterms:created>
  <dcterms:modified xsi:type="dcterms:W3CDTF">2020-05-07T20:34:04Z</dcterms:modified>
</cp:coreProperties>
</file>