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20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15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1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323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42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811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394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545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769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51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460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225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5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193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638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066-D8C4-413B-A2B0-F4EC211B2BF2}" type="datetimeFigureOut">
              <a:rPr lang="es-PE" smtClean="0"/>
              <a:t>05/05/2020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4C6925-8182-41AB-AD8F-4A6879A38B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250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15002" y="421781"/>
            <a:ext cx="72757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I.E.P. NUEVO PITÁGORAS</a:t>
            </a:r>
            <a:endParaRPr lang="es-ES" sz="5400" b="1" dirty="0">
              <a:ln w="13462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Imagen 2" descr="nuevo logo de pitagoras"/>
          <p:cNvPicPr/>
          <p:nvPr/>
        </p:nvPicPr>
        <p:blipFill>
          <a:blip r:embed="rId2"/>
          <a:srcRect r="2325"/>
          <a:stretch>
            <a:fillRect/>
          </a:stretch>
        </p:blipFill>
        <p:spPr bwMode="auto">
          <a:xfrm>
            <a:off x="1498002" y="363933"/>
            <a:ext cx="909022" cy="1026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1167502" y="2008936"/>
            <a:ext cx="699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TEMA: </a:t>
            </a:r>
            <a:r>
              <a:rPr lang="es-PE" sz="2800" b="1" dirty="0" smtClean="0">
                <a:latin typeface="Bell MT" panose="02020503060305020303" pitchFamily="18" charset="0"/>
              </a:rPr>
              <a:t>“SEGMENTO Y PUNTO MEDIO”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167502" y="4950223"/>
            <a:ext cx="771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PROFESORA: </a:t>
            </a:r>
            <a:r>
              <a:rPr lang="es-PE" sz="2800" b="1" dirty="0">
                <a:latin typeface="Bell MT" panose="02020503060305020303" pitchFamily="18" charset="0"/>
              </a:rPr>
              <a:t>LIC. JIMKY </a:t>
            </a:r>
            <a:r>
              <a:rPr lang="es-PE" sz="2800" b="1" dirty="0" smtClean="0">
                <a:latin typeface="Bell MT" panose="02020503060305020303" pitchFamily="18" charset="0"/>
              </a:rPr>
              <a:t>PÉREZ </a:t>
            </a:r>
            <a:r>
              <a:rPr lang="es-PE" sz="2800" b="1" dirty="0">
                <a:latin typeface="Bell MT" panose="02020503060305020303" pitchFamily="18" charset="0"/>
              </a:rPr>
              <a:t>HURTADO</a:t>
            </a:r>
          </a:p>
        </p:txBody>
      </p:sp>
      <p:sp>
        <p:nvSpPr>
          <p:cNvPr id="6" name="CuadroTexto 5"/>
          <p:cNvSpPr txBox="1"/>
          <p:nvPr/>
        </p:nvSpPr>
        <p:spPr>
          <a:xfrm flipH="1">
            <a:off x="1240471" y="2810445"/>
            <a:ext cx="5655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CURSO: </a:t>
            </a:r>
            <a:r>
              <a:rPr lang="es-PE" sz="2800" b="1" dirty="0" smtClean="0">
                <a:latin typeface="Bell MT" panose="02020503060305020303" pitchFamily="18" charset="0"/>
              </a:rPr>
              <a:t>GEOMETRIA</a:t>
            </a:r>
            <a:endParaRPr lang="es-PE" sz="2800" b="1" dirty="0">
              <a:latin typeface="Bell MT" panose="02020503060305020303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471" y="3733215"/>
            <a:ext cx="4493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GRADO: </a:t>
            </a:r>
            <a:r>
              <a:rPr lang="es-PE" sz="4800" b="1" dirty="0" smtClean="0">
                <a:latin typeface="Bell MT" panose="02020503060305020303" pitchFamily="18" charset="0"/>
              </a:rPr>
              <a:t>3</a:t>
            </a:r>
            <a:r>
              <a:rPr lang="es-PE" sz="2800" b="1" dirty="0">
                <a:latin typeface="Bell MT" panose="02020503060305020303" pitchFamily="18" charset="0"/>
              </a:rPr>
              <a:t>ero</a:t>
            </a:r>
            <a:r>
              <a:rPr lang="es-PE" sz="2800" b="1" dirty="0" smtClean="0">
                <a:latin typeface="Bell MT" panose="02020503060305020303" pitchFamily="18" charset="0"/>
              </a:rPr>
              <a:t> </a:t>
            </a:r>
            <a:r>
              <a:rPr lang="es-PE" sz="2800" b="1" dirty="0">
                <a:latin typeface="Bell MT" panose="02020503060305020303" pitchFamily="18" charset="0"/>
              </a:rPr>
              <a:t>PRIMARIA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938497" y="1363980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06/05/2020</a:t>
            </a:r>
            <a:endParaRPr lang="es-PE" sz="28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pic>
        <p:nvPicPr>
          <p:cNvPr id="1026" name="Picture 2" descr="GEOMETRÍA - MATEMÁ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102" y="2405805"/>
            <a:ext cx="3098613" cy="25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948740" y="1036989"/>
            <a:ext cx="104615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Es una porción de recta comprendida entre dos puntos y puede </a:t>
            </a:r>
            <a:endParaRPr lang="es-PE" sz="2800" dirty="0" smtClean="0"/>
          </a:p>
          <a:p>
            <a:r>
              <a:rPr lang="es-PE" sz="2800" dirty="0" smtClean="0"/>
              <a:t>ser </a:t>
            </a:r>
            <a:r>
              <a:rPr lang="es-PE" sz="2800" dirty="0"/>
              <a:t>medido.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3167026" y="2391951"/>
            <a:ext cx="5320390" cy="672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3738283" y="2338162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7752862" y="2308146"/>
            <a:ext cx="174812" cy="174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/>
          <p:cNvSpPr/>
          <p:nvPr/>
        </p:nvSpPr>
        <p:spPr>
          <a:xfrm>
            <a:off x="3526002" y="1751300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609426" y="1751300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ector recto 13"/>
          <p:cNvCxnSpPr/>
          <p:nvPr/>
        </p:nvCxnSpPr>
        <p:spPr>
          <a:xfrm flipV="1">
            <a:off x="3825689" y="2710968"/>
            <a:ext cx="4014579" cy="1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3832414" y="2597279"/>
            <a:ext cx="0" cy="303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7867162" y="2570385"/>
            <a:ext cx="0" cy="35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456089" y="2755517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cm</a:t>
            </a:r>
            <a:endParaRPr lang="es-PE" sz="3200" dirty="0"/>
          </a:p>
        </p:txBody>
      </p:sp>
      <p:sp>
        <p:nvSpPr>
          <p:cNvPr id="21" name="Rectángulo 20"/>
          <p:cNvSpPr/>
          <p:nvPr/>
        </p:nvSpPr>
        <p:spPr>
          <a:xfrm>
            <a:off x="3549033" y="4119846"/>
            <a:ext cx="22781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 = 16 cm</a:t>
            </a:r>
            <a:endParaRPr lang="es-E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3549033" y="4119846"/>
            <a:ext cx="5883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832414" y="350821"/>
            <a:ext cx="3301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dirty="0" smtClean="0">
                <a:solidFill>
                  <a:srgbClr val="FF0000"/>
                </a:solidFill>
              </a:rPr>
              <a:t>EL SEGMENTO</a:t>
            </a:r>
            <a:endParaRPr lang="es-PE" sz="4000" dirty="0">
              <a:solidFill>
                <a:srgbClr val="FF000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377163" y="3791907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>
                <a:solidFill>
                  <a:schemeClr val="accent2">
                    <a:lumMod val="75000"/>
                  </a:schemeClr>
                </a:solidFill>
              </a:rPr>
              <a:t>Notación: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610399" y="5237747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>
                <a:solidFill>
                  <a:schemeClr val="accent2">
                    <a:lumMod val="75000"/>
                  </a:schemeClr>
                </a:solidFill>
              </a:rPr>
              <a:t>Se lee:</a:t>
            </a:r>
            <a:endParaRPr lang="es-PE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073872" y="5706032"/>
            <a:ext cx="48187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Segmento AB mide 16 cm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74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81635" y="646674"/>
            <a:ext cx="249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>
                <a:solidFill>
                  <a:srgbClr val="FF0000"/>
                </a:solidFill>
              </a:rPr>
              <a:t>PUNTO MEDIO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1635" y="1317812"/>
            <a:ext cx="877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Es el punto que divide en partes iguales al </a:t>
            </a:r>
            <a:r>
              <a:rPr lang="es-PE" sz="2800" dirty="0" smtClean="0"/>
              <a:t>segmento.</a:t>
            </a:r>
            <a:endParaRPr lang="es-PE" sz="28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662518" y="2622176"/>
            <a:ext cx="4693023" cy="134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2514600" y="2548217"/>
            <a:ext cx="147918" cy="1479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/>
          <p:cNvSpPr/>
          <p:nvPr/>
        </p:nvSpPr>
        <p:spPr>
          <a:xfrm>
            <a:off x="4935070" y="2554941"/>
            <a:ext cx="147918" cy="14791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0070C0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7355540" y="2561665"/>
            <a:ext cx="147918" cy="1479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2029711" y="209895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7503458" y="213379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/>
              <a:t>B</a:t>
            </a:r>
            <a:endParaRPr lang="es-PE" sz="28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789257" y="293503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0070C0"/>
                </a:solidFill>
              </a:rPr>
              <a:t>M</a:t>
            </a:r>
            <a:endParaRPr lang="es-PE" sz="2800" dirty="0">
              <a:solidFill>
                <a:srgbClr val="0070C0"/>
              </a:solidFill>
            </a:endParaRPr>
          </a:p>
        </p:txBody>
      </p:sp>
      <p:cxnSp>
        <p:nvCxnSpPr>
          <p:cNvPr id="14" name="Conector recto 13"/>
          <p:cNvCxnSpPr>
            <a:stCxn id="10" idx="3"/>
            <a:endCxn id="11" idx="1"/>
          </p:cNvCxnSpPr>
          <p:nvPr/>
        </p:nvCxnSpPr>
        <p:spPr>
          <a:xfrm>
            <a:off x="2425973" y="2360566"/>
            <a:ext cx="5077485" cy="348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7355539" y="2239847"/>
            <a:ext cx="0" cy="254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588559" y="2239847"/>
            <a:ext cx="0" cy="254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588559" y="2840388"/>
            <a:ext cx="0" cy="261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7429499" y="2823882"/>
            <a:ext cx="0" cy="3092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5009029" y="2848970"/>
            <a:ext cx="0" cy="261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2588559" y="2929635"/>
            <a:ext cx="4840940" cy="180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4498077" y="204434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10 cm</a:t>
            </a:r>
            <a:endParaRPr lang="es-PE" dirty="0"/>
          </a:p>
        </p:txBody>
      </p:sp>
      <p:sp>
        <p:nvSpPr>
          <p:cNvPr id="45" name="CuadroTexto 44"/>
          <p:cNvSpPr txBox="1"/>
          <p:nvPr/>
        </p:nvSpPr>
        <p:spPr>
          <a:xfrm>
            <a:off x="3348110" y="291733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5 cm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5966820" y="296126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rgbClr val="FF0000"/>
                </a:solidFill>
              </a:rPr>
              <a:t>5 cm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1596813" y="3792071"/>
            <a:ext cx="7371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Si </a:t>
            </a:r>
            <a:r>
              <a:rPr lang="es-PE" sz="2800" dirty="0">
                <a:solidFill>
                  <a:srgbClr val="0070C0"/>
                </a:solidFill>
              </a:rPr>
              <a:t>M</a:t>
            </a:r>
            <a:r>
              <a:rPr lang="es-PE" sz="2800" dirty="0"/>
              <a:t> es punto medio de AB entonces </a:t>
            </a:r>
            <a:r>
              <a:rPr lang="es-PE" sz="2800" dirty="0" smtClean="0"/>
              <a:t>AM = </a:t>
            </a:r>
            <a:r>
              <a:rPr lang="es-PE" sz="2800" dirty="0"/>
              <a:t>MB</a:t>
            </a:r>
          </a:p>
        </p:txBody>
      </p:sp>
      <p:cxnSp>
        <p:nvCxnSpPr>
          <p:cNvPr id="49" name="Conector recto 48"/>
          <p:cNvCxnSpPr/>
          <p:nvPr/>
        </p:nvCxnSpPr>
        <p:spPr>
          <a:xfrm>
            <a:off x="5499847" y="3855039"/>
            <a:ext cx="363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V="1">
            <a:off x="7503458" y="3818966"/>
            <a:ext cx="379667" cy="15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8355106" y="3812242"/>
            <a:ext cx="345141" cy="6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2442664" y="5043920"/>
            <a:ext cx="1592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/>
              <a:t>AB = 10  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4952215" y="506127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AM = 5 cm y MB = 5 cm </a:t>
            </a:r>
          </a:p>
        </p:txBody>
      </p:sp>
      <p:sp>
        <p:nvSpPr>
          <p:cNvPr id="60" name="Flecha derecha 59"/>
          <p:cNvSpPr/>
          <p:nvPr/>
        </p:nvSpPr>
        <p:spPr>
          <a:xfrm>
            <a:off x="4029707" y="5186492"/>
            <a:ext cx="637071" cy="238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1" name="Conector recto 60"/>
          <p:cNvCxnSpPr/>
          <p:nvPr/>
        </p:nvCxnSpPr>
        <p:spPr>
          <a:xfrm>
            <a:off x="2588559" y="5043920"/>
            <a:ext cx="363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5082988" y="5061278"/>
            <a:ext cx="363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7066428" y="5038498"/>
            <a:ext cx="363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14400" y="606333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u="sng" dirty="0" smtClean="0">
                <a:solidFill>
                  <a:srgbClr val="FF0000"/>
                </a:solidFill>
              </a:rPr>
              <a:t>EJERCICIOS</a:t>
            </a:r>
            <a:endParaRPr lang="es-PE" sz="2800" b="1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14400" y="1442996"/>
            <a:ext cx="4838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1. Calcular x, si M es punto medio de PQ</a:t>
            </a:r>
            <a:endParaRPr lang="es-PE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10063" y="4186517"/>
            <a:ext cx="483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2. Calcular x, si M es punto medio de CD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48" y="2058849"/>
            <a:ext cx="4429125" cy="904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95" y="4853828"/>
            <a:ext cx="4248150" cy="78105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5266620" y="1442996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5456703" y="4186517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4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3533" y="806823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3</a:t>
            </a:r>
            <a:r>
              <a:rPr lang="es-PE" sz="2000" dirty="0" smtClean="0"/>
              <a:t>. Calcular x, si M es punto medio de RS</a:t>
            </a:r>
            <a:endParaRPr lang="es-PE"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63533" y="3966882"/>
            <a:ext cx="480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/>
              <a:t>4</a:t>
            </a:r>
            <a:r>
              <a:rPr lang="es-PE" sz="2000" dirty="0" smtClean="0"/>
              <a:t>. Calcular x, si M es punto medio de AB</a:t>
            </a:r>
            <a:endParaRPr lang="es-PE" sz="2000" dirty="0"/>
          </a:p>
        </p:txBody>
      </p:sp>
      <p:cxnSp>
        <p:nvCxnSpPr>
          <p:cNvPr id="4" name="Conector recto 3"/>
          <p:cNvCxnSpPr/>
          <p:nvPr/>
        </p:nvCxnSpPr>
        <p:spPr>
          <a:xfrm>
            <a:off x="5235243" y="806823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>
            <a:off x="5235243" y="3966882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3" y="1471381"/>
            <a:ext cx="4229100" cy="733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93" y="4595483"/>
            <a:ext cx="4171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8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63533" y="806823"/>
            <a:ext cx="452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5. Si M es punto medio EF, calcular EF</a:t>
            </a:r>
            <a:endParaRPr lang="es-PE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863533" y="3863788"/>
            <a:ext cx="4591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6. Si M es punto medio AB, calcular AB</a:t>
            </a:r>
            <a:endParaRPr lang="es-PE" sz="20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3576918" y="806823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4954781" y="820270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3576918" y="3868270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954781" y="3841376"/>
            <a:ext cx="30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87" y="1621770"/>
            <a:ext cx="4381500" cy="7905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74" y="4635812"/>
            <a:ext cx="4276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0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177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Bell MT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12</cp:revision>
  <dcterms:created xsi:type="dcterms:W3CDTF">2020-05-05T20:42:06Z</dcterms:created>
  <dcterms:modified xsi:type="dcterms:W3CDTF">2020-05-05T22:09:06Z</dcterms:modified>
</cp:coreProperties>
</file>