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71" r:id="rId3"/>
    <p:sldId id="272" r:id="rId4"/>
    <p:sldId id="273" r:id="rId5"/>
    <p:sldId id="274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2CF07-DCFD-4983-B349-892637C7B1A1}" type="datetimeFigureOut">
              <a:rPr lang="es-PE" smtClean="0"/>
              <a:t>03/05/2020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B7A6064-165D-4752-89A4-0A303897879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074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2CF07-DCFD-4983-B349-892637C7B1A1}" type="datetimeFigureOut">
              <a:rPr lang="es-PE" smtClean="0"/>
              <a:t>03/05/2020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7A6064-165D-4752-89A4-0A303897879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9325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2CF07-DCFD-4983-B349-892637C7B1A1}" type="datetimeFigureOut">
              <a:rPr lang="es-PE" smtClean="0"/>
              <a:t>03/05/2020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7A6064-165D-4752-89A4-0A303897879B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0926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2CF07-DCFD-4983-B349-892637C7B1A1}" type="datetimeFigureOut">
              <a:rPr lang="es-PE" smtClean="0"/>
              <a:t>03/05/2020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7A6064-165D-4752-89A4-0A303897879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8906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2CF07-DCFD-4983-B349-892637C7B1A1}" type="datetimeFigureOut">
              <a:rPr lang="es-PE" smtClean="0"/>
              <a:t>03/05/2020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7A6064-165D-4752-89A4-0A303897879B}" type="slidenum">
              <a:rPr lang="es-PE" smtClean="0"/>
              <a:t>‹Nº›</a:t>
            </a:fld>
            <a:endParaRPr lang="es-P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3051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2CF07-DCFD-4983-B349-892637C7B1A1}" type="datetimeFigureOut">
              <a:rPr lang="es-PE" smtClean="0"/>
              <a:t>03/05/2020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7A6064-165D-4752-89A4-0A303897879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29400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2CF07-DCFD-4983-B349-892637C7B1A1}" type="datetimeFigureOut">
              <a:rPr lang="es-PE" smtClean="0"/>
              <a:t>03/05/2020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6064-165D-4752-89A4-0A303897879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8016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2CF07-DCFD-4983-B349-892637C7B1A1}" type="datetimeFigureOut">
              <a:rPr lang="es-PE" smtClean="0"/>
              <a:t>03/05/2020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6064-165D-4752-89A4-0A303897879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355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2CF07-DCFD-4983-B349-892637C7B1A1}" type="datetimeFigureOut">
              <a:rPr lang="es-PE" smtClean="0"/>
              <a:t>03/05/2020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6064-165D-4752-89A4-0A303897879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243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2CF07-DCFD-4983-B349-892637C7B1A1}" type="datetimeFigureOut">
              <a:rPr lang="es-PE" smtClean="0"/>
              <a:t>03/05/2020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7A6064-165D-4752-89A4-0A303897879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6102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2CF07-DCFD-4983-B349-892637C7B1A1}" type="datetimeFigureOut">
              <a:rPr lang="es-PE" smtClean="0"/>
              <a:t>03/05/2020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B7A6064-165D-4752-89A4-0A303897879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997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2CF07-DCFD-4983-B349-892637C7B1A1}" type="datetimeFigureOut">
              <a:rPr lang="es-PE" smtClean="0"/>
              <a:t>03/05/2020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B7A6064-165D-4752-89A4-0A303897879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5977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2CF07-DCFD-4983-B349-892637C7B1A1}" type="datetimeFigureOut">
              <a:rPr lang="es-PE" smtClean="0"/>
              <a:t>03/05/2020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6064-165D-4752-89A4-0A303897879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535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2CF07-DCFD-4983-B349-892637C7B1A1}" type="datetimeFigureOut">
              <a:rPr lang="es-PE" smtClean="0"/>
              <a:t>03/05/2020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6064-165D-4752-89A4-0A303897879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04743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2CF07-DCFD-4983-B349-892637C7B1A1}" type="datetimeFigureOut">
              <a:rPr lang="es-PE" smtClean="0"/>
              <a:t>03/05/2020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6064-165D-4752-89A4-0A303897879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83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2CF07-DCFD-4983-B349-892637C7B1A1}" type="datetimeFigureOut">
              <a:rPr lang="es-PE" smtClean="0"/>
              <a:t>03/05/2020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7A6064-165D-4752-89A4-0A303897879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8020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2CF07-DCFD-4983-B349-892637C7B1A1}" type="datetimeFigureOut">
              <a:rPr lang="es-PE" smtClean="0"/>
              <a:t>03/05/2020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B7A6064-165D-4752-89A4-0A303897879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142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55375" y="349961"/>
            <a:ext cx="102704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400" b="1" u="sng" dirty="0" smtClean="0">
                <a:solidFill>
                  <a:srgbClr val="FF0000"/>
                </a:solidFill>
              </a:rPr>
              <a:t>ÁNGULOS</a:t>
            </a:r>
            <a:endParaRPr lang="es-PE" sz="2400" b="1" u="sng" dirty="0">
              <a:solidFill>
                <a:srgbClr val="FF0000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945454" y="1960562"/>
            <a:ext cx="4299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400" b="1" u="sng" dirty="0">
                <a:solidFill>
                  <a:srgbClr val="FF0000"/>
                </a:solidFill>
              </a:rPr>
              <a:t>Elementos de un ángulo</a:t>
            </a:r>
            <a:r>
              <a:rPr lang="es-PE" sz="2400" b="1" u="sng" dirty="0" smtClean="0">
                <a:solidFill>
                  <a:srgbClr val="FF0000"/>
                </a:solidFill>
              </a:rPr>
              <a:t>:</a:t>
            </a:r>
          </a:p>
          <a:p>
            <a:endParaRPr lang="es-PE" sz="2400" b="1" u="sng" dirty="0">
              <a:solidFill>
                <a:srgbClr val="FF0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119" y="2123840"/>
            <a:ext cx="1802948" cy="1700249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918779" y="3980772"/>
            <a:ext cx="49610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400" b="1" u="sng" dirty="0" smtClean="0">
                <a:solidFill>
                  <a:srgbClr val="FF0000"/>
                </a:solidFill>
              </a:rPr>
              <a:t>Clasificación </a:t>
            </a:r>
            <a:r>
              <a:rPr lang="es-PE" sz="2400" b="1" u="sng" dirty="0" smtClean="0">
                <a:solidFill>
                  <a:srgbClr val="FF0000"/>
                </a:solidFill>
              </a:rPr>
              <a:t>según su medida:</a:t>
            </a:r>
            <a:endParaRPr lang="es-PE" sz="2400" b="1" u="sng" dirty="0" smtClean="0">
              <a:solidFill>
                <a:srgbClr val="FF0000"/>
              </a:solidFill>
            </a:endParaRPr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2408806" y="2710647"/>
            <a:ext cx="3313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3234328" y="2716814"/>
            <a:ext cx="3578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1478757" y="800510"/>
            <a:ext cx="9983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Un ángulo es una figura geométrica formada por dos rayos que tienen el mismo origen, </a:t>
            </a:r>
            <a:r>
              <a:rPr lang="es-PE" sz="2400" dirty="0" smtClean="0"/>
              <a:t>llamado vértice</a:t>
            </a:r>
            <a:r>
              <a:rPr lang="es-PE" sz="2400" dirty="0"/>
              <a:t>. </a:t>
            </a:r>
            <a:r>
              <a:rPr lang="es-PE" sz="2400" dirty="0" smtClean="0"/>
              <a:t>Los ángulos </a:t>
            </a:r>
            <a:r>
              <a:rPr lang="es-PE" sz="2400" dirty="0"/>
              <a:t>se miden en gra</a:t>
            </a:r>
            <a:r>
              <a:rPr lang="es-PE" sz="2400" dirty="0"/>
              <a:t>dos </a:t>
            </a:r>
            <a:r>
              <a:rPr lang="es-PE" sz="2400" dirty="0"/>
              <a:t>sexagesimales </a:t>
            </a:r>
            <a:r>
              <a:rPr lang="es-PE" sz="2400" dirty="0" smtClean="0"/>
              <a:t>(°).</a:t>
            </a:r>
            <a:endParaRPr lang="es-PE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ángulo 8"/>
              <p:cNvSpPr/>
              <p:nvPr/>
            </p:nvSpPr>
            <p:spPr>
              <a:xfrm>
                <a:off x="8355904" y="2573021"/>
                <a:ext cx="16933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PE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∢</m:t>
                    </m:r>
                    <m:r>
                      <a:rPr lang="es-PE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PE" sz="2400">
                        <a:latin typeface="Cambria Math" panose="02040503050406030204" pitchFamily="18" charset="0"/>
                      </a:rPr>
                      <m:t>𝐴𝑂𝐵</m:t>
                    </m:r>
                  </m:oMath>
                </a14:m>
                <a:r>
                  <a:rPr lang="es-PE" sz="2400" dirty="0"/>
                  <a:t> = </a:t>
                </a:r>
                <a:r>
                  <a:rPr lang="el-G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α</a:t>
                </a:r>
                <a:r>
                  <a:rPr lang="es-PE" sz="2400" dirty="0"/>
                  <a:t> </a:t>
                </a:r>
              </a:p>
            </p:txBody>
          </p:sp>
        </mc:Choice>
        <mc:Fallback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904" y="2573021"/>
                <a:ext cx="1693349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10526" b="-3026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/>
          <p:cNvSpPr txBox="1"/>
          <p:nvPr/>
        </p:nvSpPr>
        <p:spPr>
          <a:xfrm>
            <a:off x="8266091" y="2150452"/>
            <a:ext cx="1397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Notación: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7017593" y="4349947"/>
            <a:ext cx="2858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400" dirty="0"/>
              <a:t>2. </a:t>
            </a:r>
            <a:r>
              <a:rPr lang="es-PE" sz="2400" dirty="0"/>
              <a:t>Ángulo </a:t>
            </a:r>
            <a:r>
              <a:rPr lang="es-PE" sz="2400" dirty="0" smtClean="0"/>
              <a:t>Obtuso:</a:t>
            </a:r>
            <a:endParaRPr lang="es-PE" sz="2400" dirty="0"/>
          </a:p>
        </p:txBody>
      </p:sp>
      <p:sp>
        <p:nvSpPr>
          <p:cNvPr id="17" name="Rectángulo 16"/>
          <p:cNvSpPr/>
          <p:nvPr/>
        </p:nvSpPr>
        <p:spPr>
          <a:xfrm>
            <a:off x="918779" y="4561526"/>
            <a:ext cx="24449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400" dirty="0"/>
              <a:t>1. </a:t>
            </a:r>
            <a:r>
              <a:rPr lang="es-PE" sz="2400" dirty="0"/>
              <a:t>Ángulo </a:t>
            </a:r>
            <a:r>
              <a:rPr lang="es-PE" sz="2400" dirty="0" smtClean="0"/>
              <a:t>Nulo:</a:t>
            </a:r>
            <a:endParaRPr lang="es-PE" sz="2400" dirty="0"/>
          </a:p>
        </p:txBody>
      </p:sp>
      <p:sp>
        <p:nvSpPr>
          <p:cNvPr id="18" name="Rectángulo 17"/>
          <p:cNvSpPr/>
          <p:nvPr/>
        </p:nvSpPr>
        <p:spPr>
          <a:xfrm>
            <a:off x="1094213" y="2661354"/>
            <a:ext cx="35973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400" dirty="0"/>
              <a:t>- Lados: AO y OB</a:t>
            </a:r>
            <a:br>
              <a:rPr lang="es-PE" sz="2400" dirty="0"/>
            </a:br>
            <a:r>
              <a:rPr lang="es-PE" sz="2400" dirty="0"/>
              <a:t>- Vértice: O</a:t>
            </a:r>
            <a:br>
              <a:rPr lang="es-PE" sz="2400" dirty="0"/>
            </a:br>
            <a:r>
              <a:rPr lang="es-PE" sz="2400" dirty="0"/>
              <a:t>- Ángulo: 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endParaRPr lang="es-P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8738" y="4772516"/>
            <a:ext cx="2095908" cy="1868263"/>
          </a:xfrm>
          <a:prstGeom prst="rect">
            <a:avLst/>
          </a:prstGeom>
        </p:spPr>
      </p:pic>
      <p:pic>
        <p:nvPicPr>
          <p:cNvPr id="21" name="Picture 8" descr="CLASIFICACIÓN DE LOS ÁNGULO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757" y="5023191"/>
            <a:ext cx="2828261" cy="119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15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688873" y="676260"/>
            <a:ext cx="27174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400" dirty="0"/>
              <a:t>3. Ángulo </a:t>
            </a:r>
            <a:r>
              <a:rPr lang="es-PE" sz="2400" dirty="0"/>
              <a:t>Agudo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7396732" y="676260"/>
            <a:ext cx="24849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400" dirty="0"/>
              <a:t>4. Ángulo </a:t>
            </a:r>
            <a:r>
              <a:rPr lang="es-PE" sz="2400" dirty="0"/>
              <a:t>Llano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481557" y="3608784"/>
            <a:ext cx="25747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400" dirty="0"/>
              <a:t>5. Ángulo </a:t>
            </a:r>
            <a:r>
              <a:rPr lang="es-PE" sz="2400" dirty="0"/>
              <a:t>Recto</a:t>
            </a:r>
          </a:p>
        </p:txBody>
      </p:sp>
      <p:sp>
        <p:nvSpPr>
          <p:cNvPr id="5" name="Rectángulo 4"/>
          <p:cNvSpPr/>
          <p:nvPr/>
        </p:nvSpPr>
        <p:spPr>
          <a:xfrm>
            <a:off x="7274149" y="3608783"/>
            <a:ext cx="3828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400" dirty="0"/>
              <a:t>6. Ángulo </a:t>
            </a:r>
            <a:r>
              <a:rPr lang="es-PE" sz="2400" dirty="0"/>
              <a:t>de una Vuelta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73" y="4274723"/>
            <a:ext cx="2160113" cy="221267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873" y="1243816"/>
            <a:ext cx="2757573" cy="216069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0475" y="1243816"/>
            <a:ext cx="2724150" cy="1800225"/>
          </a:xfrm>
          <a:prstGeom prst="rect">
            <a:avLst/>
          </a:prstGeom>
        </p:spPr>
      </p:pic>
      <p:pic>
        <p:nvPicPr>
          <p:cNvPr id="1034" name="Picture 10" descr="🥇▷11 Tipos de Ángulos:【Clasificación de ángulos】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733" y="4274723"/>
            <a:ext cx="2821541" cy="169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6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663059" y="397599"/>
            <a:ext cx="49610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400" b="1" u="sng" dirty="0" smtClean="0">
                <a:solidFill>
                  <a:srgbClr val="FF0000"/>
                </a:solidFill>
              </a:rPr>
              <a:t>Ángulos consecutivos</a:t>
            </a:r>
            <a:r>
              <a:rPr lang="es-PE" sz="2400" b="1" u="sng" dirty="0" smtClean="0">
                <a:solidFill>
                  <a:srgbClr val="FF0000"/>
                </a:solidFill>
              </a:rPr>
              <a:t>:</a:t>
            </a:r>
            <a:endParaRPr lang="es-PE" sz="2400" b="1" u="sng" dirty="0" smtClean="0">
              <a:solidFill>
                <a:srgbClr val="FF00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733" y="1613136"/>
            <a:ext cx="2746191" cy="113826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576" y="1314132"/>
            <a:ext cx="2099069" cy="173626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556733" y="944800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Hallar el valor de x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6678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661441" y="365702"/>
            <a:ext cx="19413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400" b="1" u="sng" dirty="0" smtClean="0">
                <a:solidFill>
                  <a:srgbClr val="FF0000"/>
                </a:solidFill>
              </a:rPr>
              <a:t>EJERCICIOS</a:t>
            </a:r>
            <a:endParaRPr lang="es-PE" sz="2400" b="1" u="sng" dirty="0" smtClean="0">
              <a:solidFill>
                <a:srgbClr val="FF00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81" y="1408472"/>
            <a:ext cx="1813184" cy="1666169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754373" y="827367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Hallar el valor de x: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519" y="4246262"/>
            <a:ext cx="1857375" cy="14382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6468" y="1408472"/>
            <a:ext cx="1295400" cy="12954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8818" y="4065921"/>
            <a:ext cx="1790700" cy="122872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70755" y="140847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1.</a:t>
            </a:r>
            <a:endParaRPr lang="es-PE" dirty="0"/>
          </a:p>
        </p:txBody>
      </p:sp>
      <p:sp>
        <p:nvSpPr>
          <p:cNvPr id="9" name="CuadroTexto 8"/>
          <p:cNvSpPr txBox="1"/>
          <p:nvPr/>
        </p:nvSpPr>
        <p:spPr>
          <a:xfrm>
            <a:off x="6552175" y="140847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2.</a:t>
            </a:r>
            <a:endParaRPr lang="es-PE" dirty="0"/>
          </a:p>
        </p:txBody>
      </p:sp>
      <p:sp>
        <p:nvSpPr>
          <p:cNvPr id="10" name="CuadroTexto 9"/>
          <p:cNvSpPr txBox="1"/>
          <p:nvPr/>
        </p:nvSpPr>
        <p:spPr>
          <a:xfrm>
            <a:off x="470755" y="406592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3.</a:t>
            </a:r>
            <a:endParaRPr lang="es-PE" dirty="0"/>
          </a:p>
        </p:txBody>
      </p:sp>
      <p:sp>
        <p:nvSpPr>
          <p:cNvPr id="11" name="CuadroTexto 10"/>
          <p:cNvSpPr txBox="1"/>
          <p:nvPr/>
        </p:nvSpPr>
        <p:spPr>
          <a:xfrm>
            <a:off x="6363662" y="406159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4.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8250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402" y="516605"/>
            <a:ext cx="1809750" cy="11049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469376" y="51660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5.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110" y="701271"/>
            <a:ext cx="1927522" cy="178818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509084" y="51660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6.</a:t>
            </a:r>
            <a:endParaRPr lang="es-PE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4910" y="3642630"/>
            <a:ext cx="2184723" cy="130861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0079" y="3517568"/>
            <a:ext cx="1530479" cy="1466263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214244" y="351756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7.</a:t>
            </a:r>
            <a:endParaRPr lang="es-PE" dirty="0"/>
          </a:p>
        </p:txBody>
      </p:sp>
      <p:sp>
        <p:nvSpPr>
          <p:cNvPr id="10" name="CuadroTexto 9"/>
          <p:cNvSpPr txBox="1"/>
          <p:nvPr/>
        </p:nvSpPr>
        <p:spPr>
          <a:xfrm>
            <a:off x="6509084" y="367678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8.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390063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586</TotalTime>
  <Words>109</Words>
  <Application>Microsoft Office PowerPoint</Application>
  <PresentationFormat>Panorámica</PresentationFormat>
  <Paragraphs>25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Cambria Math</vt:lpstr>
      <vt:lpstr>Century Gothic</vt:lpstr>
      <vt:lpstr>Wingdings 3</vt:lpstr>
      <vt:lpstr>Espiral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USUARIO21</dc:creator>
  <cp:lastModifiedBy>USUARIO21</cp:lastModifiedBy>
  <cp:revision>48</cp:revision>
  <dcterms:created xsi:type="dcterms:W3CDTF">2020-04-19T21:15:28Z</dcterms:created>
  <dcterms:modified xsi:type="dcterms:W3CDTF">2020-05-04T01:26:41Z</dcterms:modified>
</cp:coreProperties>
</file>