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074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325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926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8906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3051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9400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8016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355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243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610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99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597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535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474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83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802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142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55375" y="349961"/>
            <a:ext cx="10270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u="sng" dirty="0" smtClean="0">
                <a:solidFill>
                  <a:srgbClr val="FF0000"/>
                </a:solidFill>
              </a:rPr>
              <a:t>ÁNGULOS</a:t>
            </a:r>
            <a:endParaRPr lang="es-PE" sz="2400" b="1" u="sng" dirty="0">
              <a:solidFill>
                <a:srgbClr val="FF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945454" y="1960562"/>
            <a:ext cx="4299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u="sng" dirty="0">
                <a:solidFill>
                  <a:srgbClr val="FF0000"/>
                </a:solidFill>
              </a:rPr>
              <a:t>Elementos de un ángulo</a:t>
            </a:r>
            <a:r>
              <a:rPr lang="es-PE" sz="2400" b="1" u="sng" dirty="0" smtClean="0">
                <a:solidFill>
                  <a:srgbClr val="FF0000"/>
                </a:solidFill>
              </a:rPr>
              <a:t>:</a:t>
            </a:r>
          </a:p>
          <a:p>
            <a:endParaRPr lang="es-PE" sz="2400" b="1" u="sng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119" y="2123840"/>
            <a:ext cx="1802948" cy="170024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18779" y="3980772"/>
            <a:ext cx="49610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u="sng" dirty="0" smtClean="0">
                <a:solidFill>
                  <a:srgbClr val="FF0000"/>
                </a:solidFill>
              </a:rPr>
              <a:t>Clasificación según su medida: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2408806" y="2710647"/>
            <a:ext cx="331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3234328" y="2716814"/>
            <a:ext cx="357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478757" y="800510"/>
            <a:ext cx="9983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Un ángulo es una figura geométrica formada por dos rayos que tienen el mismo origen, </a:t>
            </a:r>
            <a:r>
              <a:rPr lang="es-PE" sz="2400" dirty="0" smtClean="0"/>
              <a:t>llamado vértice</a:t>
            </a:r>
            <a:r>
              <a:rPr lang="es-PE" sz="2400" dirty="0"/>
              <a:t>. </a:t>
            </a:r>
            <a:r>
              <a:rPr lang="es-PE" sz="2400" dirty="0" smtClean="0"/>
              <a:t>Los ángulos </a:t>
            </a:r>
            <a:r>
              <a:rPr lang="es-PE" sz="2400" dirty="0"/>
              <a:t>se miden en grados sexagesimales </a:t>
            </a:r>
            <a:r>
              <a:rPr lang="es-PE" sz="2400" dirty="0" smtClean="0"/>
              <a:t>(°).</a:t>
            </a:r>
            <a:endParaRPr lang="es-P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8355904" y="2573021"/>
                <a:ext cx="16933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∢</m:t>
                    </m:r>
                    <m:r>
                      <a:rPr lang="es-P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sz="2400">
                        <a:latin typeface="Cambria Math" panose="02040503050406030204" pitchFamily="18" charset="0"/>
                      </a:rPr>
                      <m:t>𝐴𝑂𝐵</m:t>
                    </m:r>
                  </m:oMath>
                </a14:m>
                <a:r>
                  <a:rPr lang="es-PE" sz="2400" dirty="0"/>
                  <a:t> = </a:t>
                </a:r>
                <a:r>
                  <a:rPr lang="el-G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r>
                  <a:rPr lang="es-PE" sz="2400" dirty="0"/>
                  <a:t> </a:t>
                </a:r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904" y="2573021"/>
                <a:ext cx="1693349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26" b="-3026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/>
          <p:cNvSpPr txBox="1"/>
          <p:nvPr/>
        </p:nvSpPr>
        <p:spPr>
          <a:xfrm>
            <a:off x="8266091" y="2150452"/>
            <a:ext cx="1397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Notación: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7017593" y="4349947"/>
            <a:ext cx="2858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dirty="0"/>
              <a:t>2. Ángulo </a:t>
            </a:r>
            <a:r>
              <a:rPr lang="es-PE" sz="2400" dirty="0" smtClean="0"/>
              <a:t>Obtuso:</a:t>
            </a:r>
            <a:endParaRPr lang="es-PE" sz="2400" dirty="0"/>
          </a:p>
        </p:txBody>
      </p:sp>
      <p:sp>
        <p:nvSpPr>
          <p:cNvPr id="17" name="Rectángulo 16"/>
          <p:cNvSpPr/>
          <p:nvPr/>
        </p:nvSpPr>
        <p:spPr>
          <a:xfrm>
            <a:off x="918779" y="4561526"/>
            <a:ext cx="2444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dirty="0"/>
              <a:t>1. Ángulo </a:t>
            </a:r>
            <a:r>
              <a:rPr lang="es-PE" sz="2400" dirty="0" smtClean="0"/>
              <a:t>Nulo:</a:t>
            </a:r>
            <a:endParaRPr lang="es-PE" sz="2400" dirty="0"/>
          </a:p>
        </p:txBody>
      </p:sp>
      <p:sp>
        <p:nvSpPr>
          <p:cNvPr id="18" name="Rectángulo 17"/>
          <p:cNvSpPr/>
          <p:nvPr/>
        </p:nvSpPr>
        <p:spPr>
          <a:xfrm>
            <a:off x="1094213" y="2661354"/>
            <a:ext cx="3597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dirty="0"/>
              <a:t>- Lados: AO y OB</a:t>
            </a:r>
            <a:br>
              <a:rPr lang="es-PE" sz="2400" dirty="0"/>
            </a:br>
            <a:r>
              <a:rPr lang="es-PE" sz="2400" dirty="0"/>
              <a:t>- Vértice: O</a:t>
            </a:r>
            <a:br>
              <a:rPr lang="es-PE" sz="2400" dirty="0"/>
            </a:br>
            <a:r>
              <a:rPr lang="es-PE" sz="2400" dirty="0"/>
              <a:t>- Ángulo: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738" y="4772516"/>
            <a:ext cx="2095908" cy="1868263"/>
          </a:xfrm>
          <a:prstGeom prst="rect">
            <a:avLst/>
          </a:prstGeom>
        </p:spPr>
      </p:pic>
      <p:pic>
        <p:nvPicPr>
          <p:cNvPr id="21" name="Picture 8" descr="CLASIFICACIÓN DE LOS ÁNGUL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57" y="5023191"/>
            <a:ext cx="2828261" cy="119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1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88873" y="676260"/>
            <a:ext cx="2717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dirty="0"/>
              <a:t>3. Ángulo Agudo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396732" y="676260"/>
            <a:ext cx="2484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dirty="0"/>
              <a:t>4. Ángulo Llano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481557" y="3608784"/>
            <a:ext cx="2574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dirty="0"/>
              <a:t>5. Ángulo Recto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274149" y="3608783"/>
            <a:ext cx="3828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dirty="0"/>
              <a:t>6. Ángulo de una Vuelta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73" y="4274723"/>
            <a:ext cx="2160113" cy="22126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73" y="1243816"/>
            <a:ext cx="2757573" cy="216069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475" y="1243816"/>
            <a:ext cx="2724150" cy="1800225"/>
          </a:xfrm>
          <a:prstGeom prst="rect">
            <a:avLst/>
          </a:prstGeom>
        </p:spPr>
      </p:pic>
      <p:pic>
        <p:nvPicPr>
          <p:cNvPr id="1034" name="Picture 10" descr="🥇▷11 Tipos de Ángulos:【Clasificación de ángulos】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733" y="4274723"/>
            <a:ext cx="2821541" cy="169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6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53976" y="226301"/>
            <a:ext cx="100684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u="sng" dirty="0" smtClean="0">
                <a:solidFill>
                  <a:srgbClr val="FF0000"/>
                </a:solidFill>
              </a:rPr>
              <a:t>Ángulos consecutivos</a:t>
            </a:r>
            <a:r>
              <a:rPr lang="es-PE" sz="2400" b="1" u="sng" dirty="0" smtClean="0">
                <a:solidFill>
                  <a:srgbClr val="FF0000"/>
                </a:solidFill>
              </a:rPr>
              <a:t>: </a:t>
            </a:r>
            <a:r>
              <a:rPr lang="es-PE" sz="2400" dirty="0"/>
              <a:t>Son aquellos ángulos que comparten el mismo vértice y un lado común</a:t>
            </a:r>
            <a:r>
              <a:rPr lang="es-PE" sz="2400" dirty="0" smtClean="0"/>
              <a:t>.</a:t>
            </a:r>
            <a:endParaRPr lang="es-PE" sz="2400" b="1" u="sng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5946179" y="1260097"/>
                <a:ext cx="2526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b="1" dirty="0" smtClean="0">
                    <a:solidFill>
                      <a:srgbClr val="0070C0"/>
                    </a:solidFill>
                  </a:rPr>
                  <a:t>Ejemplo:</a:t>
                </a:r>
                <a:r>
                  <a:rPr lang="es-PE" dirty="0" smtClean="0"/>
                  <a:t> Hallar </a:t>
                </a:r>
                <a14:m>
                  <m:oMath xmlns:m="http://schemas.openxmlformats.org/officeDocument/2006/math">
                    <m:r>
                      <a:rPr lang="es-P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∢</m:t>
                    </m:r>
                    <m:r>
                      <a:rPr lang="es-P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𝐶𝑂𝐷</m:t>
                    </m:r>
                  </m:oMath>
                </a14:m>
                <a:endParaRPr lang="es-PE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79" y="1260097"/>
                <a:ext cx="252697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928" t="-10000" b="-2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1041937" y="3671006"/>
            <a:ext cx="100851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u="sng" dirty="0" smtClean="0">
                <a:solidFill>
                  <a:srgbClr val="FF0000"/>
                </a:solidFill>
              </a:rPr>
              <a:t>Ángulos </a:t>
            </a:r>
            <a:r>
              <a:rPr lang="es-PE" sz="2400" b="1" u="sng" dirty="0" smtClean="0">
                <a:solidFill>
                  <a:srgbClr val="FF0000"/>
                </a:solidFill>
              </a:rPr>
              <a:t>Opuestos :</a:t>
            </a:r>
            <a:r>
              <a:rPr lang="es-PE" sz="2400" dirty="0"/>
              <a:t>Son </a:t>
            </a:r>
            <a:r>
              <a:rPr lang="es-PE" sz="2400" dirty="0"/>
              <a:t>ángulos que comparten el mismo vértice y tienen la misma medida</a:t>
            </a:r>
            <a:r>
              <a:rPr lang="es-PE" sz="2400" dirty="0"/>
              <a:t>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06" y="4722303"/>
            <a:ext cx="2598783" cy="16564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3905607" y="5042108"/>
                <a:ext cx="2382592" cy="70788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∢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𝐴𝑂𝐵</m:t>
                    </m:r>
                  </m:oMath>
                </a14:m>
                <a:r>
                  <a:rPr lang="es-PE" sz="2000" dirty="0" smtClean="0"/>
                  <a:t> = </a:t>
                </a:r>
                <a14:m>
                  <m:oMath xmlns:m="http://schemas.openxmlformats.org/officeDocument/2006/math">
                    <m:r>
                      <a:rPr lang="es-P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∢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𝐶𝑂𝐷</m:t>
                    </m:r>
                  </m:oMath>
                </a14:m>
                <a:endParaRPr lang="es-PE" sz="2000" b="0" dirty="0" smtClean="0">
                  <a:ea typeface="Cambria Math" panose="02040503050406030204" pitchFamily="18" charset="0"/>
                </a:endParaRPr>
              </a:p>
              <a:p>
                <a:r>
                  <a:rPr lang="es-PE" sz="2000" dirty="0" smtClean="0"/>
                  <a:t>            </a:t>
                </a:r>
                <a:r>
                  <a:rPr lang="el-G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r>
                  <a:rPr lang="es-P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l-G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β</a:t>
                </a:r>
                <a:r>
                  <a:rPr lang="es-P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s-PE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607" y="5042108"/>
                <a:ext cx="2382592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3390" b="-1440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955" y="4722303"/>
            <a:ext cx="2535606" cy="14939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581509" y="4592115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2x+34 = 5x -26</a:t>
            </a:r>
          </a:p>
          <a:p>
            <a:r>
              <a:rPr lang="es-PE" dirty="0" smtClean="0"/>
              <a:t>34 +26= 5x-2x</a:t>
            </a:r>
          </a:p>
          <a:p>
            <a:r>
              <a:rPr lang="es-PE" dirty="0" smtClean="0"/>
              <a:t>60 = 3x</a:t>
            </a:r>
          </a:p>
          <a:p>
            <a:r>
              <a:rPr lang="es-PE" u="sng" dirty="0" smtClean="0"/>
              <a:t>60 </a:t>
            </a:r>
            <a:r>
              <a:rPr lang="es-PE" dirty="0" smtClean="0"/>
              <a:t>= x</a:t>
            </a:r>
          </a:p>
          <a:p>
            <a:r>
              <a:rPr lang="es-PE" dirty="0" smtClean="0"/>
              <a:t>3 </a:t>
            </a:r>
          </a:p>
          <a:p>
            <a:r>
              <a:rPr lang="es-PE" dirty="0" smtClean="0">
                <a:solidFill>
                  <a:srgbClr val="FF0000"/>
                </a:solidFill>
              </a:rPr>
              <a:t>x= </a:t>
            </a:r>
            <a:r>
              <a:rPr lang="es-PE" dirty="0" smtClean="0">
                <a:solidFill>
                  <a:srgbClr val="FF0000"/>
                </a:solidFill>
              </a:rPr>
              <a:t>20°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2216" y="1057298"/>
            <a:ext cx="2227852" cy="188316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759955" y="4219738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0070C0"/>
                </a:solidFill>
              </a:rPr>
              <a:t>Ejemplo:</a:t>
            </a:r>
            <a:r>
              <a:rPr lang="es-PE" dirty="0" smtClean="0"/>
              <a:t> Hallar </a:t>
            </a:r>
            <a:r>
              <a:rPr lang="es-PE" dirty="0" smtClean="0"/>
              <a:t>x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/>
              <p:cNvSpPr txBox="1"/>
              <p:nvPr/>
            </p:nvSpPr>
            <p:spPr>
              <a:xfrm>
                <a:off x="1503344" y="3001394"/>
                <a:ext cx="3741009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∢</m:t>
                    </m:r>
                  </m:oMath>
                </a14:m>
                <a:r>
                  <a:rPr lang="es-PE" dirty="0" smtClean="0"/>
                  <a:t>AOB +</a:t>
                </a:r>
                <a:r>
                  <a:rPr lang="es-P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∢</m:t>
                    </m:r>
                  </m:oMath>
                </a14:m>
                <a:r>
                  <a:rPr lang="es-PE" dirty="0" smtClean="0"/>
                  <a:t>BOC+</a:t>
                </a:r>
                <a:r>
                  <a:rPr lang="es-P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>
                        <a:latin typeface="Cambria Math" panose="02040503050406030204" pitchFamily="18" charset="0"/>
                      </a:rPr>
                      <m:t>∢</m:t>
                    </m:r>
                    <m:r>
                      <m:rPr>
                        <m:sty m:val="p"/>
                      </m:rPr>
                      <a:rPr lang="es-PE">
                        <a:latin typeface="Cambria Math" panose="02040503050406030204" pitchFamily="18" charset="0"/>
                      </a:rPr>
                      <m:t>COD</m:t>
                    </m:r>
                    <m:r>
                      <a:rPr lang="es-P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∢</m:t>
                    </m:r>
                  </m:oMath>
                </a14:m>
                <a:r>
                  <a:rPr lang="es-PE" dirty="0" smtClean="0"/>
                  <a:t>AOD</a:t>
                </a:r>
                <a:endParaRPr lang="es-PE" dirty="0"/>
              </a:p>
            </p:txBody>
          </p:sp>
        </mc:Choice>
        <mc:Fallback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344" y="3001394"/>
                <a:ext cx="3741009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6349" b="-2222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/>
          <p:cNvSpPr txBox="1"/>
          <p:nvPr/>
        </p:nvSpPr>
        <p:spPr>
          <a:xfrm>
            <a:off x="9079769" y="1190531"/>
            <a:ext cx="25490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X+8°+2x+x+36° </a:t>
            </a:r>
            <a:r>
              <a:rPr lang="es-PE" dirty="0" smtClean="0"/>
              <a:t>= </a:t>
            </a:r>
            <a:r>
              <a:rPr lang="es-PE" dirty="0" smtClean="0"/>
              <a:t>180°</a:t>
            </a:r>
            <a:endParaRPr lang="es-PE" dirty="0" smtClean="0"/>
          </a:p>
          <a:p>
            <a:r>
              <a:rPr lang="es-PE" dirty="0" smtClean="0"/>
              <a:t>4x+44°= 180°</a:t>
            </a:r>
            <a:endParaRPr lang="es-PE" dirty="0" smtClean="0"/>
          </a:p>
          <a:p>
            <a:r>
              <a:rPr lang="es-PE" dirty="0" smtClean="0"/>
              <a:t>4x </a:t>
            </a:r>
            <a:r>
              <a:rPr lang="es-PE" dirty="0" smtClean="0"/>
              <a:t>= </a:t>
            </a:r>
            <a:r>
              <a:rPr lang="es-PE" dirty="0" smtClean="0"/>
              <a:t>180°-44°</a:t>
            </a:r>
          </a:p>
          <a:p>
            <a:r>
              <a:rPr lang="es-PE" dirty="0" smtClean="0"/>
              <a:t>4x=136°</a:t>
            </a:r>
            <a:endParaRPr lang="es-PE" dirty="0" smtClean="0"/>
          </a:p>
          <a:p>
            <a:r>
              <a:rPr lang="es-PE" dirty="0" smtClean="0"/>
              <a:t>x</a:t>
            </a:r>
            <a:r>
              <a:rPr lang="es-PE" dirty="0" smtClean="0"/>
              <a:t>= </a:t>
            </a:r>
            <a:r>
              <a:rPr lang="es-PE" dirty="0" smtClean="0"/>
              <a:t>136°/4</a:t>
            </a:r>
          </a:p>
          <a:p>
            <a:r>
              <a:rPr lang="es-PE" dirty="0" smtClean="0"/>
              <a:t>X=34°</a:t>
            </a:r>
            <a:endParaRPr lang="es-PE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1119" y="1967562"/>
            <a:ext cx="3114675" cy="1333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ángulo 15"/>
              <p:cNvSpPr/>
              <p:nvPr/>
            </p:nvSpPr>
            <p:spPr>
              <a:xfrm>
                <a:off x="9058204" y="2973401"/>
                <a:ext cx="224003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s-P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∢</m:t>
                    </m:r>
                    <m:r>
                      <a:rPr lang="es-P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𝐶𝑂𝐷</m:t>
                    </m:r>
                    <m:r>
                      <a:rPr lang="es-P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E" dirty="0" smtClean="0"/>
                  <a:t>x+36°</a:t>
                </a:r>
              </a:p>
              <a:p>
                <a:pPr/>
                <a:r>
                  <a:rPr lang="es-PE" dirty="0" smtClean="0"/>
                  <a:t> </a:t>
                </a:r>
                <a14:m>
                  <m:oMath xmlns:m="http://schemas.openxmlformats.org/officeDocument/2006/math">
                    <m:r>
                      <a:rPr lang="es-PE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∢</m:t>
                    </m:r>
                    <m:r>
                      <a:rPr lang="es-PE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𝐶𝑂𝐷</m:t>
                    </m:r>
                  </m:oMath>
                </a14:m>
                <a:r>
                  <a:rPr lang="es-PE" dirty="0" smtClean="0">
                    <a:solidFill>
                      <a:srgbClr val="FF0000"/>
                    </a:solidFill>
                  </a:rPr>
                  <a:t>=36+34°=70°</a:t>
                </a:r>
                <a:endParaRPr lang="es-P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04" y="2973401"/>
                <a:ext cx="2240037" cy="646331"/>
              </a:xfrm>
              <a:prstGeom prst="rect">
                <a:avLst/>
              </a:prstGeom>
              <a:blipFill rotWithShape="0">
                <a:blip r:embed="rId9"/>
                <a:stretch>
                  <a:fillRect t="-5660" r="-1635" b="-141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78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61441" y="365702"/>
            <a:ext cx="19413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u="sng" dirty="0" smtClean="0">
                <a:solidFill>
                  <a:srgbClr val="FF0000"/>
                </a:solidFill>
              </a:rPr>
              <a:t>EJERCICIOS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47781" y="80756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1. Calcular 2x: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6982481" y="807569"/>
                <a:ext cx="2605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dirty="0" smtClean="0"/>
                  <a:t>2. Hallar </a:t>
                </a:r>
                <a:r>
                  <a:rPr lang="es-PE" dirty="0"/>
                  <a:t>el </a:t>
                </a:r>
                <a14:m>
                  <m:oMath xmlns:m="http://schemas.openxmlformats.org/officeDocument/2006/math">
                    <m:r>
                      <a:rPr lang="es-PE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∢</m:t>
                    </m:r>
                    <m:r>
                      <m:rPr>
                        <m:sty m:val="p"/>
                      </m:rPr>
                      <a:rPr lang="es-P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s-PE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lang="es-P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s-PE" dirty="0" smtClean="0"/>
                  <a:t>:</a:t>
                </a:r>
                <a:endParaRPr lang="es-PE" dirty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481" y="807569"/>
                <a:ext cx="260527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69" t="-8197" b="-245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81" y="1293710"/>
            <a:ext cx="2275450" cy="12092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/>
              <p:cNvSpPr txBox="1"/>
              <p:nvPr/>
            </p:nvSpPr>
            <p:spPr>
              <a:xfrm>
                <a:off x="772005" y="3692848"/>
                <a:ext cx="2605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dirty="0" smtClean="0"/>
                  <a:t>3. Hallar </a:t>
                </a:r>
                <a:r>
                  <a:rPr lang="es-PE" dirty="0"/>
                  <a:t>el </a:t>
                </a:r>
                <a14:m>
                  <m:oMath xmlns:m="http://schemas.openxmlformats.org/officeDocument/2006/math">
                    <m:r>
                      <a:rPr lang="es-PE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∢</m:t>
                    </m:r>
                    <m:r>
                      <m:rPr>
                        <m:sty m:val="p"/>
                      </m:rPr>
                      <a:rPr lang="es-PE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COD</m:t>
                    </m:r>
                  </m:oMath>
                </a14:m>
                <a:r>
                  <a:rPr lang="es-PE" dirty="0" smtClean="0"/>
                  <a:t>:</a:t>
                </a:r>
                <a:endParaRPr lang="es-PE" dirty="0"/>
              </a:p>
            </p:txBody>
          </p:sp>
        </mc:Choice>
        <mc:Fallback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05" y="3692848"/>
                <a:ext cx="260527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108" t="-10000" b="-2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/>
          <p:cNvSpPr txBox="1"/>
          <p:nvPr/>
        </p:nvSpPr>
        <p:spPr>
          <a:xfrm>
            <a:off x="6982481" y="373034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4. Calcular 3x:</a:t>
            </a:r>
            <a:endParaRPr lang="es-PE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522" y="1400539"/>
            <a:ext cx="3148554" cy="140709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828" y="4285727"/>
            <a:ext cx="2891428" cy="146626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5875" y="4280172"/>
            <a:ext cx="2976733" cy="11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0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402757" y="516605"/>
                <a:ext cx="4823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 smtClean="0"/>
                  <a:t>5</a:t>
                </a:r>
                <a:r>
                  <a:rPr lang="es-PE" dirty="0" smtClean="0"/>
                  <a:t>. Si OQ es bisectriz 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∢</m:t>
                    </m:r>
                  </m:oMath>
                </a14:m>
                <a:r>
                  <a:rPr lang="es-PE" dirty="0" smtClean="0"/>
                  <a:t>POR, calcular 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∢</m:t>
                    </m:r>
                  </m:oMath>
                </a14:m>
                <a:r>
                  <a:rPr lang="es-PE" dirty="0" smtClean="0"/>
                  <a:t>QOR</a:t>
                </a:r>
                <a:endParaRPr lang="es-PE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57" y="516605"/>
                <a:ext cx="482375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11" t="-10000" r="-506" b="-2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6886110" y="562563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6</a:t>
            </a:r>
            <a:r>
              <a:rPr lang="es-PE" dirty="0"/>
              <a:t>. Si B es bisectriz, calcular </a:t>
            </a:r>
            <a:r>
              <a:rPr lang="es-PE" dirty="0" smtClean="0"/>
              <a:t>“3x”: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1214244" y="3517568"/>
            <a:ext cx="3831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7</a:t>
            </a:r>
            <a:r>
              <a:rPr lang="es-PE" dirty="0"/>
              <a:t>. </a:t>
            </a:r>
            <a:r>
              <a:rPr lang="es-PE" dirty="0" smtClean="0"/>
              <a:t>Si </a:t>
            </a:r>
            <a:r>
              <a:rPr lang="es-PE" dirty="0"/>
              <a:t>B es </a:t>
            </a:r>
            <a:r>
              <a:rPr lang="es-PE" dirty="0" smtClean="0"/>
              <a:t>bisectriz, calcular “x+8”:</a:t>
            </a:r>
            <a:endParaRPr lang="es-PE" dirty="0"/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249" y="1047302"/>
            <a:ext cx="2164416" cy="1697358"/>
          </a:xfrm>
          <a:prstGeom prst="rect">
            <a:avLst/>
          </a:prstGeom>
        </p:spPr>
      </p:pic>
      <p:cxnSp>
        <p:nvCxnSpPr>
          <p:cNvPr id="12" name="Conector recto de flecha 11"/>
          <p:cNvCxnSpPr/>
          <p:nvPr/>
        </p:nvCxnSpPr>
        <p:spPr>
          <a:xfrm>
            <a:off x="1990165" y="516605"/>
            <a:ext cx="4034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45" y="4194571"/>
            <a:ext cx="2550720" cy="119790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457" y="4194571"/>
            <a:ext cx="2136358" cy="13198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/>
              <p:cNvSpPr txBox="1"/>
              <p:nvPr/>
            </p:nvSpPr>
            <p:spPr>
              <a:xfrm>
                <a:off x="6718675" y="3517568"/>
                <a:ext cx="486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 smtClean="0"/>
                  <a:t>8. Si OM es bisectriz 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∢</m:t>
                    </m:r>
                  </m:oMath>
                </a14:m>
                <a:r>
                  <a:rPr lang="es-PE" dirty="0" smtClean="0"/>
                  <a:t>AOB, calcular 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∢</m:t>
                    </m:r>
                  </m:oMath>
                </a14:m>
                <a:r>
                  <a:rPr lang="es-PE" dirty="0" smtClean="0"/>
                  <a:t>BOM</a:t>
                </a:r>
                <a:endParaRPr lang="es-PE" dirty="0"/>
              </a:p>
            </p:txBody>
          </p:sp>
        </mc:Choice>
        <mc:Fallback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675" y="3517568"/>
                <a:ext cx="48686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01" t="-8197" r="-375" b="-245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n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2443" y="1047302"/>
            <a:ext cx="2486372" cy="1324160"/>
          </a:xfrm>
          <a:prstGeom prst="rect">
            <a:avLst/>
          </a:prstGeom>
        </p:spPr>
      </p:pic>
      <p:cxnSp>
        <p:nvCxnSpPr>
          <p:cNvPr id="17" name="Conector recto de flecha 16"/>
          <p:cNvCxnSpPr/>
          <p:nvPr/>
        </p:nvCxnSpPr>
        <p:spPr>
          <a:xfrm>
            <a:off x="7322218" y="3517568"/>
            <a:ext cx="4034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006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691</TotalTime>
  <Words>270</Words>
  <Application>Microsoft Office PowerPoint</Application>
  <PresentationFormat>Panorámica</PresentationFormat>
  <Paragraphs>43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Century Gothic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USUARIO21</dc:creator>
  <cp:lastModifiedBy>USUARIO21</cp:lastModifiedBy>
  <cp:revision>57</cp:revision>
  <dcterms:created xsi:type="dcterms:W3CDTF">2020-04-19T21:15:28Z</dcterms:created>
  <dcterms:modified xsi:type="dcterms:W3CDTF">2020-05-04T03:28:29Z</dcterms:modified>
</cp:coreProperties>
</file>